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5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VY_32_INOVACE_12_ČAS4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smtClean="0"/>
            <a:t>: </a:t>
          </a:r>
          <a:r>
            <a:rPr lang="cs-CZ" sz="2000" smtClean="0"/>
            <a:t>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JAK </a:t>
          </a:r>
          <a:r>
            <a:rPr lang="cs-CZ" sz="2000" dirty="0" smtClean="0"/>
            <a:t>SE VYZNAT V MINULOSTI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smtClean="0"/>
            <a:t>: </a:t>
          </a:r>
          <a:r>
            <a:rPr lang="cs-CZ" sz="2000" kern="1200" smtClean="0"/>
            <a:t>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VY_32_INOVACE_12_ČAS4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JAK </a:t>
          </a:r>
          <a:r>
            <a:rPr lang="cs-CZ" sz="2000" kern="1200" dirty="0" smtClean="0"/>
            <a:t>SE VYZNAT V MINULOSTI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9323477"/>
              </p:ext>
            </p:extLst>
          </p:nvPr>
        </p:nvGraphicFramePr>
        <p:xfrm>
          <a:off x="755576" y="2564904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5808" y="4869160"/>
            <a:ext cx="8062912" cy="1008112"/>
          </a:xfrm>
        </p:spPr>
        <p:txBody>
          <a:bodyPr>
            <a:normAutofit/>
          </a:bodyPr>
          <a:lstStyle/>
          <a:p>
            <a:pPr algn="l"/>
            <a:r>
              <a:rPr lang="cs-CZ" sz="1800" b="1" u="sng" dirty="0" smtClean="0"/>
              <a:t>anotace</a:t>
            </a:r>
            <a:r>
              <a:rPr lang="cs-CZ" sz="1800" b="1" dirty="0"/>
              <a:t>: výklad s úkoly k učebnici pro </a:t>
            </a:r>
            <a:r>
              <a:rPr lang="cs-CZ" sz="1800" b="1" dirty="0" smtClean="0"/>
              <a:t>4.ročník </a:t>
            </a:r>
            <a:r>
              <a:rPr lang="cs-CZ" sz="1800" b="1" dirty="0"/>
              <a:t>(FRAUS – SPOLEČNOST</a:t>
            </a:r>
            <a:r>
              <a:rPr lang="cs-CZ" sz="1800" b="1" dirty="0" smtClean="0"/>
              <a:t>)</a:t>
            </a:r>
          </a:p>
          <a:p>
            <a:pPr algn="l"/>
            <a:r>
              <a:rPr lang="cs-CZ" sz="1800" b="1" dirty="0" smtClean="0"/>
              <a:t>- názvy jednotlivých období z minulosti , orientace ve staletích a tisíciletích</a:t>
            </a:r>
          </a:p>
          <a:p>
            <a:pPr algn="l"/>
            <a:endParaRPr lang="cs-CZ" sz="1800" b="1" dirty="0" smtClean="0"/>
          </a:p>
          <a:p>
            <a:pPr algn="l"/>
            <a:endParaRPr lang="cs-CZ" sz="18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62068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VYZNAT V MINULOSTI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507288" cy="4826008"/>
          </a:xfrm>
        </p:spPr>
        <p:txBody>
          <a:bodyPr/>
          <a:lstStyle/>
          <a:p>
            <a:r>
              <a:rPr lang="cs-CZ" b="1" dirty="0" smtClean="0"/>
              <a:t>minulost </a:t>
            </a:r>
            <a:r>
              <a:rPr lang="cs-CZ" dirty="0" smtClean="0"/>
              <a:t>– vše, co už se stalo</a:t>
            </a:r>
          </a:p>
          <a:p>
            <a:pPr marL="64008" indent="0">
              <a:buNone/>
            </a:pPr>
            <a:r>
              <a:rPr lang="cs-CZ" u="sng" dirty="0" smtClean="0"/>
              <a:t>otázka</a:t>
            </a:r>
            <a:r>
              <a:rPr lang="cs-CZ" dirty="0" smtClean="0"/>
              <a:t>: Jaké události můžeš nazvat minulostí ze svého života a jaké znáš                               z dávnějších dob?</a:t>
            </a:r>
          </a:p>
          <a:p>
            <a:pPr marL="64008" indent="0">
              <a:buNone/>
            </a:pPr>
            <a:endParaRPr lang="cs-CZ" dirty="0"/>
          </a:p>
          <a:p>
            <a:r>
              <a:rPr lang="cs-CZ" b="1" dirty="0" smtClean="0"/>
              <a:t>názvy období z minulosti</a:t>
            </a:r>
          </a:p>
          <a:p>
            <a:r>
              <a:rPr lang="cs-CZ" u="sng" dirty="0" smtClean="0"/>
              <a:t>pravěk </a:t>
            </a:r>
            <a:r>
              <a:rPr lang="cs-CZ" dirty="0" smtClean="0"/>
              <a:t> - předkové ještě                   neznali </a:t>
            </a:r>
            <a:r>
              <a:rPr lang="cs-CZ" dirty="0" err="1" smtClean="0"/>
              <a:t>neznali</a:t>
            </a:r>
            <a:r>
              <a:rPr lang="cs-CZ" dirty="0" smtClean="0"/>
              <a:t> písmo</a:t>
            </a:r>
            <a:endParaRPr lang="cs-CZ" u="sng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17032"/>
            <a:ext cx="3446229" cy="230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1255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 SE VYZNAT V MINULOSTI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754000"/>
          </a:xfrm>
        </p:spPr>
        <p:txBody>
          <a:bodyPr/>
          <a:lstStyle/>
          <a:p>
            <a:r>
              <a:rPr lang="cs-CZ" u="sng" dirty="0" smtClean="0"/>
              <a:t>středověk</a:t>
            </a:r>
            <a:r>
              <a:rPr lang="cs-CZ" dirty="0" smtClean="0"/>
              <a:t>  - doba knížat, později králů a rytířů, doba těžké práce většiny lidí na venkově                                          používání písma</a:t>
            </a:r>
            <a:endParaRPr lang="cs-CZ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33056"/>
            <a:ext cx="3575720" cy="2681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03199"/>
            <a:ext cx="3528392" cy="3793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5651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 SE VYZNAT V MINULOSTI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8016"/>
          </a:xfrm>
        </p:spPr>
        <p:txBody>
          <a:bodyPr/>
          <a:lstStyle/>
          <a:p>
            <a:r>
              <a:rPr lang="cs-CZ" u="sng" dirty="0" smtClean="0"/>
              <a:t>novověk</a:t>
            </a:r>
            <a:r>
              <a:rPr lang="cs-CZ" dirty="0" smtClean="0"/>
              <a:t> – vliv zámořských objevů, osídlování měst, výroba zboží a rozvoj obchodu</a:t>
            </a:r>
            <a:endParaRPr lang="cs-CZ" u="sng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01008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3262" y="6344327"/>
            <a:ext cx="2813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Santa Maria – 16. století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18529"/>
            <a:ext cx="3795661" cy="2622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12751" y="6273436"/>
            <a:ext cx="1951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mladiství dělníci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8137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ORIENTACE VE STALETÍCH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26008"/>
          </a:xfrm>
        </p:spPr>
        <p:txBody>
          <a:bodyPr/>
          <a:lstStyle/>
          <a:p>
            <a:r>
              <a:rPr lang="cs-CZ" dirty="0" smtClean="0"/>
              <a:t>časová osa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64008" indent="0">
              <a:buNone/>
            </a:pPr>
            <a:endParaRPr lang="cs-CZ" u="sng" dirty="0" smtClean="0"/>
          </a:p>
          <a:p>
            <a:pPr marL="64008" indent="0">
              <a:buNone/>
            </a:pPr>
            <a:r>
              <a:rPr lang="cs-CZ" u="sng" dirty="0" smtClean="0"/>
              <a:t>úkol</a:t>
            </a:r>
            <a:r>
              <a:rPr lang="cs-CZ" dirty="0" smtClean="0"/>
              <a:t>: Zkus datovat jednotlivá období           z minulosti</a:t>
            </a:r>
          </a:p>
          <a:p>
            <a:pPr marL="64008" indent="0">
              <a:buNone/>
            </a:pPr>
            <a:r>
              <a:rPr lang="cs-CZ" u="sng" dirty="0" smtClean="0"/>
              <a:t>otázka</a:t>
            </a:r>
            <a:r>
              <a:rPr lang="cs-CZ" dirty="0" smtClean="0"/>
              <a:t>: Ve kterém období nyní žijeme?</a:t>
            </a:r>
            <a:endParaRPr lang="cs-CZ" u="sng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8488388" cy="1749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564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17290"/>
          </a:xfrm>
        </p:spPr>
        <p:txBody>
          <a:bodyPr/>
          <a:lstStyle/>
          <a:p>
            <a:r>
              <a:rPr lang="cs-CZ" dirty="0"/>
              <a:t>ORIENTACE VE STALETÍCH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04048"/>
          </a:xfrm>
        </p:spPr>
        <p:txBody>
          <a:bodyPr/>
          <a:lstStyle/>
          <a:p>
            <a:r>
              <a:rPr lang="cs-CZ" b="1" dirty="0" smtClean="0"/>
              <a:t>století</a:t>
            </a:r>
            <a:r>
              <a:rPr lang="cs-CZ" dirty="0" smtClean="0"/>
              <a:t> – jedno století trvá sto let</a:t>
            </a:r>
          </a:p>
          <a:p>
            <a:pPr marL="64008" indent="0">
              <a:buNone/>
            </a:pPr>
            <a:r>
              <a:rPr lang="cs-CZ" u="sng" dirty="0" smtClean="0"/>
              <a:t>úkol</a:t>
            </a:r>
            <a:r>
              <a:rPr lang="cs-CZ" dirty="0" smtClean="0"/>
              <a:t>: Zkus doplnit tabulku</a:t>
            </a:r>
          </a:p>
          <a:p>
            <a:pPr marL="64008" indent="0">
              <a:buNone/>
            </a:pPr>
            <a:endParaRPr lang="cs-CZ" u="sng" dirty="0" smtClean="0"/>
          </a:p>
          <a:p>
            <a:pPr marL="64008" indent="0">
              <a:buNone/>
            </a:pPr>
            <a:endParaRPr lang="cs-CZ" u="sng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5473046"/>
              </p:ext>
            </p:extLst>
          </p:nvPr>
        </p:nvGraphicFramePr>
        <p:xfrm>
          <a:off x="683568" y="2924944"/>
          <a:ext cx="7848872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4436"/>
                <a:gridCol w="3924436"/>
              </a:tblGrid>
              <a:tr h="422274">
                <a:tc>
                  <a:txBody>
                    <a:bodyPr/>
                    <a:lstStyle/>
                    <a:p>
                      <a:pPr algn="ctr"/>
                      <a:r>
                        <a:rPr lang="cs-CZ" sz="3000" b="1" dirty="0" smtClean="0"/>
                        <a:t>rok</a:t>
                      </a:r>
                      <a:endParaRPr lang="cs-CZ" sz="3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století</a:t>
                      </a:r>
                      <a:endParaRPr lang="cs-CZ" sz="3000" dirty="0"/>
                    </a:p>
                  </a:txBody>
                  <a:tcPr/>
                </a:tc>
              </a:tr>
              <a:tr h="422274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1až 100</a:t>
                      </a:r>
                      <a:endParaRPr lang="cs-CZ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1.</a:t>
                      </a:r>
                      <a:endParaRPr lang="cs-CZ" sz="3000" dirty="0"/>
                    </a:p>
                  </a:txBody>
                  <a:tcPr/>
                </a:tc>
              </a:tr>
              <a:tr h="422274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401 až …</a:t>
                      </a:r>
                      <a:r>
                        <a:rPr lang="cs-CZ" sz="3000" baseline="0" dirty="0" smtClean="0"/>
                        <a:t> </a:t>
                      </a:r>
                      <a:endParaRPr lang="cs-CZ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5.</a:t>
                      </a:r>
                      <a:endParaRPr lang="cs-CZ" sz="3000" dirty="0"/>
                    </a:p>
                  </a:txBody>
                  <a:tcPr/>
                </a:tc>
              </a:tr>
              <a:tr h="422274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801 až</a:t>
                      </a:r>
                      <a:r>
                        <a:rPr lang="cs-CZ" sz="3000" baseline="0" dirty="0" smtClean="0"/>
                        <a:t> …</a:t>
                      </a:r>
                      <a:endParaRPr lang="cs-CZ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..</a:t>
                      </a:r>
                      <a:endParaRPr lang="cs-CZ" sz="3000" dirty="0"/>
                    </a:p>
                  </a:txBody>
                  <a:tcPr/>
                </a:tc>
              </a:tr>
              <a:tr h="422274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1 701 až</a:t>
                      </a:r>
                      <a:r>
                        <a:rPr lang="cs-CZ" sz="3000" baseline="0" dirty="0" smtClean="0"/>
                        <a:t> . …</a:t>
                      </a:r>
                      <a:endParaRPr lang="cs-CZ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18.</a:t>
                      </a:r>
                      <a:endParaRPr lang="cs-CZ" sz="3000" dirty="0"/>
                    </a:p>
                  </a:txBody>
                  <a:tcPr/>
                </a:tc>
              </a:tr>
              <a:tr h="422274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2 001 až</a:t>
                      </a:r>
                      <a:r>
                        <a:rPr lang="cs-CZ" sz="3000" baseline="0" dirty="0" smtClean="0"/>
                        <a:t> . …</a:t>
                      </a:r>
                      <a:endParaRPr lang="cs-CZ" sz="3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...</a:t>
                      </a:r>
                      <a:endParaRPr lang="cs-CZ" sz="3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0428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145282"/>
          </a:xfrm>
        </p:spPr>
        <p:txBody>
          <a:bodyPr/>
          <a:lstStyle/>
          <a:p>
            <a:r>
              <a:rPr lang="cs-CZ" dirty="0"/>
              <a:t>ORIENTACE VE STALETÍCH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3744416"/>
          </a:xfrm>
        </p:spPr>
        <p:txBody>
          <a:bodyPr/>
          <a:lstStyle/>
          <a:p>
            <a:r>
              <a:rPr lang="cs-CZ" b="1" dirty="0" smtClean="0"/>
              <a:t>rok 1</a:t>
            </a:r>
            <a:r>
              <a:rPr lang="cs-CZ" dirty="0" smtClean="0"/>
              <a:t> – významné datum</a:t>
            </a:r>
          </a:p>
          <a:p>
            <a:r>
              <a:rPr lang="cs-CZ" dirty="0" smtClean="0"/>
              <a:t>podle křesťanů se v tomto roce narodil Ježíš Kristus</a:t>
            </a:r>
          </a:p>
          <a:p>
            <a:r>
              <a:rPr lang="cs-CZ" b="1" dirty="0" smtClean="0"/>
              <a:t>před naším letopočtem </a:t>
            </a:r>
            <a:r>
              <a:rPr lang="cs-CZ" dirty="0" smtClean="0"/>
              <a:t>– vše, co se událo před rokem nula</a:t>
            </a:r>
          </a:p>
          <a:p>
            <a:r>
              <a:rPr lang="cs-CZ" b="1" dirty="0" smtClean="0"/>
              <a:t>našeho letopočtu – </a:t>
            </a:r>
            <a:r>
              <a:rPr lang="cs-CZ" dirty="0" smtClean="0"/>
              <a:t>vše, co se událo od roku jedna</a:t>
            </a:r>
          </a:p>
          <a:p>
            <a:pPr marL="64008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7" y="4581128"/>
            <a:ext cx="4279403" cy="2148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2355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ORIENTACE VE STALETÍCH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26008"/>
          </a:xfrm>
        </p:spPr>
        <p:txBody>
          <a:bodyPr/>
          <a:lstStyle/>
          <a:p>
            <a:r>
              <a:rPr lang="cs-CZ" b="1" dirty="0" smtClean="0"/>
              <a:t>tisíciletí</a:t>
            </a:r>
            <a:r>
              <a:rPr lang="cs-CZ" dirty="0" smtClean="0"/>
              <a:t> – tisíciletí trvá 1 000 let</a:t>
            </a:r>
          </a:p>
          <a:p>
            <a:r>
              <a:rPr lang="cs-CZ" dirty="0" smtClean="0"/>
              <a:t>od roku 1 do roku 1 000 je 1. tisíciletí</a:t>
            </a:r>
          </a:p>
          <a:p>
            <a:r>
              <a:rPr lang="cs-CZ" dirty="0" smtClean="0"/>
              <a:t>od roku 1 001 do roku 2 000 je __________</a:t>
            </a:r>
          </a:p>
          <a:p>
            <a:endParaRPr lang="cs-CZ" dirty="0" smtClean="0"/>
          </a:p>
          <a:p>
            <a:pPr marL="64008" indent="0">
              <a:buNone/>
            </a:pPr>
            <a:r>
              <a:rPr lang="cs-CZ" u="sng" dirty="0" smtClean="0"/>
              <a:t>otázka</a:t>
            </a:r>
            <a:r>
              <a:rPr lang="cs-CZ" dirty="0" smtClean="0"/>
              <a:t>: Ve kterém století a tisíciletí nyní žijeme?</a:t>
            </a:r>
          </a:p>
          <a:p>
            <a:pPr marL="64008" indent="0">
              <a:buNone/>
            </a:pPr>
            <a:r>
              <a:rPr lang="cs-CZ" u="sng" dirty="0" smtClean="0"/>
              <a:t>odpověď</a:t>
            </a:r>
            <a:r>
              <a:rPr lang="cs-CZ" dirty="0" smtClean="0"/>
              <a:t>: Žijeme ve 21. století třetího tisíciletí.</a:t>
            </a:r>
            <a:endParaRPr lang="cs-CZ" u="sng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472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42493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u="sng" dirty="0"/>
              <a:t>Citace</a:t>
            </a:r>
            <a:r>
              <a:rPr lang="cs-CZ" sz="1200" dirty="0" smtClean="0"/>
              <a:t>: obr. Pravěký  člověk, Věstonická Venuše: </a:t>
            </a:r>
            <a:r>
              <a:rPr lang="cs-CZ" sz="1200" i="1" dirty="0"/>
              <a:t>pokushistory.blog.cz</a:t>
            </a:r>
            <a:r>
              <a:rPr lang="cs-CZ" sz="1200" dirty="0"/>
              <a:t> [online]. [cit. 23.12.2012]. Dostupný na WWW: http://www.google.cz/imgres?start=258&amp;hl=cs&amp;client=firefox-a&amp;hs=pv1&amp;sa=X&amp;tbo=d&amp;rls=org.mozilla:cs:official&amp;channel=np&amp;biw=1366&amp;bih=638&amp;tbm=isch&amp;tbnid=RscEj0GLWUdbhM:&amp;imgrefurl=http://pokushistory.blog.cz/en/gallery/pravek/picture/1504718&amp;docid=jd53k1hAmGo7ZM&amp;imgurl=http://nd01.jxs.cz/099/106/a340068d95_1504718_o2.jpg&amp;w=640&amp;h=428&amp;ei=vLHWUM_kBcnEtAa-nIHwBA&amp;zoom=1&amp;iact=hc&amp;vpx=83&amp;vpy=79&amp;dur=11941&amp;hovh=183&amp;hovw=275&amp;tx=140&amp;ty=112&amp;sig=105742126178767673350&amp;page=10&amp;tbnh=140&amp;tbnw=207&amp;ndsp=32&amp;ved=1t:429,r:59,s:200,i:181 </a:t>
            </a:r>
            <a:r>
              <a:rPr lang="cs-CZ" sz="1200" dirty="0" smtClean="0"/>
              <a:t>                                                  obr. Středověký hrad </a:t>
            </a:r>
            <a:r>
              <a:rPr lang="cs-CZ" sz="1200" dirty="0"/>
              <a:t>s rytíři: AUTOR NEUVEDEN. </a:t>
            </a:r>
            <a:r>
              <a:rPr lang="cs-CZ" sz="1200" i="1" dirty="0"/>
              <a:t>pixabay.com</a:t>
            </a:r>
            <a:r>
              <a:rPr lang="cs-CZ" sz="1200" dirty="0"/>
              <a:t> [online]. [cit. 23.12.2012]. Dostupný na WWW: http://pixabay.com/cs/ryt%C3%AD%C5%99-hrad-ryt%C3%AD%C5%99sk%C3%A9ho-hradu-54197/ </a:t>
            </a:r>
            <a:r>
              <a:rPr lang="cs-CZ" sz="1200" dirty="0" smtClean="0"/>
              <a:t>                    obr. Lidé </a:t>
            </a:r>
            <a:r>
              <a:rPr lang="cs-CZ" sz="1200" dirty="0"/>
              <a:t>ve středověku :  AUTOR NEUVEDEN. </a:t>
            </a:r>
            <a:r>
              <a:rPr lang="cs-CZ" sz="1200" i="1" dirty="0"/>
              <a:t>memo.fr</a:t>
            </a:r>
            <a:r>
              <a:rPr lang="cs-CZ" sz="1200" dirty="0"/>
              <a:t> [online]. [cit. 23.12.2012]. Dostupný na WWW: http://www.google.cz/imgres?start=108&amp;hl=cs&amp;client=firefox-a&amp;sa=X&amp;tbo=d&amp;rls=org.mozilla:cs:official&amp;channel=np&amp;biw=1366&amp;bih=638&amp;tbm=isch&amp;tbnid=fP8F0kvZhmO1lM:&amp;imgrefurl=http://www.memo.fr/en/dossier.aspx%3FID%3D82&amp;docid=t7X3BcI5KdSqXM&amp;imgurl=http://www.memo.fr/Media/Societe_medievale.jpg&amp;w=440&amp;h=473&amp;ei=srjWUKOkAorFswavjYDYBA&amp;zoom=1&amp;iact=hc&amp;vpx=936&amp;vpy=292&amp;dur=6712&amp;hovh=233&amp;hovw=217&amp;tx=105&amp;ty=103&amp;sig=105742126178767673350&amp;page=5&amp;tbnh=149&amp;tbnw=139&amp;ndsp=30&amp;ved=1t:429,r:22,s:100,i:70 </a:t>
            </a:r>
            <a:r>
              <a:rPr lang="cs-CZ" sz="1200" dirty="0" smtClean="0"/>
              <a:t>                                                                                                            obr. Santa Maria</a:t>
            </a:r>
            <a:r>
              <a:rPr lang="cs-CZ" sz="1200" dirty="0"/>
              <a:t>: AUTOR NEUVEDEN. </a:t>
            </a:r>
            <a:r>
              <a:rPr lang="cs-CZ" sz="1200" i="1" dirty="0"/>
              <a:t>radek-rybar.eu</a:t>
            </a:r>
            <a:r>
              <a:rPr lang="cs-CZ" sz="1200" dirty="0"/>
              <a:t> [online]. [cit. 23.12.2012]. Dostupný na WWW: http://www.google.cz/imgres?hl=cs&amp;client=firefox-a&amp;hs=yW2&amp;sa=X&amp;tbo=d&amp;rls=org.mozilla:cs:official&amp;channel=np&amp;biw=1366&amp;bih=638&amp;tbm=isch&amp;tbnid=Yz7Q2lf-XPy55M:&amp;imgrefurl=http://www.radek-rybar.eu/%3Fukol%3Ddejepis%26clanek%3D55&amp;docid=zuyTmgDXOPdkVM&amp;imgurl=http://www.radek-rybar.eu/catgrafs/Santa_Maria.jpg&amp;w=400&amp;h=300&amp;ei=u7rWUL7YKonItAa_7oHwBA&amp;zoom=1&amp;iact=hc&amp;vpx=658&amp;vpy=50&amp;dur=14048&amp;hovh=194&amp;hovw=259&amp;tx=103&amp;ty=144&amp;sig=105742126178767673350&amp;page=1&amp;tbnh=151&amp;tbnw=197&amp;start=0&amp;ndsp=28&amp;ved=1t:429,r:15,s:0,i:133 </a:t>
            </a:r>
            <a:r>
              <a:rPr lang="cs-CZ" sz="1200" dirty="0" smtClean="0"/>
              <a:t>                                                                                                       obr. </a:t>
            </a:r>
            <a:r>
              <a:rPr lang="cs-CZ" sz="1200" dirty="0"/>
              <a:t>Mladiství  dělníci: AUTOR NEUVEDEN. </a:t>
            </a:r>
            <a:r>
              <a:rPr lang="cs-CZ" sz="1200" i="1" dirty="0"/>
              <a:t>cs.wikipedia.org</a:t>
            </a:r>
            <a:r>
              <a:rPr lang="cs-CZ" sz="1200" dirty="0"/>
              <a:t> [online]. [cit. 23.12.2012]. Dostupný na WWW: .google.cz/</a:t>
            </a:r>
            <a:r>
              <a:rPr lang="cs-CZ" sz="1200" dirty="0" err="1"/>
              <a:t>imgres?hl</a:t>
            </a:r>
            <a:r>
              <a:rPr lang="cs-CZ" sz="1200" dirty="0"/>
              <a:t>=</a:t>
            </a:r>
            <a:r>
              <a:rPr lang="cs-CZ" sz="1200" dirty="0" err="1"/>
              <a:t>cs&amp;client</a:t>
            </a:r>
            <a:r>
              <a:rPr lang="cs-CZ" sz="1200" dirty="0"/>
              <a:t>=</a:t>
            </a:r>
            <a:r>
              <a:rPr lang="cs-CZ" sz="1200" dirty="0" err="1"/>
              <a:t>firefox-a&amp;tbo</a:t>
            </a:r>
            <a:r>
              <a:rPr lang="cs-CZ" sz="1200" dirty="0"/>
              <a:t>=</a:t>
            </a:r>
            <a:r>
              <a:rPr lang="cs-CZ" sz="1200" dirty="0" err="1"/>
              <a:t>d&amp;rls</a:t>
            </a:r>
            <a:r>
              <a:rPr lang="cs-CZ" sz="1200" dirty="0"/>
              <a:t>=</a:t>
            </a:r>
            <a:r>
              <a:rPr lang="cs-CZ" sz="1200" dirty="0" err="1"/>
              <a:t>org.mozilla:cs:official&amp;channel</a:t>
            </a:r>
            <a:r>
              <a:rPr lang="cs-CZ" sz="1200" dirty="0"/>
              <a:t>=</a:t>
            </a:r>
            <a:r>
              <a:rPr lang="cs-CZ" sz="1200" dirty="0" err="1"/>
              <a:t>np&amp;biw</a:t>
            </a:r>
            <a:r>
              <a:rPr lang="cs-CZ" sz="1200" dirty="0"/>
              <a:t>=1366&amp;bih=638&amp;tbm=</a:t>
            </a:r>
            <a:r>
              <a:rPr lang="cs-CZ" sz="1200" dirty="0" err="1"/>
              <a:t>isch&amp;tbnid</a:t>
            </a:r>
            <a:r>
              <a:rPr lang="cs-CZ" sz="1200" dirty="0"/>
              <a:t>=nF-8V2UPbucq4M:&amp;</a:t>
            </a:r>
            <a:r>
              <a:rPr lang="cs-CZ" sz="1200" dirty="0" err="1"/>
              <a:t>imgrefurl</a:t>
            </a:r>
            <a:r>
              <a:rPr lang="cs-CZ" sz="1200" dirty="0"/>
              <a:t>=http://</a:t>
            </a:r>
            <a:r>
              <a:rPr lang="cs-CZ" sz="1200" dirty="0" smtClean="0"/>
              <a:t>cs.wikipedia.org                                                                                                       obr. Časová osa: </a:t>
            </a:r>
            <a:r>
              <a:rPr lang="cs-CZ" sz="1200" dirty="0"/>
              <a:t>AUTOR NEUVEDEN. </a:t>
            </a:r>
            <a:r>
              <a:rPr lang="cs-CZ" sz="1200" i="1" dirty="0"/>
              <a:t>dejepis.com</a:t>
            </a:r>
            <a:r>
              <a:rPr lang="cs-CZ" sz="1200" dirty="0"/>
              <a:t> [online]. [cit. 23.12.2012]. Dostupný na WWW: http://www.google.cz/imgres?hl=cs&amp;client=firefox-a&amp;hs=dvp&amp;tbo=d&amp;rls=org.mozilla:cs:official&amp;channel=np&amp;biw=1366&amp;bih=638&amp;tbm=isch&amp;tbnid=cCUBgI8uD4vwAM:&amp;imgrefurl=http://www.dejepis.com/index.php%3Fpage%3D000%26kap%3D001%26pod%3D3&amp;docid=zWMHooOvxuiOhM&amp;imgurl=http://www.dejepis.com/img/cas_prim_m.gif&amp;w=715&amp;h=124&amp;ei=0DPXUK6uPNHasgatuoDwDw&amp;zoom=1&amp;iact=hc&amp;vpx=4&amp;vpy=380&amp;dur=8605&amp;hovh=93&amp;hovw=540&amp;tx=183&amp;ty=54&amp;sig=105742126178767673350&amp;page=1&amp;tbnh=39&amp;tbnw=228&amp;start=0&amp;ndsp=17&amp;ved=1t:429,r:11,s:0,i:118 </a:t>
            </a:r>
          </a:p>
        </p:txBody>
      </p:sp>
    </p:spTree>
    <p:extLst>
      <p:ext uri="{BB962C8B-B14F-4D97-AF65-F5344CB8AC3E}">
        <p14:creationId xmlns:p14="http://schemas.microsoft.com/office/powerpoint/2010/main" val="3111272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Časová osa 2: </a:t>
            </a:r>
            <a:r>
              <a:rPr lang="pt-BR" sz="1200" dirty="0"/>
              <a:t>AUTOR NEUVEDEN. </a:t>
            </a:r>
            <a:r>
              <a:rPr lang="pt-BR" sz="1200" i="1" dirty="0"/>
              <a:t>vyukovematerialy.cz</a:t>
            </a:r>
            <a:r>
              <a:rPr lang="pt-BR" sz="1200" dirty="0"/>
              <a:t> [online]. [cit. 23.12.2012]. Dostupný na WWW: http://www.google.cz/imgres?hl=cs&amp;client=firefox-a&amp;hs=Clq&amp;tbo=d&amp;rls=org.mozilla:cs:official&amp;channel=np&amp;biw=1366&amp;bih=638&amp;tbm=isch&amp;tbnid=pzouvnV6rLRRSM:&amp;imgrefurl=http://www.vyukovematerialy.cz/dejepis/rocnik6/uvod3.htm&amp;docid=uuyxC1rFfgsuKM&amp;imgurl=http://www.vyukovematerialy.cz/dejepis/rocnik6/fotky/primka.jpg&amp;w=1020&amp;h=512&amp;ei=TUDXUKHPO8fzsgbuvICwDQ&amp;zoom=1&amp;iact=hc&amp;vpx=318&amp;vpy=300&amp;dur=10311&amp;hovh=159&amp;hovw=317&amp;tx=183&amp;ty=94&amp;sig=105742126178767673350&amp;page=2&amp;tbnh=140&amp;tbnw=270&amp;start=21&amp;ndsp=24&amp;ved=1t:429,r:23,s:0,i:159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9833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192</TotalTime>
  <Words>509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Century Gothic</vt:lpstr>
      <vt:lpstr>Verdana</vt:lpstr>
      <vt:lpstr>Wingdings 2</vt:lpstr>
      <vt:lpstr>Talent</vt:lpstr>
      <vt:lpstr>Prezentace aplikace PowerPoint</vt:lpstr>
      <vt:lpstr>JAK SE VYZNAT V MINULOSTI</vt:lpstr>
      <vt:lpstr>JAK SE VYZNAT V MINULOSTI</vt:lpstr>
      <vt:lpstr>JAK SE VYZNAT V MINULOSTI</vt:lpstr>
      <vt:lpstr>ORIENTACE VE STALETÍCH</vt:lpstr>
      <vt:lpstr>ORIENTACE VE STALETÍCH</vt:lpstr>
      <vt:lpstr>ORIENTACE VE STALETÍCH</vt:lpstr>
      <vt:lpstr>ORIENTACE VE STALETÍCH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57</cp:revision>
  <dcterms:created xsi:type="dcterms:W3CDTF">2012-12-23T06:56:56Z</dcterms:created>
  <dcterms:modified xsi:type="dcterms:W3CDTF">2013-08-02T12:23:46Z</dcterms:modified>
</cp:coreProperties>
</file>