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7" r:id="rId2"/>
    <p:sldId id="258" r:id="rId3"/>
    <p:sldId id="259" r:id="rId4"/>
    <p:sldId id="260" r:id="rId5"/>
    <p:sldId id="263" r:id="rId6"/>
    <p:sldId id="261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3" r:id="rId16"/>
    <p:sldId id="275" r:id="rId17"/>
    <p:sldId id="276" r:id="rId18"/>
    <p:sldId id="277" r:id="rId19"/>
    <p:sldId id="262" r:id="rId2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9570" autoAdjust="0"/>
  </p:normalViewPr>
  <p:slideViewPr>
    <p:cSldViewPr>
      <p:cViewPr varScale="1">
        <p:scale>
          <a:sx n="57" d="100"/>
          <a:sy n="57" d="100"/>
        </p:scale>
        <p:origin x="-17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93924D-10B4-487C-A6B8-7193CF1588E1}" type="datetimeFigureOut">
              <a:rPr lang="cs-CZ" smtClean="0"/>
              <a:pPr/>
              <a:t>1.10.2013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5EAE0D-453A-4198-9039-1F81F47FC48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32DC54-DDA7-4A20-8A1B-9237F47FEBC3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5891449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32DC54-DDA7-4A20-8A1B-9237F47FEBC3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5891449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Třetinu</a:t>
            </a:r>
            <a:r>
              <a:rPr lang="cs-CZ" baseline="0" dirty="0" smtClean="0"/>
              <a:t> města zabírají kopcovitý Budín a Starý Budín a zbývající dvě třetiny tvoří rovinatá Pešť na východním břehu Dunaje. Budapešť je dobře dostupná z ostatních středoevropských měst.</a:t>
            </a:r>
          </a:p>
          <a:p>
            <a:r>
              <a:rPr lang="cs-CZ" baseline="0" dirty="0" smtClean="0"/>
              <a:t>Budapešť vznikla v roce 1873, kdy se sloučila tři samostatná města (Budín, Starý Budín a Pešť) v jeden celek. Západní část města se rozkládá na devíti pahorcích, z nichž nejvyšší je Janův vrch. Velkou Budapešť tvoří 23 městských obvodů. Na severu a západě lemují Velkou Budapešť rekreační oblasti a střediska </a:t>
            </a:r>
            <a:r>
              <a:rPr lang="cs-CZ" baseline="0" dirty="0" err="1" smtClean="0"/>
              <a:t>Szentendre</a:t>
            </a:r>
            <a:r>
              <a:rPr lang="cs-CZ" baseline="0" dirty="0" smtClean="0"/>
              <a:t>, Visegrád a </a:t>
            </a:r>
            <a:r>
              <a:rPr lang="cs-CZ" baseline="0" dirty="0" err="1" smtClean="0"/>
              <a:t>Esztergom</a:t>
            </a:r>
            <a:r>
              <a:rPr lang="cs-CZ" baseline="0" dirty="0" smtClean="0"/>
              <a:t>.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EAE0D-453A-4198-9039-1F81F47FC484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sz="1200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EAE0D-453A-4198-9039-1F81F47FC484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Město Budín se v okolí hradu a kostela začalo rozrůstat už ve 13. století. Rozsáhlé sídliště vzniklo</a:t>
            </a:r>
            <a:r>
              <a:rPr lang="cs-CZ" baseline="0" dirty="0" smtClean="0"/>
              <a:t> především poté, co král Béla IV. nechal vystavit nový opevněný hrad. Ve 2. světové válce byl hrad úplně zničen a celý hradní areál byl zdevastován. Po skončení války prošla hradní oblast celkovou rekonstrukcí. 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EAE0D-453A-4198-9039-1F81F47FC484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Před baštou stojí socha svatého Štěpána (krále </a:t>
            </a:r>
            <a:r>
              <a:rPr lang="cs-CZ" dirty="0" err="1" smtClean="0"/>
              <a:t>Istvána</a:t>
            </a:r>
            <a:r>
              <a:rPr lang="cs-CZ" dirty="0" smtClean="0"/>
              <a:t>), který začal v Uhrách šířit křesťanství.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EAE0D-453A-4198-9039-1F81F47FC484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Farní kostel Naší Panny Marie byl založen</a:t>
            </a:r>
            <a:r>
              <a:rPr lang="cs-CZ" baseline="0" dirty="0" smtClean="0"/>
              <a:t> mezi 13.-15. stoletím. Některé části zámku pochází z doby vlády Zikmunda Lucemburského, kostel rozšířil především Matyáš </a:t>
            </a:r>
            <a:r>
              <a:rPr lang="cs-CZ" baseline="0" dirty="0" err="1" smtClean="0"/>
              <a:t>Korvín</a:t>
            </a:r>
            <a:r>
              <a:rPr lang="cs-CZ" baseline="0" dirty="0" smtClean="0"/>
              <a:t>. V roce 1541 přeměnili </a:t>
            </a:r>
            <a:r>
              <a:rPr lang="cs-CZ" baseline="0" dirty="0" err="1" smtClean="0"/>
              <a:t>přeměnili</a:t>
            </a:r>
            <a:r>
              <a:rPr lang="cs-CZ" baseline="0" dirty="0" smtClean="0"/>
              <a:t> kostel Turci na hlavní mešitu. Velké škody utrpěl kostel v roce 1723. Prostory krypty </a:t>
            </a:r>
            <a:r>
              <a:rPr lang="cs-CZ" baseline="0" dirty="0" err="1" smtClean="0"/>
              <a:t>zaujíma</a:t>
            </a:r>
            <a:r>
              <a:rPr lang="cs-CZ" baseline="0" dirty="0" smtClean="0"/>
              <a:t> církevní muzeum.</a:t>
            </a:r>
          </a:p>
          <a:p>
            <a:endParaRPr lang="cs-CZ" baseline="0" dirty="0" smtClean="0"/>
          </a:p>
          <a:p>
            <a:r>
              <a:rPr lang="cs-CZ" baseline="0" dirty="0" smtClean="0"/>
              <a:t>Významná místa stavby:</a:t>
            </a:r>
          </a:p>
          <a:p>
            <a:r>
              <a:rPr lang="cs-CZ" baseline="0" dirty="0" smtClean="0"/>
              <a:t>Bélova věž (nese jméno po zakladateli kostela Bély IV.)</a:t>
            </a:r>
          </a:p>
          <a:p>
            <a:r>
              <a:rPr lang="cs-CZ" baseline="0" dirty="0" smtClean="0"/>
              <a:t>Náhrobek krále Bély III. A Anny de </a:t>
            </a:r>
            <a:r>
              <a:rPr lang="cs-CZ" baseline="0" dirty="0" err="1" smtClean="0"/>
              <a:t>Chatillon</a:t>
            </a:r>
            <a:r>
              <a:rPr lang="cs-CZ" baseline="0" dirty="0" smtClean="0"/>
              <a:t>(ostatky královského páru byly do kostela přeneseny v roce 1860)</a:t>
            </a:r>
          </a:p>
          <a:p>
            <a:r>
              <a:rPr lang="cs-CZ" baseline="0" dirty="0" smtClean="0"/>
              <a:t>Hlavní oltář</a:t>
            </a:r>
          </a:p>
          <a:p>
            <a:r>
              <a:rPr lang="cs-CZ" baseline="0" dirty="0" smtClean="0"/>
              <a:t>Kazatelna</a:t>
            </a:r>
          </a:p>
          <a:p>
            <a:r>
              <a:rPr lang="cs-CZ" baseline="0" dirty="0" smtClean="0"/>
              <a:t>Mariánský portál</a:t>
            </a:r>
          </a:p>
          <a:p>
            <a:r>
              <a:rPr lang="cs-CZ" baseline="0" dirty="0" smtClean="0"/>
              <a:t>Hlavní portál</a:t>
            </a:r>
          </a:p>
          <a:p>
            <a:endParaRPr lang="cs-CZ" baseline="0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EAE0D-453A-4198-9039-1F81F47FC484}" type="slidenum">
              <a:rPr lang="cs-CZ" smtClean="0"/>
              <a:pPr/>
              <a:t>11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Gellértův</a:t>
            </a:r>
            <a:r>
              <a:rPr lang="cs-CZ" baseline="0" dirty="0" smtClean="0"/>
              <a:t> vrch dosahuje 140 m výšky nad řekou Dunaj. Pahorek dříve známý jako Starý vrch je opředen mnoha mýty a legendami. Podle legendy odsud pohané svrhli sud s biskupem </a:t>
            </a:r>
            <a:r>
              <a:rPr lang="cs-CZ" baseline="0" dirty="0" err="1" smtClean="0"/>
              <a:t>Gellértem</a:t>
            </a:r>
            <a:r>
              <a:rPr lang="cs-CZ" baseline="0" dirty="0" smtClean="0"/>
              <a:t>, který se je snažil obrátit na víru. Kopec byl později po tomto mnichovi pojmenován.</a:t>
            </a:r>
          </a:p>
          <a:p>
            <a:endParaRPr lang="cs-CZ" baseline="0" dirty="0" smtClean="0"/>
          </a:p>
          <a:p>
            <a:r>
              <a:rPr lang="cs-CZ" baseline="0" dirty="0" smtClean="0"/>
              <a:t>V této části města se nachází </a:t>
            </a:r>
            <a:r>
              <a:rPr lang="cs-CZ" baseline="0" dirty="0" err="1" smtClean="0"/>
              <a:t>Gellértův</a:t>
            </a:r>
            <a:r>
              <a:rPr lang="cs-CZ" baseline="0" dirty="0" smtClean="0"/>
              <a:t> památník, </a:t>
            </a:r>
            <a:r>
              <a:rPr lang="cs-CZ" baseline="0" dirty="0" err="1" smtClean="0"/>
              <a:t>Tabán</a:t>
            </a:r>
            <a:r>
              <a:rPr lang="cs-CZ" baseline="0" dirty="0" smtClean="0"/>
              <a:t>, Pomník císařovny Alžběty, Citadela, hotel a lázně </a:t>
            </a:r>
            <a:r>
              <a:rPr lang="cs-CZ" baseline="0" dirty="0" err="1" smtClean="0"/>
              <a:t>Gellért</a:t>
            </a:r>
            <a:r>
              <a:rPr lang="cs-CZ" baseline="0" dirty="0" smtClean="0"/>
              <a:t>.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EAE0D-453A-4198-9039-1F81F47FC484}" type="slidenum">
              <a:rPr lang="cs-CZ" smtClean="0"/>
              <a:pPr/>
              <a:t>12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Vodní město, protože</a:t>
            </a:r>
            <a:r>
              <a:rPr lang="cs-CZ" baseline="0" dirty="0" smtClean="0"/>
              <a:t> bylo v minulosti mnohokrát ničeno povodněmi. </a:t>
            </a:r>
          </a:p>
          <a:p>
            <a:endParaRPr lang="cs-CZ" baseline="0" dirty="0" smtClean="0"/>
          </a:p>
          <a:p>
            <a:r>
              <a:rPr lang="cs-CZ" baseline="0" dirty="0" smtClean="0"/>
              <a:t>Významná místa a budovy:</a:t>
            </a:r>
          </a:p>
          <a:p>
            <a:r>
              <a:rPr lang="cs-CZ" baseline="0" dirty="0" smtClean="0"/>
              <a:t>Kostel sv. Anny</a:t>
            </a:r>
          </a:p>
          <a:p>
            <a:r>
              <a:rPr lang="cs-CZ" baseline="0" dirty="0" smtClean="0"/>
              <a:t>Hrobky </a:t>
            </a:r>
            <a:r>
              <a:rPr lang="cs-CZ" baseline="0" dirty="0" err="1" smtClean="0"/>
              <a:t>Gül</a:t>
            </a:r>
            <a:r>
              <a:rPr lang="cs-CZ" baseline="0" dirty="0" smtClean="0"/>
              <a:t> Baby</a:t>
            </a:r>
          </a:p>
          <a:p>
            <a:r>
              <a:rPr lang="cs-CZ" baseline="0" dirty="0" smtClean="0"/>
              <a:t>Kalvinistický kostel a další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EAE0D-453A-4198-9039-1F81F47FC484}" type="slidenum">
              <a:rPr lang="cs-CZ" smtClean="0"/>
              <a:pPr/>
              <a:t>13</a:t>
            </a:fld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Pešť</a:t>
            </a:r>
            <a:r>
              <a:rPr lang="cs-CZ" baseline="0" dirty="0" smtClean="0"/>
              <a:t> </a:t>
            </a:r>
            <a:r>
              <a:rPr lang="cs-CZ" dirty="0" smtClean="0"/>
              <a:t>procházela v průběhu 18. a 19. století mnoha</a:t>
            </a:r>
            <a:r>
              <a:rPr lang="cs-CZ" baseline="0" dirty="0" smtClean="0"/>
              <a:t> změnami.Většina venkovských příbytků byla zničena povodní v roce 1838. </a:t>
            </a:r>
            <a:r>
              <a:rPr lang="cs-CZ" dirty="0" smtClean="0"/>
              <a:t>Nejvýznamnější budovou je objekt Parlamentu,</a:t>
            </a:r>
            <a:r>
              <a:rPr lang="cs-CZ" baseline="0" dirty="0" smtClean="0"/>
              <a:t> budova Ministerstva zemědělství, Národopisného muzea, </a:t>
            </a:r>
            <a:r>
              <a:rPr lang="cs-CZ" baseline="0" dirty="0" err="1" smtClean="0"/>
              <a:t>Kossuthovo</a:t>
            </a:r>
            <a:r>
              <a:rPr lang="cs-CZ" baseline="0" dirty="0" smtClean="0"/>
              <a:t> náměstí a Rooseveltovo náměstí.</a:t>
            </a:r>
          </a:p>
          <a:p>
            <a:endParaRPr lang="cs-CZ" baseline="0" dirty="0" smtClean="0"/>
          </a:p>
          <a:p>
            <a:r>
              <a:rPr lang="cs-CZ" baseline="0" dirty="0" smtClean="0"/>
              <a:t>Sídlo maďarského parlamentu je největší budovou v zemi. Stavba byla postavena v neogotickém slohu mezi lety 1884- 1902.( budova má 691 místností, délku 268 m a výšku 96m)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EAE0D-453A-4198-9039-1F81F47FC484}" type="slidenum">
              <a:rPr lang="cs-CZ" smtClean="0"/>
              <a:pPr/>
              <a:t>14</a:t>
            </a:fld>
            <a:endParaRPr lang="cs-CZ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Kostel je zasvěcen prvnímu maďarskému křesťanskému králi </a:t>
            </a:r>
            <a:r>
              <a:rPr lang="cs-CZ" dirty="0" err="1" smtClean="0"/>
              <a:t>Istvánovi</a:t>
            </a:r>
            <a:r>
              <a:rPr lang="cs-CZ" dirty="0" smtClean="0"/>
              <a:t> I. (Štěpánovi). Stavba je postavěna v</a:t>
            </a:r>
            <a:r>
              <a:rPr lang="cs-CZ" baseline="0" dirty="0" smtClean="0"/>
              <a:t> půdorysu řeckého kříže v neoklasicistním slohu. V roce 1868 se zřítila neorenesanční kupole kostela a opravy byly dokončeny v roce 1905.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EAE0D-453A-4198-9039-1F81F47FC484}" type="slidenum">
              <a:rPr lang="cs-CZ" smtClean="0"/>
              <a:pPr/>
              <a:t>15</a:t>
            </a:fld>
            <a:endParaRPr lang="cs-CZ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baseline="0" dirty="0" smtClean="0"/>
          </a:p>
          <a:p>
            <a:r>
              <a:rPr lang="cs-CZ" baseline="0" dirty="0" smtClean="0"/>
              <a:t>Zajímavými budovami a památníky jsou: Hudební akademie Ference </a:t>
            </a:r>
            <a:r>
              <a:rPr lang="cs-CZ" baseline="0" dirty="0" err="1" smtClean="0"/>
              <a:t>Liszta</a:t>
            </a:r>
            <a:r>
              <a:rPr lang="cs-CZ" baseline="0" dirty="0" smtClean="0"/>
              <a:t>, Národní radnice, Palác New York</a:t>
            </a:r>
          </a:p>
          <a:p>
            <a:r>
              <a:rPr lang="cs-CZ" baseline="0" dirty="0" smtClean="0"/>
              <a:t>Muzea: Maďarské národní muzeum, Umělecko-průmyslové muzeum</a:t>
            </a:r>
          </a:p>
          <a:p>
            <a:r>
              <a:rPr lang="cs-CZ" baseline="0" dirty="0" smtClean="0"/>
              <a:t>Kostely: </a:t>
            </a:r>
            <a:r>
              <a:rPr lang="cs-CZ" baseline="0" dirty="0" err="1" smtClean="0"/>
              <a:t>Belvárošský</a:t>
            </a:r>
            <a:r>
              <a:rPr lang="cs-CZ" baseline="0" dirty="0" smtClean="0"/>
              <a:t> farní kostel, Františkánský kostel…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EAE0D-453A-4198-9039-1F81F47FC484}" type="slidenum">
              <a:rPr lang="cs-CZ" smtClean="0"/>
              <a:pPr/>
              <a:t>16</a:t>
            </a:fld>
            <a:endParaRPr lang="cs-CZ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Dříve se v této části města rozléhaly</a:t>
            </a:r>
            <a:r>
              <a:rPr lang="cs-CZ" baseline="0" dirty="0" smtClean="0"/>
              <a:t> mokřady královské obory. Tento pozemek daroval městu Leopold I., ale vysušen byl až za vlády Marie Terezie. Dnešní park v anglickém stylu byl založen ke konci 19. století. Později zde bylo zbudováno Muzeum krásných umění, </a:t>
            </a:r>
            <a:r>
              <a:rPr lang="cs-CZ" baseline="0" dirty="0" err="1" smtClean="0"/>
              <a:t>Vajdahunyaský</a:t>
            </a:r>
            <a:r>
              <a:rPr lang="cs-CZ" baseline="0" dirty="0" smtClean="0"/>
              <a:t> hrad a památník na náměstí Hrdinů.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EAE0D-453A-4198-9039-1F81F47FC484}" type="slidenum">
              <a:rPr lang="cs-CZ" smtClean="0"/>
              <a:pPr/>
              <a:t>17</a:t>
            </a:fld>
            <a:endParaRPr lang="cs-CZ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Okraj Budapešti je stále se rozrůstající</a:t>
            </a:r>
            <a:r>
              <a:rPr lang="cs-CZ" baseline="0" dirty="0" smtClean="0"/>
              <a:t> město, s mnoha zajímavými památkami na periferii. Severně od centra Budína se nachází vykopávky z dob osídlení Římany. Na západním předměstí se nachází přírodní rezervace. Východně od Pešti je </a:t>
            </a:r>
            <a:r>
              <a:rPr lang="cs-CZ" baseline="0" dirty="0" err="1" smtClean="0"/>
              <a:t>Kerepešský</a:t>
            </a:r>
            <a:r>
              <a:rPr lang="cs-CZ" baseline="0" dirty="0" smtClean="0"/>
              <a:t> hřbitov. Jižně od centra se tyčí </a:t>
            </a:r>
            <a:r>
              <a:rPr lang="cs-CZ" baseline="0" dirty="0" err="1" smtClean="0"/>
              <a:t>Nagytétényovský</a:t>
            </a:r>
            <a:r>
              <a:rPr lang="cs-CZ" baseline="0" dirty="0" smtClean="0"/>
              <a:t> zámek, jedna z nejkrásnějších barokních staveb v Maďarsku.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EAE0D-453A-4198-9039-1F81F47FC484}" type="slidenum">
              <a:rPr lang="cs-CZ" smtClean="0"/>
              <a:pPr/>
              <a:t>18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5B88B-CE40-4A1C-AF8C-1D2FC794D7F3}" type="datetimeFigureOut">
              <a:rPr lang="cs-CZ" smtClean="0"/>
              <a:pPr/>
              <a:t>1.10.2013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AD790-C032-41E5-877B-7E235A48ABC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5B88B-CE40-4A1C-AF8C-1D2FC794D7F3}" type="datetimeFigureOut">
              <a:rPr lang="cs-CZ" smtClean="0"/>
              <a:pPr/>
              <a:t>1.10.2013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AD790-C032-41E5-877B-7E235A48ABC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5B88B-CE40-4A1C-AF8C-1D2FC794D7F3}" type="datetimeFigureOut">
              <a:rPr lang="cs-CZ" smtClean="0"/>
              <a:pPr/>
              <a:t>1.10.2013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AD790-C032-41E5-877B-7E235A48ABC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5B88B-CE40-4A1C-AF8C-1D2FC794D7F3}" type="datetimeFigureOut">
              <a:rPr lang="cs-CZ" smtClean="0"/>
              <a:pPr/>
              <a:t>1.10.2013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AD790-C032-41E5-877B-7E235A48ABC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5B88B-CE40-4A1C-AF8C-1D2FC794D7F3}" type="datetimeFigureOut">
              <a:rPr lang="cs-CZ" smtClean="0"/>
              <a:pPr/>
              <a:t>1.10.2013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AD790-C032-41E5-877B-7E235A48ABC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5B88B-CE40-4A1C-AF8C-1D2FC794D7F3}" type="datetimeFigureOut">
              <a:rPr lang="cs-CZ" smtClean="0"/>
              <a:pPr/>
              <a:t>1.10.2013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AD790-C032-41E5-877B-7E235A48ABC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5B88B-CE40-4A1C-AF8C-1D2FC794D7F3}" type="datetimeFigureOut">
              <a:rPr lang="cs-CZ" smtClean="0"/>
              <a:pPr/>
              <a:t>1.10.2013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AD790-C032-41E5-877B-7E235A48ABC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5B88B-CE40-4A1C-AF8C-1D2FC794D7F3}" type="datetimeFigureOut">
              <a:rPr lang="cs-CZ" smtClean="0"/>
              <a:pPr/>
              <a:t>1.10.2013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AD790-C032-41E5-877B-7E235A48ABC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5B88B-CE40-4A1C-AF8C-1D2FC794D7F3}" type="datetimeFigureOut">
              <a:rPr lang="cs-CZ" smtClean="0"/>
              <a:pPr/>
              <a:t>1.10.2013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AD790-C032-41E5-877B-7E235A48ABC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5B88B-CE40-4A1C-AF8C-1D2FC794D7F3}" type="datetimeFigureOut">
              <a:rPr lang="cs-CZ" smtClean="0"/>
              <a:pPr/>
              <a:t>1.10.2013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AD790-C032-41E5-877B-7E235A48ABC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5B88B-CE40-4A1C-AF8C-1D2FC794D7F3}" type="datetimeFigureOut">
              <a:rPr lang="cs-CZ" smtClean="0"/>
              <a:pPr/>
              <a:t>1.10.2013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AD790-C032-41E5-877B-7E235A48ABC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D5B88B-CE40-4A1C-AF8C-1D2FC794D7F3}" type="datetimeFigureOut">
              <a:rPr lang="cs-CZ" smtClean="0"/>
              <a:pPr/>
              <a:t>1.10.2013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DAD790-C032-41E5-877B-7E235A48ABC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hu.wikipedia.org/wiki/F%C3%A1jl:V%C3%ADziv%C3%A1ros,_Budapest.JPG" TargetMode="External"/><Relationship Id="rId13" Type="http://schemas.openxmlformats.org/officeDocument/2006/relationships/hyperlink" Target="http://pl.wikipedia.org/wiki/Plik:Volt_Rudny%C3%A1nszky-kast%C3%A9ly_(1296._sz%C3%A1m%C3%BA_m%C5%B1eml%C3%A9k).jpg" TargetMode="External"/><Relationship Id="rId3" Type="http://schemas.openxmlformats.org/officeDocument/2006/relationships/hyperlink" Target="http://cs.wikipedia.org/wiki/Soubor:Buda--Castles01.jpg" TargetMode="External"/><Relationship Id="rId7" Type="http://schemas.openxmlformats.org/officeDocument/2006/relationships/hyperlink" Target="http://hu.wikipedia.org/wiki/F%C3%A1jl:Civertangellertszallolegi1.jpg" TargetMode="External"/><Relationship Id="rId12" Type="http://schemas.openxmlformats.org/officeDocument/2006/relationships/hyperlink" Target="http://cs.wikipedia.org/wiki/Soubor:The_Millennium_Monument_in_Heroes%27_Square,_Budapest,_Hungary.jpg" TargetMode="External"/><Relationship Id="rId2" Type="http://schemas.openxmlformats.org/officeDocument/2006/relationships/hyperlink" Target="http://cs.wikipedia.org/wiki/Budape%C5%A1%C5%A5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hu.wikipedia.org/wiki/F%C3%A1jl:Matthias_Church,_Budapest.JPG" TargetMode="External"/><Relationship Id="rId11" Type="http://schemas.openxmlformats.org/officeDocument/2006/relationships/hyperlink" Target="http://cs.wikipedia.org/wiki/Soubor:Budapest_-_L%C3%A1nch%C3%ADd.jpg" TargetMode="External"/><Relationship Id="rId5" Type="http://schemas.openxmlformats.org/officeDocument/2006/relationships/hyperlink" Target="http://hu.wikipedia.org/wiki/F%C3%A1jl:Hal%C3%A1szb%C3%A1stya_%C3%A9p%C3%BClete_d%C3%ADszl%C3%A9pcs%C5%91vel_(103._sz%C3%A1m%C3%BA_m%C5%B1eml%C3%A9k)_28.jpg" TargetMode="External"/><Relationship Id="rId10" Type="http://schemas.openxmlformats.org/officeDocument/2006/relationships/hyperlink" Target="http://cs.wikipedia.org/wiki/Soubor:Basilique_Saint-%C3%89tienne_de_Pest.jpg" TargetMode="External"/><Relationship Id="rId4" Type="http://schemas.openxmlformats.org/officeDocument/2006/relationships/hyperlink" Target="http://cs.wikipedia.org/wiki/Soubor:BudapestCastle_028.jpg" TargetMode="External"/><Relationship Id="rId9" Type="http://schemas.openxmlformats.org/officeDocument/2006/relationships/hyperlink" Target="http://cs.wikipedia.org/wiki/Soubor:Budapestparliament100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49796" y="2924944"/>
            <a:ext cx="7772400" cy="1037977"/>
          </a:xfrm>
        </p:spPr>
        <p:txBody>
          <a:bodyPr/>
          <a:lstStyle/>
          <a:p>
            <a:r>
              <a:rPr lang="cs-CZ" dirty="0" smtClean="0"/>
              <a:t>Budapešť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860032" y="5728900"/>
            <a:ext cx="4024536" cy="553616"/>
          </a:xfrm>
        </p:spPr>
        <p:txBody>
          <a:bodyPr>
            <a:normAutofit fontScale="55000" lnSpcReduction="20000"/>
          </a:bodyPr>
          <a:lstStyle/>
          <a:p>
            <a:pPr algn="r"/>
            <a:r>
              <a:rPr lang="cs-CZ" dirty="0" smtClean="0"/>
              <a:t>Mgr. Simona </a:t>
            </a:r>
            <a:r>
              <a:rPr lang="cs-CZ" dirty="0" err="1" smtClean="0"/>
              <a:t>Steinbauerová</a:t>
            </a:r>
            <a:r>
              <a:rPr lang="cs-CZ" dirty="0" smtClean="0"/>
              <a:t>    		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51520" y="4941168"/>
            <a:ext cx="3168352" cy="1077218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200" dirty="0" smtClean="0"/>
              <a:t>Zeměpis cestovního ruchu</a:t>
            </a:r>
            <a:endParaRPr lang="cs-CZ" dirty="0"/>
          </a:p>
        </p:txBody>
      </p:sp>
      <p:pic>
        <p:nvPicPr>
          <p:cNvPr id="1026" name="Picture 2" descr="http://mi21.vsb.cz/sites/mi21.vsb.cz/files/img/OPVK_hor_zakladni_logolink_CB_cz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6702"/>
            <a:ext cx="9144000" cy="196730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27584" y="6356350"/>
            <a:ext cx="7632848" cy="365125"/>
          </a:xfrm>
        </p:spPr>
        <p:txBody>
          <a:bodyPr/>
          <a:lstStyle/>
          <a:p>
            <a:r>
              <a:rPr lang="cs-CZ" sz="1400" dirty="0" smtClean="0"/>
              <a:t>Střední škola  a Vyšší odborná škola cestovního ruchu, Senovážné náměstí 12, České Budějovice 370  01</a:t>
            </a:r>
            <a:endParaRPr lang="cs-CZ" sz="1400" dirty="0"/>
          </a:p>
        </p:txBody>
      </p:sp>
    </p:spTree>
    <p:extLst>
      <p:ext uri="{BB962C8B-B14F-4D97-AF65-F5344CB8AC3E}">
        <p14:creationId xmlns="" xmlns:p14="http://schemas.microsoft.com/office/powerpoint/2010/main" val="4204531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mi21.vsb.cz/sites/mi21.vsb.cz/files/img/OPVK_hor_zakladni_logolink_CB_cz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6702"/>
            <a:ext cx="9144000" cy="196730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27584" y="6356350"/>
            <a:ext cx="7632848" cy="365125"/>
          </a:xfrm>
        </p:spPr>
        <p:txBody>
          <a:bodyPr/>
          <a:lstStyle/>
          <a:p>
            <a:r>
              <a:rPr lang="cs-CZ" sz="1400" dirty="0" smtClean="0"/>
              <a:t>Střední škola  a Vyšší odborná škola cestovního ruchu, Senovážné náměstí 12, České Budějovice 370  01</a:t>
            </a:r>
            <a:endParaRPr lang="cs-CZ" sz="1400" dirty="0"/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176106088"/>
              </p:ext>
            </p:extLst>
          </p:nvPr>
        </p:nvGraphicFramePr>
        <p:xfrm>
          <a:off x="1007604" y="2924944"/>
          <a:ext cx="7248961" cy="31638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28381"/>
                <a:gridCol w="5220580"/>
              </a:tblGrid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CZ.1.07/1.5.00/34.0423</a:t>
                      </a:r>
                      <a:endParaRPr lang="cs-CZ" dirty="0" smtClean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17.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Střední škola a Vyšší odborná škola cestovního ruchu, Senovážné náměstí 12, České Budějovice 370 01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Mgr. Simona </a:t>
                      </a:r>
                      <a:r>
                        <a:rPr lang="cs-CZ" dirty="0" err="1" smtClean="0"/>
                        <a:t>Steinbauerová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 err="1">
                          <a:effectLst/>
                          <a:latin typeface="Calibri"/>
                          <a:ea typeface="Calibri"/>
                          <a:cs typeface="Times New Roman"/>
                        </a:rPr>
                        <a:t>Tématický</a:t>
                      </a: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celek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Regionální geografie Evropy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2. ročník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tvorby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1.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smtClean="0"/>
                        <a:t>10</a:t>
                      </a:r>
                      <a:r>
                        <a:rPr lang="cs-CZ" smtClean="0"/>
                        <a:t>. </a:t>
                      </a:r>
                      <a:r>
                        <a:rPr lang="cs-CZ" dirty="0" smtClean="0"/>
                        <a:t>2013</a:t>
                      </a:r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4204531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404665"/>
            <a:ext cx="8229600" cy="6192688"/>
          </a:xfrm>
        </p:spPr>
        <p:txBody>
          <a:bodyPr>
            <a:normAutofit/>
          </a:bodyPr>
          <a:lstStyle/>
          <a:p>
            <a:r>
              <a:rPr lang="cs-CZ" dirty="0" smtClean="0"/>
              <a:t>Anotace: </a:t>
            </a:r>
          </a:p>
          <a:p>
            <a:pPr algn="just"/>
            <a:r>
              <a:rPr lang="cs-CZ" sz="2200" dirty="0" smtClean="0"/>
              <a:t>Materiál je možno využít pro rozšíření učiva v rámci předmětu zeměpis cestovního ruchu. Je určen pro 2. ročníky střední školy. DUM je vytvořen jako prezentace, obsahuje základní informace o Budapešti, historická fakta, demografická data či administrativní členění. </a:t>
            </a:r>
            <a:r>
              <a:rPr lang="cs-CZ" sz="2200" dirty="0" err="1" smtClean="0"/>
              <a:t>Power</a:t>
            </a:r>
            <a:r>
              <a:rPr lang="cs-CZ" sz="2200" dirty="0" smtClean="0"/>
              <a:t> pointová prezentace je zaměřena především na jednotlivé turistické atraktivity tohoto hlavního města.  </a:t>
            </a: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Metodické pokyny:</a:t>
            </a:r>
          </a:p>
          <a:p>
            <a:r>
              <a:rPr lang="cs-CZ" sz="2200" dirty="0" smtClean="0"/>
              <a:t>DUM je vytvořen ve formě prezentace a je v využitelný v rámci interaktivního vzdělávání.</a:t>
            </a:r>
            <a:endParaRPr lang="cs-CZ" sz="2200" dirty="0"/>
          </a:p>
        </p:txBody>
      </p:sp>
    </p:spTree>
    <p:extLst>
      <p:ext uri="{BB962C8B-B14F-4D97-AF65-F5344CB8AC3E}">
        <p14:creationId xmlns="" xmlns:p14="http://schemas.microsoft.com/office/powerpoint/2010/main" val="2372491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200" dirty="0" smtClean="0"/>
              <a:t>Budapešť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>hlavní město Maďarska leží na řece Dunaj, dnes v něm žijí dvě pětiny obyvatel země (2 miliony)</a:t>
            </a:r>
            <a:endParaRPr lang="cs-CZ" sz="2000" dirty="0"/>
          </a:p>
        </p:txBody>
      </p:sp>
      <p:pic>
        <p:nvPicPr>
          <p:cNvPr id="1026" name="Picture 2" descr="C:\Users\Simona\Downloads\Hungary_location_map.svg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6723" y="1779675"/>
            <a:ext cx="7240832" cy="4457637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395536" y="1196752"/>
            <a:ext cx="21792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1,. Poloha města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067944" y="2996952"/>
            <a:ext cx="10861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Budapešť</a:t>
            </a:r>
            <a:endParaRPr lang="cs-CZ" b="1" dirty="0"/>
          </a:p>
        </p:txBody>
      </p:sp>
      <p:sp>
        <p:nvSpPr>
          <p:cNvPr id="7" name="Elipsa 6"/>
          <p:cNvSpPr/>
          <p:nvPr/>
        </p:nvSpPr>
        <p:spPr>
          <a:xfrm>
            <a:off x="4067944" y="3429000"/>
            <a:ext cx="216024" cy="216024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Historie města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340768"/>
            <a:ext cx="8892480" cy="5517232"/>
          </a:xfrm>
        </p:spPr>
        <p:txBody>
          <a:bodyPr>
            <a:normAutofit fontScale="85000" lnSpcReduction="20000"/>
          </a:bodyPr>
          <a:lstStyle/>
          <a:p>
            <a:r>
              <a:rPr lang="cs-CZ" sz="2000" dirty="0" smtClean="0"/>
              <a:t>První osady na území města vznikly již v době kamenné</a:t>
            </a:r>
          </a:p>
          <a:p>
            <a:r>
              <a:rPr lang="cs-CZ" sz="2000" dirty="0" smtClean="0"/>
              <a:t>V roce 100 po Kristu zde Římané založili město </a:t>
            </a:r>
            <a:r>
              <a:rPr lang="cs-CZ" sz="2000" dirty="0" err="1" smtClean="0"/>
              <a:t>Aquincum</a:t>
            </a:r>
            <a:r>
              <a:rPr lang="cs-CZ" sz="2000" dirty="0" smtClean="0"/>
              <a:t>.</a:t>
            </a:r>
          </a:p>
          <a:p>
            <a:r>
              <a:rPr lang="cs-CZ" sz="2000" dirty="0" smtClean="0"/>
              <a:t>V 5. století obsadil území Hunů </a:t>
            </a:r>
            <a:r>
              <a:rPr lang="cs-CZ" sz="2000" dirty="0" err="1" smtClean="0"/>
              <a:t>Atilla</a:t>
            </a:r>
            <a:endParaRPr lang="cs-CZ" sz="2000" dirty="0" smtClean="0"/>
          </a:p>
          <a:p>
            <a:r>
              <a:rPr lang="cs-CZ" sz="2000" dirty="0" smtClean="0"/>
              <a:t>V roce 896 sem přišli z oblasti Uralu předchůdci součastných Maďarů.(Kočovné ugrofinské kmeny)</a:t>
            </a:r>
          </a:p>
          <a:p>
            <a:r>
              <a:rPr lang="cs-CZ" sz="2000" dirty="0" smtClean="0"/>
              <a:t>V čele stál Arpád, jehož dynastie zde vládla do 13. století.</a:t>
            </a:r>
          </a:p>
          <a:p>
            <a:r>
              <a:rPr lang="cs-CZ" sz="2000" dirty="0" smtClean="0"/>
              <a:t>Na přelomu 1. a 2. tisíciletí přijali Maďaři křesťanství a  král Štěpán I. položil základy moderního uherského státu.</a:t>
            </a:r>
          </a:p>
          <a:p>
            <a:r>
              <a:rPr lang="cs-CZ" sz="2000" dirty="0" smtClean="0"/>
              <a:t>Po nájezdu Tatarů  v roce 1247, přestěhoval Béla IV. hlavní město do Budína.</a:t>
            </a:r>
          </a:p>
          <a:p>
            <a:r>
              <a:rPr lang="cs-CZ" sz="2000" dirty="0" smtClean="0"/>
              <a:t>Budín dosáhl největšího rozkvětu v 15. století za krále Matyáše I. </a:t>
            </a:r>
            <a:r>
              <a:rPr lang="cs-CZ" sz="2000" dirty="0" err="1" smtClean="0"/>
              <a:t>Korvína</a:t>
            </a:r>
            <a:r>
              <a:rPr lang="cs-CZ" sz="2000" dirty="0" smtClean="0"/>
              <a:t>.</a:t>
            </a:r>
          </a:p>
          <a:p>
            <a:r>
              <a:rPr lang="cs-CZ" sz="2000" dirty="0" smtClean="0"/>
              <a:t>Vpád Turků ovládl území na 150 let.</a:t>
            </a:r>
          </a:p>
          <a:p>
            <a:r>
              <a:rPr lang="cs-CZ" sz="2000" dirty="0" smtClean="0"/>
              <a:t>Osvobození křesťanskou armádou se dostala země do područí Habsburků.</a:t>
            </a:r>
          </a:p>
          <a:p>
            <a:r>
              <a:rPr lang="cs-CZ" sz="2000" dirty="0" smtClean="0"/>
              <a:t>K modernizaci Budína a Pešti přispěla především císařovna Marie Terezie  a Josef II..</a:t>
            </a:r>
          </a:p>
          <a:p>
            <a:r>
              <a:rPr lang="cs-CZ" sz="2000" dirty="0" smtClean="0"/>
              <a:t>V roce 1867 došlo k rakousko-uherskému vyrovnání a vytvoření Rakouska – Uherska, čímž byl obnoven ekonomický a kulturní vývoj země.</a:t>
            </a:r>
          </a:p>
          <a:p>
            <a:r>
              <a:rPr lang="cs-CZ" sz="2000" dirty="0" smtClean="0"/>
              <a:t>V roce 1873 vznikla sjednocením Budína a Pešti Budapešť.</a:t>
            </a:r>
          </a:p>
          <a:p>
            <a:r>
              <a:rPr lang="cs-CZ" sz="2000" dirty="0" smtClean="0"/>
              <a:t>Po 1. světové válce se monarchie rozpadla a Uhry ztratily dvě třetiny území.</a:t>
            </a:r>
          </a:p>
          <a:p>
            <a:r>
              <a:rPr lang="cs-CZ" sz="2000" dirty="0" smtClean="0"/>
              <a:t>Po 2. sv. válce obsadili Maďarsko Rusové, nastala éra komunismu.</a:t>
            </a:r>
          </a:p>
          <a:p>
            <a:r>
              <a:rPr lang="cs-CZ" sz="2000" dirty="0" smtClean="0"/>
              <a:t>Protikomunistické povstání v roce 1956, tvrdě potlačila sovětská vojska.</a:t>
            </a:r>
          </a:p>
          <a:p>
            <a:r>
              <a:rPr lang="cs-CZ" sz="2000" dirty="0" smtClean="0"/>
              <a:t>V roce 1990 proběhly v zemi první demokratické volby. </a:t>
            </a:r>
          </a:p>
          <a:p>
            <a:endParaRPr lang="cs-CZ" sz="2000" dirty="0" smtClean="0"/>
          </a:p>
          <a:p>
            <a:endParaRPr lang="cs-CZ" sz="20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Nejvýznamnější panovnické rody a kmeny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err="1" smtClean="0"/>
              <a:t>Arpádovci</a:t>
            </a:r>
            <a:r>
              <a:rPr lang="cs-CZ" sz="2800" dirty="0" smtClean="0"/>
              <a:t>( Béla IV.)</a:t>
            </a:r>
          </a:p>
          <a:p>
            <a:r>
              <a:rPr lang="cs-CZ" sz="2800" dirty="0" err="1" smtClean="0"/>
              <a:t>Anjouvoci</a:t>
            </a:r>
            <a:r>
              <a:rPr lang="cs-CZ" sz="2800" dirty="0" smtClean="0"/>
              <a:t>( Ladislav V.)</a:t>
            </a:r>
          </a:p>
          <a:p>
            <a:r>
              <a:rPr lang="cs-CZ" sz="2800" dirty="0" err="1" smtClean="0"/>
              <a:t>Jagellonci</a:t>
            </a:r>
            <a:r>
              <a:rPr lang="cs-CZ" sz="2800" dirty="0" smtClean="0"/>
              <a:t>(Ladislav III., Matyáš I. </a:t>
            </a:r>
            <a:r>
              <a:rPr lang="cs-CZ" sz="2800" dirty="0" err="1" smtClean="0"/>
              <a:t>Korvín</a:t>
            </a:r>
            <a:r>
              <a:rPr lang="cs-CZ" sz="2800" dirty="0" smtClean="0"/>
              <a:t>, Ludvík II. </a:t>
            </a:r>
            <a:r>
              <a:rPr lang="cs-CZ" sz="2800" dirty="0" err="1" smtClean="0"/>
              <a:t>Jagelovnský</a:t>
            </a:r>
            <a:r>
              <a:rPr lang="cs-CZ" sz="2800" dirty="0" smtClean="0"/>
              <a:t>)</a:t>
            </a:r>
          </a:p>
          <a:p>
            <a:r>
              <a:rPr lang="cs-CZ" sz="2800" dirty="0" smtClean="0"/>
              <a:t>Turci</a:t>
            </a:r>
          </a:p>
          <a:p>
            <a:r>
              <a:rPr lang="cs-CZ" sz="2800" dirty="0" smtClean="0"/>
              <a:t>Habsburkové( Leopold I., Marie Terezie, Josef II., František Josef I.)</a:t>
            </a:r>
          </a:p>
          <a:p>
            <a:endParaRPr lang="cs-CZ" sz="2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Oblasti cestovního ruchu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Hradní vrch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err="1" smtClean="0"/>
              <a:t>Gellértův</a:t>
            </a:r>
            <a:r>
              <a:rPr lang="cs-CZ" dirty="0" smtClean="0"/>
              <a:t> vrch a </a:t>
            </a:r>
            <a:r>
              <a:rPr lang="cs-CZ" dirty="0" err="1" smtClean="0"/>
              <a:t>Tabán</a:t>
            </a: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Severní podhradí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Okolí Parlamentu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Centrum Pešti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Okolí </a:t>
            </a:r>
            <a:r>
              <a:rPr lang="cs-CZ" dirty="0" err="1" smtClean="0"/>
              <a:t>Városligetu</a:t>
            </a: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Okraj Budapešti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dirty="0" smtClean="0"/>
              <a:t>1. Hradní vrch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2200" dirty="0" smtClean="0"/>
              <a:t>Na hradním vrchu se nachází mnoho zajímavých památek jako např. Matyášův kostel, Maďarská národní galerie, Rybářská bašta, Matyášova fontána, </a:t>
            </a:r>
            <a:r>
              <a:rPr lang="cs-CZ" sz="2200" dirty="0" err="1" smtClean="0"/>
              <a:t>Sándorův</a:t>
            </a:r>
            <a:r>
              <a:rPr lang="cs-CZ" sz="2200" dirty="0" smtClean="0"/>
              <a:t> palác, Parlamentní ulice, Panská ulice </a:t>
            </a:r>
            <a:endParaRPr lang="cs-CZ" sz="2200" dirty="0"/>
          </a:p>
        </p:txBody>
      </p:sp>
      <p:pic>
        <p:nvPicPr>
          <p:cNvPr id="1026" name="Picture 2" descr="C:\Users\Simona\Downloads\800px-Buda--Castles01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1807132"/>
            <a:ext cx="7056784" cy="4972828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755576" y="1484784"/>
            <a:ext cx="19342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2. Hradní vrch</a:t>
            </a:r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200" dirty="0" smtClean="0"/>
              <a:t>Královský palác- </a:t>
            </a:r>
            <a:r>
              <a:rPr lang="cs-CZ" sz="2000" dirty="0" smtClean="0"/>
              <a:t>začal budovat král Béla IV., císař Zikmund Lucemburský ho přestavěl na gotický palác, Habsburkové na tomto místě postavili ohromný palác v 18. st., současná podoba vznikla přestavbou paláce v 19. století.  </a:t>
            </a:r>
            <a:endParaRPr lang="cs-CZ" sz="2000" dirty="0"/>
          </a:p>
        </p:txBody>
      </p:sp>
      <p:pic>
        <p:nvPicPr>
          <p:cNvPr id="2050" name="Picture 2" descr="C:\Users\Simona\Downloads\800px-BudapestCastle_02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653103"/>
            <a:ext cx="7920880" cy="5272335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539552" y="1340768"/>
            <a:ext cx="13060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3. Hrad</a:t>
            </a:r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Rybářská bašta</a:t>
            </a:r>
            <a:br>
              <a:rPr lang="cs-CZ" sz="3200" dirty="0" smtClean="0"/>
            </a:br>
            <a:endParaRPr lang="cs-CZ" sz="2200" dirty="0"/>
          </a:p>
        </p:txBody>
      </p:sp>
      <p:pic>
        <p:nvPicPr>
          <p:cNvPr id="3074" name="Picture 2" descr="C:\Users\Simona\Downloads\433px-Halászbástya_épülete_díszlépcsővel_(103._számú_műemlék)_28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4283968" y="419773"/>
            <a:ext cx="4657655" cy="6438228"/>
          </a:xfrm>
          <a:prstGeom prst="rect">
            <a:avLst/>
          </a:prstGeom>
          <a:noFill/>
        </p:spPr>
      </p:pic>
      <p:sp>
        <p:nvSpPr>
          <p:cNvPr id="5" name="Zástupný symbol pro text 4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250704" cy="4691063"/>
          </a:xfrm>
        </p:spPr>
        <p:txBody>
          <a:bodyPr>
            <a:normAutofit/>
          </a:bodyPr>
          <a:lstStyle/>
          <a:p>
            <a:r>
              <a:rPr lang="cs-CZ" sz="2000" dirty="0" err="1" smtClean="0"/>
              <a:t>Neorománský</a:t>
            </a:r>
            <a:r>
              <a:rPr lang="cs-CZ" sz="2000" dirty="0" smtClean="0"/>
              <a:t> památník stojí na místě středověkého náměstí a bývalého rybářského tržiště, na hradním vrchu má především estetický charakter.</a:t>
            </a:r>
            <a:endParaRPr lang="cs-CZ" sz="2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355976" y="0"/>
            <a:ext cx="22459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4. Rybářská bašta</a:t>
            </a:r>
            <a:endParaRPr lang="cs-CZ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4139952" cy="1143000"/>
          </a:xfrm>
        </p:spPr>
        <p:txBody>
          <a:bodyPr>
            <a:normAutofit fontScale="90000"/>
          </a:bodyPr>
          <a:lstStyle/>
          <a:p>
            <a:r>
              <a:rPr lang="cs-CZ" sz="3200" dirty="0" smtClean="0"/>
              <a:t>Matyášův kostel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>Je nejvýznamnější církevní stavbou v Budapešti.</a:t>
            </a:r>
            <a:endParaRPr lang="cs-CZ" sz="2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139952" y="0"/>
            <a:ext cx="23648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5. Matyášův kostel</a:t>
            </a:r>
            <a:endParaRPr lang="cs-CZ" dirty="0"/>
          </a:p>
        </p:txBody>
      </p:sp>
      <p:pic>
        <p:nvPicPr>
          <p:cNvPr id="4098" name="Picture 2" descr="C:\Users\Simona\Downloads\450px-Matthias_Church,_Budapest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03998" y="404664"/>
            <a:ext cx="4840002" cy="64533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3970784" cy="1143000"/>
          </a:xfrm>
        </p:spPr>
        <p:txBody>
          <a:bodyPr>
            <a:normAutofit/>
          </a:bodyPr>
          <a:lstStyle/>
          <a:p>
            <a:r>
              <a:rPr lang="cs-CZ" sz="3200" dirty="0" smtClean="0"/>
              <a:t>2. </a:t>
            </a:r>
            <a:r>
              <a:rPr lang="cs-CZ" sz="3200" dirty="0" err="1" smtClean="0"/>
              <a:t>Gellértův</a:t>
            </a:r>
            <a:r>
              <a:rPr lang="cs-CZ" sz="3200" dirty="0" smtClean="0"/>
              <a:t> vrch a </a:t>
            </a:r>
            <a:r>
              <a:rPr lang="cs-CZ" sz="3200" dirty="0" err="1" smtClean="0"/>
              <a:t>Tabán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44008" y="0"/>
            <a:ext cx="16417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6. Lázně </a:t>
            </a:r>
            <a:r>
              <a:rPr lang="cs-CZ" dirty="0" err="1" smtClean="0"/>
              <a:t>Gellért</a:t>
            </a:r>
            <a:endParaRPr lang="cs-CZ" dirty="0"/>
          </a:p>
        </p:txBody>
      </p:sp>
      <p:pic>
        <p:nvPicPr>
          <p:cNvPr id="5122" name="Picture 2" descr="C:\Users\Simona\Downloads\Civertangellertszallolegi1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9" y="443757"/>
            <a:ext cx="4499992" cy="641424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3. Severní podhradí</a:t>
            </a:r>
            <a:br>
              <a:rPr lang="cs-CZ" sz="2000" dirty="0" smtClean="0"/>
            </a:br>
            <a:r>
              <a:rPr lang="cs-CZ" sz="2000" dirty="0" smtClean="0"/>
              <a:t>Této části města se také přezdívá Vodní město, původně ji obývali rybáři a umělci, kteří byli díky povoním chudší než obyvatelé hradního vrchu.</a:t>
            </a:r>
            <a:endParaRPr lang="cs-CZ" sz="2000" dirty="0"/>
          </a:p>
        </p:txBody>
      </p:sp>
      <p:pic>
        <p:nvPicPr>
          <p:cNvPr id="6146" name="Picture 2" descr="C:\Users\Simona\Downloads\800px-Víziváros,_Budapest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1619418"/>
            <a:ext cx="6984776" cy="5238582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755576" y="1196752"/>
            <a:ext cx="16819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8. </a:t>
            </a:r>
            <a:r>
              <a:rPr lang="cs-CZ" dirty="0" err="1" smtClean="0"/>
              <a:t>Viziváros</a:t>
            </a:r>
            <a:endParaRPr lang="cs-CZ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200" dirty="0" smtClean="0"/>
              <a:t>4. Okolí parlamentu se nachází na druhé straně Dunaje v Pešti. Hlavní dominantou je budova Parlamentu</a:t>
            </a:r>
            <a:endParaRPr lang="cs-CZ" sz="3200" dirty="0"/>
          </a:p>
        </p:txBody>
      </p:sp>
      <p:pic>
        <p:nvPicPr>
          <p:cNvPr id="1026" name="Picture 2" descr="C:\Users\Simona\Downloads\Budapestparliament100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556792"/>
            <a:ext cx="8136904" cy="5238132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467544" y="1268760"/>
            <a:ext cx="1818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8. Parlament</a:t>
            </a:r>
            <a:endParaRPr lang="cs-CZ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Bazilika sv. Štěpána v Pešti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95536" y="1052736"/>
            <a:ext cx="16033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9. Bazilika </a:t>
            </a:r>
            <a:endParaRPr lang="cs-CZ" dirty="0"/>
          </a:p>
        </p:txBody>
      </p:sp>
      <p:pic>
        <p:nvPicPr>
          <p:cNvPr id="2050" name="Picture 2" descr="C:\Users\Simona\Downloads\578px-Basilique_Saint-Étienne_de_Pest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720" y="1024266"/>
            <a:ext cx="5472608" cy="567783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548680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cs-CZ" sz="3200" dirty="0" smtClean="0"/>
              <a:t>5. Centrum </a:t>
            </a:r>
            <a:r>
              <a:rPr lang="cs-CZ" sz="3200" dirty="0" smtClean="0"/>
              <a:t>Pešti</a:t>
            </a:r>
            <a:br>
              <a:rPr lang="cs-CZ" sz="3200" dirty="0" smtClean="0"/>
            </a:br>
            <a:r>
              <a:rPr lang="cs-CZ" sz="2200" dirty="0" smtClean="0"/>
              <a:t> V 17. století byla takřka celá část Pešť zničena. Mezí 18. a 19 stoletím zde byly vybudovány nové obytné čtvrti. V 19. století zde byly postaveny honosné paláce a činžovní domy, některé obchody a kavárny. Významnou budovou této doby je Maďarské národní muzeum. Pešť se stala centrem průmyslu a obchodu.</a:t>
            </a:r>
            <a:r>
              <a:rPr lang="cs-CZ" sz="3200" dirty="0" smtClean="0"/>
              <a:t/>
            </a:r>
            <a:br>
              <a:rPr lang="cs-CZ" sz="3200" dirty="0" smtClean="0"/>
            </a:br>
            <a:endParaRPr lang="cs-CZ" sz="3200" dirty="0"/>
          </a:p>
        </p:txBody>
      </p:sp>
      <p:pic>
        <p:nvPicPr>
          <p:cNvPr id="3074" name="Picture 2" descr="C:\Users\Simona\Downloads\800px-Budapest_-_Lánchíd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2105472"/>
            <a:ext cx="6336704" cy="4752528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1331640" y="1772816"/>
            <a:ext cx="21145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9. Most </a:t>
            </a:r>
            <a:r>
              <a:rPr lang="cs-CZ" dirty="0" err="1" smtClean="0"/>
              <a:t>Lánchíd</a:t>
            </a:r>
            <a:endParaRPr lang="cs-CZ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6. Okolí </a:t>
            </a:r>
            <a:r>
              <a:rPr lang="cs-CZ" sz="3200" dirty="0" err="1" smtClean="0"/>
              <a:t>Városligetu</a:t>
            </a:r>
            <a:r>
              <a:rPr lang="cs-CZ" sz="3200" dirty="0" smtClean="0"/>
              <a:t>( Městského sadu)</a:t>
            </a:r>
            <a:endParaRPr lang="cs-CZ" sz="3200" dirty="0"/>
          </a:p>
        </p:txBody>
      </p:sp>
      <p:pic>
        <p:nvPicPr>
          <p:cNvPr id="1026" name="Picture 2" descr="C:\Users\Simona\Downloads\800px-The_Millennium_Monument_in_Heroes'_Square,_Budapest,_Hungary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1412776"/>
            <a:ext cx="7920880" cy="5309466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755576" y="1052736"/>
            <a:ext cx="24175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11. Náměstí hrdinů</a:t>
            </a:r>
            <a:endParaRPr lang="cs-CZ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7. Okraj Budapešti</a:t>
            </a:r>
            <a:endParaRPr lang="cs-CZ" sz="3200" dirty="0"/>
          </a:p>
        </p:txBody>
      </p:sp>
      <p:pic>
        <p:nvPicPr>
          <p:cNvPr id="2050" name="Picture 2" descr="C:\Users\Simona\Downloads\800px-Volt_Rudnyánszky-kastély_(1296._számú_műemlék)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3" y="1484784"/>
            <a:ext cx="7680853" cy="5112568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683568" y="1124744"/>
            <a:ext cx="20452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12. </a:t>
            </a:r>
            <a:r>
              <a:rPr lang="cs-CZ" dirty="0" err="1" smtClean="0"/>
              <a:t>Nagytéteny</a:t>
            </a:r>
            <a:endParaRPr lang="cs-CZ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Obrazové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Font typeface="+mj-lt"/>
              <a:buAutoNum type="arabicPeriod"/>
            </a:pPr>
            <a:r>
              <a:rPr lang="cs-CZ" sz="1600" dirty="0" smtClean="0"/>
              <a:t>Poloha města: </a:t>
            </a:r>
            <a:r>
              <a:rPr lang="cs-CZ" altLang="ja-JP" sz="1600" dirty="0" smtClean="0">
                <a:cs typeface="Arial" charset="0"/>
              </a:rPr>
              <a:t>[online]. [cit. 2013-09-27]. Dostupný pod licencí </a:t>
            </a:r>
            <a:r>
              <a:rPr lang="cs-CZ" altLang="ja-JP" sz="1600" dirty="0" err="1" smtClean="0">
                <a:cs typeface="Arial" charset="0"/>
              </a:rPr>
              <a:t>Creative</a:t>
            </a:r>
            <a:r>
              <a:rPr lang="cs-CZ" altLang="ja-JP" sz="1600" dirty="0" smtClean="0">
                <a:cs typeface="Arial" charset="0"/>
              </a:rPr>
              <a:t> </a:t>
            </a:r>
            <a:r>
              <a:rPr lang="cs-CZ" altLang="ja-JP" sz="1600" dirty="0" err="1" smtClean="0">
                <a:cs typeface="Arial" charset="0"/>
              </a:rPr>
              <a:t>Commons</a:t>
            </a:r>
            <a:r>
              <a:rPr lang="en-US" altLang="ja-JP" sz="1600" dirty="0" smtClean="0">
                <a:cs typeface="Arial" charset="0"/>
              </a:rPr>
              <a:t> </a:t>
            </a:r>
            <a:r>
              <a:rPr lang="en-US" altLang="ja-JP" sz="1600" dirty="0" err="1" smtClean="0">
                <a:cs typeface="Arial" charset="0"/>
              </a:rPr>
              <a:t>na</a:t>
            </a:r>
            <a:r>
              <a:rPr lang="en-US" altLang="ja-JP" sz="1600" dirty="0" smtClean="0">
                <a:cs typeface="Arial" charset="0"/>
              </a:rPr>
              <a:t> WWW</a:t>
            </a:r>
            <a:r>
              <a:rPr lang="pl-PL" altLang="ja-JP" sz="1600" dirty="0" smtClean="0">
                <a:cs typeface="Arial" charset="0"/>
              </a:rPr>
              <a:t>: </a:t>
            </a:r>
            <a:r>
              <a:rPr lang="cs-CZ" sz="1600" dirty="0" smtClean="0">
                <a:hlinkClick r:id="rId2"/>
              </a:rPr>
              <a:t>http://cs.wikipedia.org/wiki/Budape%C5%A1%C5%A5</a:t>
            </a:r>
            <a:endParaRPr lang="cs-CZ" sz="1600" dirty="0" smtClean="0"/>
          </a:p>
          <a:p>
            <a:pPr>
              <a:buFont typeface="+mj-lt"/>
              <a:buAutoNum type="arabicPeriod"/>
            </a:pPr>
            <a:r>
              <a:rPr lang="cs-CZ" sz="1600" dirty="0" smtClean="0"/>
              <a:t>Hradní vrch: </a:t>
            </a:r>
            <a:r>
              <a:rPr lang="cs-CZ" altLang="ja-JP" sz="1600" dirty="0" smtClean="0">
                <a:cs typeface="Arial" charset="0"/>
              </a:rPr>
              <a:t>[online]. [cit. 2013-09-30]. Dostupný pod licencí </a:t>
            </a:r>
            <a:r>
              <a:rPr lang="cs-CZ" altLang="ja-JP" sz="1600" dirty="0" err="1" smtClean="0">
                <a:cs typeface="Arial" charset="0"/>
              </a:rPr>
              <a:t>Creative</a:t>
            </a:r>
            <a:r>
              <a:rPr lang="cs-CZ" altLang="ja-JP" sz="1600" dirty="0" smtClean="0">
                <a:cs typeface="Arial" charset="0"/>
              </a:rPr>
              <a:t> </a:t>
            </a:r>
            <a:r>
              <a:rPr lang="cs-CZ" altLang="ja-JP" sz="1600" dirty="0" err="1" smtClean="0">
                <a:cs typeface="Arial" charset="0"/>
              </a:rPr>
              <a:t>Commons</a:t>
            </a:r>
            <a:r>
              <a:rPr lang="en-US" altLang="ja-JP" sz="1600" dirty="0" smtClean="0">
                <a:cs typeface="Arial" charset="0"/>
              </a:rPr>
              <a:t> </a:t>
            </a:r>
            <a:r>
              <a:rPr lang="en-US" altLang="ja-JP" sz="1600" dirty="0" err="1" smtClean="0">
                <a:cs typeface="Arial" charset="0"/>
              </a:rPr>
              <a:t>na</a:t>
            </a:r>
            <a:r>
              <a:rPr lang="en-US" altLang="ja-JP" sz="1600" dirty="0" smtClean="0">
                <a:cs typeface="Arial" charset="0"/>
              </a:rPr>
              <a:t> WWW</a:t>
            </a:r>
            <a:r>
              <a:rPr lang="pl-PL" altLang="ja-JP" sz="1600" dirty="0" smtClean="0">
                <a:cs typeface="Arial" charset="0"/>
              </a:rPr>
              <a:t>: </a:t>
            </a:r>
            <a:r>
              <a:rPr lang="cs-CZ" sz="1600" dirty="0" smtClean="0">
                <a:hlinkClick r:id="rId3"/>
              </a:rPr>
              <a:t>http://cs.wikipedia.org/wiki/Soubor:Buda--Castles01.jpg</a:t>
            </a:r>
            <a:endParaRPr lang="cs-CZ" sz="1600" dirty="0" smtClean="0"/>
          </a:p>
          <a:p>
            <a:pPr>
              <a:buFont typeface="+mj-lt"/>
              <a:buAutoNum type="arabicPeriod"/>
            </a:pPr>
            <a:r>
              <a:rPr lang="cs-CZ" sz="1600" dirty="0" smtClean="0"/>
              <a:t>Hrad:</a:t>
            </a:r>
            <a:r>
              <a:rPr lang="cs-CZ" altLang="ja-JP" sz="1600" dirty="0" smtClean="0">
                <a:cs typeface="Arial" charset="0"/>
              </a:rPr>
              <a:t>[online]. [cit. 2013-09-30].  Dostupný pod licencí </a:t>
            </a:r>
            <a:r>
              <a:rPr lang="cs-CZ" altLang="ja-JP" sz="1600" dirty="0" err="1" smtClean="0">
                <a:cs typeface="Arial" charset="0"/>
              </a:rPr>
              <a:t>Creative</a:t>
            </a:r>
            <a:r>
              <a:rPr lang="cs-CZ" altLang="ja-JP" sz="1600" dirty="0" smtClean="0">
                <a:cs typeface="Arial" charset="0"/>
              </a:rPr>
              <a:t> </a:t>
            </a:r>
            <a:r>
              <a:rPr lang="cs-CZ" altLang="ja-JP" sz="1600" dirty="0" err="1" smtClean="0">
                <a:cs typeface="Arial" charset="0"/>
              </a:rPr>
              <a:t>Commons</a:t>
            </a:r>
            <a:r>
              <a:rPr lang="en-US" altLang="ja-JP" sz="1600" dirty="0" smtClean="0">
                <a:cs typeface="Arial" charset="0"/>
              </a:rPr>
              <a:t> </a:t>
            </a:r>
            <a:r>
              <a:rPr lang="en-US" altLang="ja-JP" sz="1600" dirty="0" err="1" smtClean="0">
                <a:cs typeface="Arial" charset="0"/>
              </a:rPr>
              <a:t>na</a:t>
            </a:r>
            <a:r>
              <a:rPr lang="en-US" altLang="ja-JP" sz="1600" dirty="0" smtClean="0">
                <a:cs typeface="Arial" charset="0"/>
              </a:rPr>
              <a:t> WWW</a:t>
            </a:r>
            <a:r>
              <a:rPr lang="pl-PL" altLang="ja-JP" sz="1600" dirty="0" smtClean="0">
                <a:cs typeface="Arial" charset="0"/>
              </a:rPr>
              <a:t>: </a:t>
            </a:r>
            <a:r>
              <a:rPr lang="cs-CZ" sz="1600" dirty="0" smtClean="0">
                <a:hlinkClick r:id="rId4"/>
              </a:rPr>
              <a:t>http://cs.wikipedia.org/wiki/Soubor:BudapestCastle_028.jpg</a:t>
            </a:r>
            <a:endParaRPr lang="cs-CZ" sz="1600" dirty="0" smtClean="0"/>
          </a:p>
          <a:p>
            <a:pPr>
              <a:buFont typeface="+mj-lt"/>
              <a:buAutoNum type="arabicPeriod"/>
            </a:pPr>
            <a:r>
              <a:rPr lang="cs-CZ" sz="1600" dirty="0" smtClean="0"/>
              <a:t>Rybářská  bašta:</a:t>
            </a:r>
            <a:r>
              <a:rPr lang="cs-CZ" altLang="ja-JP" sz="1600" dirty="0" smtClean="0">
                <a:cs typeface="Arial" charset="0"/>
              </a:rPr>
              <a:t>[online]. [cit. 2013-09-30].  Dostupný pod licencí </a:t>
            </a:r>
            <a:r>
              <a:rPr lang="cs-CZ" altLang="ja-JP" sz="1600" dirty="0" err="1" smtClean="0">
                <a:cs typeface="Arial" charset="0"/>
              </a:rPr>
              <a:t>Creative</a:t>
            </a:r>
            <a:r>
              <a:rPr lang="cs-CZ" altLang="ja-JP" sz="1600" dirty="0" smtClean="0">
                <a:cs typeface="Arial" charset="0"/>
              </a:rPr>
              <a:t> </a:t>
            </a:r>
            <a:r>
              <a:rPr lang="cs-CZ" altLang="ja-JP" sz="1600" dirty="0" err="1" smtClean="0">
                <a:cs typeface="Arial" charset="0"/>
              </a:rPr>
              <a:t>Commons</a:t>
            </a:r>
            <a:r>
              <a:rPr lang="en-US" altLang="ja-JP" sz="1600" dirty="0" smtClean="0">
                <a:cs typeface="Arial" charset="0"/>
              </a:rPr>
              <a:t> </a:t>
            </a:r>
            <a:r>
              <a:rPr lang="en-US" altLang="ja-JP" sz="1600" dirty="0" err="1" smtClean="0">
                <a:cs typeface="Arial" charset="0"/>
              </a:rPr>
              <a:t>na</a:t>
            </a:r>
            <a:r>
              <a:rPr lang="en-US" altLang="ja-JP" sz="1600" dirty="0" smtClean="0">
                <a:cs typeface="Arial" charset="0"/>
              </a:rPr>
              <a:t> WWW</a:t>
            </a:r>
            <a:r>
              <a:rPr lang="pl-PL" altLang="ja-JP" sz="1600" dirty="0" smtClean="0">
                <a:cs typeface="Arial" charset="0"/>
              </a:rPr>
              <a:t>: </a:t>
            </a:r>
            <a:r>
              <a:rPr lang="cs-CZ" sz="1600" dirty="0" smtClean="0">
                <a:hlinkClick r:id="rId5"/>
              </a:rPr>
              <a:t>http://hu.wikipedia.org/wiki/F%C3%A1jl:Hal%C3%A1szb%C3%A1stya_%C3%A9p%C3%BClete_d%C3%ADszl%C3%A9pcs%C5%91vel_(103._sz%C3%A1m%C3%BA_m%C5%B1eml%C3%A9k)_28.jpg</a:t>
            </a:r>
            <a:endParaRPr lang="cs-CZ" sz="1600" dirty="0" smtClean="0"/>
          </a:p>
          <a:p>
            <a:pPr>
              <a:buFont typeface="+mj-lt"/>
              <a:buAutoNum type="arabicPeriod"/>
            </a:pPr>
            <a:r>
              <a:rPr lang="cs-CZ" sz="1600" dirty="0" smtClean="0"/>
              <a:t>Matyášův kostel:</a:t>
            </a:r>
            <a:r>
              <a:rPr lang="cs-CZ" altLang="ja-JP" sz="1600" dirty="0" smtClean="0">
                <a:cs typeface="Arial" charset="0"/>
              </a:rPr>
              <a:t>[online]. [cit. 2013-09-30].  Dostupný pod licencí </a:t>
            </a:r>
            <a:r>
              <a:rPr lang="cs-CZ" altLang="ja-JP" sz="1600" dirty="0" err="1" smtClean="0">
                <a:cs typeface="Arial" charset="0"/>
              </a:rPr>
              <a:t>Creative</a:t>
            </a:r>
            <a:r>
              <a:rPr lang="cs-CZ" altLang="ja-JP" sz="1600" dirty="0" smtClean="0">
                <a:cs typeface="Arial" charset="0"/>
              </a:rPr>
              <a:t> </a:t>
            </a:r>
            <a:r>
              <a:rPr lang="cs-CZ" altLang="ja-JP" sz="1600" dirty="0" err="1" smtClean="0">
                <a:cs typeface="Arial" charset="0"/>
              </a:rPr>
              <a:t>Commons</a:t>
            </a:r>
            <a:r>
              <a:rPr lang="en-US" altLang="ja-JP" sz="1600" dirty="0" smtClean="0">
                <a:cs typeface="Arial" charset="0"/>
              </a:rPr>
              <a:t> </a:t>
            </a:r>
            <a:r>
              <a:rPr lang="en-US" altLang="ja-JP" sz="1600" dirty="0" err="1" smtClean="0">
                <a:cs typeface="Arial" charset="0"/>
              </a:rPr>
              <a:t>na</a:t>
            </a:r>
            <a:r>
              <a:rPr lang="en-US" altLang="ja-JP" sz="1600" dirty="0" smtClean="0">
                <a:cs typeface="Arial" charset="0"/>
              </a:rPr>
              <a:t> WWW</a:t>
            </a:r>
            <a:r>
              <a:rPr lang="pl-PL" altLang="ja-JP" sz="1600" dirty="0" smtClean="0">
                <a:cs typeface="Arial" charset="0"/>
              </a:rPr>
              <a:t>: </a:t>
            </a:r>
            <a:r>
              <a:rPr lang="cs-CZ" sz="1600" dirty="0" smtClean="0">
                <a:hlinkClick r:id="rId6"/>
              </a:rPr>
              <a:t>http://hu.wikipedia.org/wiki/F%C3%A1jl:Matthias_Church,_Budapest.JPG</a:t>
            </a:r>
            <a:endParaRPr lang="cs-CZ" sz="1600" dirty="0" smtClean="0"/>
          </a:p>
          <a:p>
            <a:pPr>
              <a:buFont typeface="+mj-lt"/>
              <a:buAutoNum type="arabicPeriod"/>
            </a:pPr>
            <a:r>
              <a:rPr lang="cs-CZ" sz="1600" dirty="0" smtClean="0"/>
              <a:t>Lázně </a:t>
            </a:r>
            <a:r>
              <a:rPr lang="cs-CZ" sz="1600" dirty="0" err="1" smtClean="0"/>
              <a:t>Gellért</a:t>
            </a:r>
            <a:r>
              <a:rPr lang="cs-CZ" sz="1600" dirty="0" smtClean="0"/>
              <a:t>:</a:t>
            </a:r>
            <a:r>
              <a:rPr lang="cs-CZ" altLang="ja-JP" sz="1600" dirty="0" smtClean="0">
                <a:cs typeface="Arial" charset="0"/>
              </a:rPr>
              <a:t>[online]. [cit. 2013-09-30].  Dostupný pod licencí </a:t>
            </a:r>
            <a:r>
              <a:rPr lang="cs-CZ" altLang="ja-JP" sz="1600" dirty="0" err="1" smtClean="0">
                <a:cs typeface="Arial" charset="0"/>
              </a:rPr>
              <a:t>Creative</a:t>
            </a:r>
            <a:r>
              <a:rPr lang="cs-CZ" altLang="ja-JP" sz="1600" dirty="0" smtClean="0">
                <a:cs typeface="Arial" charset="0"/>
              </a:rPr>
              <a:t> </a:t>
            </a:r>
            <a:r>
              <a:rPr lang="cs-CZ" altLang="ja-JP" sz="1600" dirty="0" err="1" smtClean="0">
                <a:cs typeface="Arial" charset="0"/>
              </a:rPr>
              <a:t>Commons</a:t>
            </a:r>
            <a:r>
              <a:rPr lang="en-US" altLang="ja-JP" sz="1600" dirty="0" smtClean="0">
                <a:cs typeface="Arial" charset="0"/>
              </a:rPr>
              <a:t> </a:t>
            </a:r>
            <a:r>
              <a:rPr lang="en-US" altLang="ja-JP" sz="1600" dirty="0" err="1" smtClean="0">
                <a:cs typeface="Arial" charset="0"/>
              </a:rPr>
              <a:t>na</a:t>
            </a:r>
            <a:r>
              <a:rPr lang="en-US" altLang="ja-JP" sz="1600" dirty="0" smtClean="0">
                <a:cs typeface="Arial" charset="0"/>
              </a:rPr>
              <a:t> WWW</a:t>
            </a:r>
            <a:r>
              <a:rPr lang="pl-PL" altLang="ja-JP" sz="1600" dirty="0" smtClean="0">
                <a:cs typeface="Arial" charset="0"/>
              </a:rPr>
              <a:t>: </a:t>
            </a:r>
            <a:r>
              <a:rPr lang="cs-CZ" sz="1600" dirty="0" smtClean="0">
                <a:hlinkClick r:id="rId7"/>
              </a:rPr>
              <a:t>http://hu.wikipedia.org/wiki/F%C3%A1jl:Civertangellertszallolegi1.jpg</a:t>
            </a:r>
            <a:endParaRPr lang="cs-CZ" sz="1600" dirty="0" smtClean="0"/>
          </a:p>
          <a:p>
            <a:pPr>
              <a:buFont typeface="+mj-lt"/>
              <a:buAutoNum type="arabicPeriod"/>
            </a:pPr>
            <a:r>
              <a:rPr lang="cs-CZ" sz="1600" dirty="0" err="1" smtClean="0"/>
              <a:t>Viziváros</a:t>
            </a:r>
            <a:r>
              <a:rPr lang="cs-CZ" sz="1600" dirty="0" smtClean="0"/>
              <a:t>:</a:t>
            </a:r>
            <a:r>
              <a:rPr lang="cs-CZ" altLang="ja-JP" sz="1600" dirty="0" smtClean="0">
                <a:cs typeface="Arial" charset="0"/>
              </a:rPr>
              <a:t>[online]. [cit. 2013-09-30].  Dostupný pod licencí </a:t>
            </a:r>
            <a:r>
              <a:rPr lang="cs-CZ" altLang="ja-JP" sz="1600" dirty="0" err="1" smtClean="0">
                <a:cs typeface="Arial" charset="0"/>
              </a:rPr>
              <a:t>Creative</a:t>
            </a:r>
            <a:r>
              <a:rPr lang="cs-CZ" altLang="ja-JP" sz="1600" dirty="0" smtClean="0">
                <a:cs typeface="Arial" charset="0"/>
              </a:rPr>
              <a:t> </a:t>
            </a:r>
            <a:r>
              <a:rPr lang="cs-CZ" altLang="ja-JP" sz="1600" dirty="0" err="1" smtClean="0">
                <a:cs typeface="Arial" charset="0"/>
              </a:rPr>
              <a:t>Commons</a:t>
            </a:r>
            <a:r>
              <a:rPr lang="en-US" altLang="ja-JP" sz="1600" dirty="0" smtClean="0">
                <a:cs typeface="Arial" charset="0"/>
              </a:rPr>
              <a:t> </a:t>
            </a:r>
            <a:r>
              <a:rPr lang="en-US" altLang="ja-JP" sz="1600" dirty="0" err="1" smtClean="0">
                <a:cs typeface="Arial" charset="0"/>
              </a:rPr>
              <a:t>na</a:t>
            </a:r>
            <a:r>
              <a:rPr lang="en-US" altLang="ja-JP" sz="1600" dirty="0" smtClean="0">
                <a:cs typeface="Arial" charset="0"/>
              </a:rPr>
              <a:t> WWW</a:t>
            </a:r>
            <a:r>
              <a:rPr lang="pl-PL" altLang="ja-JP" sz="1600" dirty="0" smtClean="0">
                <a:cs typeface="Arial" charset="0"/>
              </a:rPr>
              <a:t>: </a:t>
            </a:r>
            <a:r>
              <a:rPr lang="cs-CZ" sz="1600" dirty="0" smtClean="0">
                <a:hlinkClick r:id="rId8"/>
              </a:rPr>
              <a:t>http://hu.wikipedia.org/wiki/F%C3%A1jl:V%C3%ADziv%C3%A1ros,_Budapest.JPG</a:t>
            </a:r>
            <a:endParaRPr lang="cs-CZ" sz="1600" dirty="0" smtClean="0"/>
          </a:p>
          <a:p>
            <a:pPr>
              <a:buFont typeface="+mj-lt"/>
              <a:buAutoNum type="arabicPeriod"/>
            </a:pPr>
            <a:r>
              <a:rPr lang="cs-CZ" sz="1600" dirty="0" smtClean="0"/>
              <a:t>Parlament:</a:t>
            </a:r>
            <a:r>
              <a:rPr lang="cs-CZ" altLang="ja-JP" sz="1600" dirty="0" smtClean="0">
                <a:cs typeface="Arial" charset="0"/>
              </a:rPr>
              <a:t>[online]. [cit. 2013-10-01].  Dostupný pod licencí </a:t>
            </a:r>
            <a:r>
              <a:rPr lang="cs-CZ" altLang="ja-JP" sz="1600" dirty="0" err="1" smtClean="0">
                <a:cs typeface="Arial" charset="0"/>
              </a:rPr>
              <a:t>Creative</a:t>
            </a:r>
            <a:r>
              <a:rPr lang="cs-CZ" altLang="ja-JP" sz="1600" dirty="0" smtClean="0">
                <a:cs typeface="Arial" charset="0"/>
              </a:rPr>
              <a:t> </a:t>
            </a:r>
            <a:r>
              <a:rPr lang="cs-CZ" altLang="ja-JP" sz="1600" dirty="0" err="1" smtClean="0">
                <a:cs typeface="Arial" charset="0"/>
              </a:rPr>
              <a:t>Commons</a:t>
            </a:r>
            <a:r>
              <a:rPr lang="en-US" altLang="ja-JP" sz="1600" dirty="0" smtClean="0">
                <a:cs typeface="Arial" charset="0"/>
              </a:rPr>
              <a:t> </a:t>
            </a:r>
            <a:r>
              <a:rPr lang="en-US" altLang="ja-JP" sz="1600" dirty="0" err="1" smtClean="0">
                <a:cs typeface="Arial" charset="0"/>
              </a:rPr>
              <a:t>na</a:t>
            </a:r>
            <a:r>
              <a:rPr lang="en-US" altLang="ja-JP" sz="1600" dirty="0" smtClean="0">
                <a:cs typeface="Arial" charset="0"/>
              </a:rPr>
              <a:t> WWW</a:t>
            </a:r>
            <a:r>
              <a:rPr lang="pl-PL" altLang="ja-JP" sz="1600" dirty="0" smtClean="0">
                <a:cs typeface="Arial" charset="0"/>
              </a:rPr>
              <a:t>: </a:t>
            </a:r>
            <a:r>
              <a:rPr lang="cs-CZ" sz="1600" dirty="0" smtClean="0">
                <a:hlinkClick r:id="rId9"/>
              </a:rPr>
              <a:t>http://cs.wikipedia.org/wiki/Soubor:Budapestparliament100.jpg</a:t>
            </a:r>
            <a:endParaRPr lang="cs-CZ" sz="1600" dirty="0" smtClean="0"/>
          </a:p>
          <a:p>
            <a:pPr>
              <a:buFont typeface="+mj-lt"/>
              <a:buAutoNum type="arabicPeriod"/>
            </a:pPr>
            <a:r>
              <a:rPr lang="cs-CZ" sz="1600" dirty="0" smtClean="0"/>
              <a:t>Bazilika:</a:t>
            </a:r>
            <a:r>
              <a:rPr lang="cs-CZ" altLang="ja-JP" sz="1600" dirty="0" smtClean="0">
                <a:cs typeface="Arial" charset="0"/>
              </a:rPr>
              <a:t>[online]. [cit. 2013-10-01].  Dostupný pod licencí </a:t>
            </a:r>
            <a:r>
              <a:rPr lang="cs-CZ" altLang="ja-JP" sz="1600" dirty="0" err="1" smtClean="0">
                <a:cs typeface="Arial" charset="0"/>
              </a:rPr>
              <a:t>Creative</a:t>
            </a:r>
            <a:r>
              <a:rPr lang="cs-CZ" altLang="ja-JP" sz="1600" dirty="0" smtClean="0">
                <a:cs typeface="Arial" charset="0"/>
              </a:rPr>
              <a:t> </a:t>
            </a:r>
            <a:r>
              <a:rPr lang="cs-CZ" altLang="ja-JP" sz="1600" dirty="0" err="1" smtClean="0">
                <a:cs typeface="Arial" charset="0"/>
              </a:rPr>
              <a:t>Commons</a:t>
            </a:r>
            <a:r>
              <a:rPr lang="en-US" altLang="ja-JP" sz="1600" dirty="0" smtClean="0">
                <a:cs typeface="Arial" charset="0"/>
              </a:rPr>
              <a:t> </a:t>
            </a:r>
            <a:r>
              <a:rPr lang="en-US" altLang="ja-JP" sz="1600" dirty="0" err="1" smtClean="0">
                <a:cs typeface="Arial" charset="0"/>
              </a:rPr>
              <a:t>na</a:t>
            </a:r>
            <a:r>
              <a:rPr lang="en-US" altLang="ja-JP" sz="1600" dirty="0" smtClean="0">
                <a:cs typeface="Arial" charset="0"/>
              </a:rPr>
              <a:t> WWW</a:t>
            </a:r>
            <a:r>
              <a:rPr lang="pl-PL" altLang="ja-JP" sz="1600" dirty="0" smtClean="0">
                <a:cs typeface="Arial" charset="0"/>
              </a:rPr>
              <a:t>: </a:t>
            </a:r>
            <a:r>
              <a:rPr lang="cs-CZ" sz="1600" dirty="0" smtClean="0">
                <a:hlinkClick r:id="rId10"/>
              </a:rPr>
              <a:t>http://cs.wikipedia.org/wiki/Soubor:Basilique_Saint-%</a:t>
            </a:r>
            <a:r>
              <a:rPr lang="cs-CZ" sz="1600" dirty="0" smtClean="0">
                <a:hlinkClick r:id="rId10"/>
              </a:rPr>
              <a:t>C3%89tienne_de_Pest.jpg</a:t>
            </a:r>
            <a:endParaRPr lang="cs-CZ" sz="1600" dirty="0" smtClean="0"/>
          </a:p>
          <a:p>
            <a:pPr>
              <a:buFont typeface="+mj-lt"/>
              <a:buAutoNum type="arabicPeriod"/>
            </a:pPr>
            <a:r>
              <a:rPr lang="cs-CZ" sz="1400" dirty="0" smtClean="0"/>
              <a:t>Most </a:t>
            </a:r>
            <a:r>
              <a:rPr lang="cs-CZ" sz="1400" dirty="0" err="1" smtClean="0"/>
              <a:t>Lánchíd</a:t>
            </a:r>
            <a:r>
              <a:rPr lang="cs-CZ" sz="1400" dirty="0" smtClean="0"/>
              <a:t>:</a:t>
            </a:r>
            <a:r>
              <a:rPr lang="cs-CZ" altLang="ja-JP" sz="1400" dirty="0" smtClean="0">
                <a:cs typeface="Arial" charset="0"/>
              </a:rPr>
              <a:t>[</a:t>
            </a:r>
            <a:r>
              <a:rPr lang="cs-CZ" altLang="ja-JP" sz="1400" dirty="0" smtClean="0">
                <a:cs typeface="Arial" charset="0"/>
              </a:rPr>
              <a:t>online]. [cit. 2013-10-01].  Dostupný pod licencí </a:t>
            </a:r>
            <a:r>
              <a:rPr lang="cs-CZ" altLang="ja-JP" sz="1400" dirty="0" err="1" smtClean="0">
                <a:cs typeface="Arial" charset="0"/>
              </a:rPr>
              <a:t>Creative</a:t>
            </a:r>
            <a:r>
              <a:rPr lang="cs-CZ" altLang="ja-JP" sz="1400" dirty="0" smtClean="0">
                <a:cs typeface="Arial" charset="0"/>
              </a:rPr>
              <a:t> </a:t>
            </a:r>
            <a:r>
              <a:rPr lang="cs-CZ" altLang="ja-JP" sz="1400" dirty="0" err="1" smtClean="0">
                <a:cs typeface="Arial" charset="0"/>
              </a:rPr>
              <a:t>Commons</a:t>
            </a:r>
            <a:r>
              <a:rPr lang="en-US" altLang="ja-JP" sz="1400" dirty="0" smtClean="0">
                <a:cs typeface="Arial" charset="0"/>
              </a:rPr>
              <a:t> </a:t>
            </a:r>
            <a:r>
              <a:rPr lang="en-US" altLang="ja-JP" sz="1400" dirty="0" err="1" smtClean="0">
                <a:cs typeface="Arial" charset="0"/>
              </a:rPr>
              <a:t>na</a:t>
            </a:r>
            <a:r>
              <a:rPr lang="en-US" altLang="ja-JP" sz="1400" dirty="0" smtClean="0">
                <a:cs typeface="Arial" charset="0"/>
              </a:rPr>
              <a:t> WWW</a:t>
            </a:r>
            <a:r>
              <a:rPr lang="pl-PL" altLang="ja-JP" sz="1400" dirty="0" smtClean="0">
                <a:cs typeface="Arial" charset="0"/>
              </a:rPr>
              <a:t>: </a:t>
            </a:r>
            <a:r>
              <a:rPr lang="cs-CZ" sz="1400" dirty="0" smtClean="0">
                <a:hlinkClick r:id="rId11"/>
              </a:rPr>
              <a:t>http</a:t>
            </a:r>
            <a:r>
              <a:rPr lang="cs-CZ" sz="1400" dirty="0" smtClean="0">
                <a:hlinkClick r:id="rId11"/>
              </a:rPr>
              <a:t>://cs.wikipedia.org/wiki/Soubor:Budapest_-_L%C3%A1nch%C3%ADd.jpg</a:t>
            </a:r>
            <a:endParaRPr lang="cs-CZ" sz="1600" dirty="0" smtClean="0"/>
          </a:p>
          <a:p>
            <a:pPr>
              <a:buFont typeface="+mj-lt"/>
              <a:buAutoNum type="arabicPeriod"/>
            </a:pPr>
            <a:r>
              <a:rPr lang="cs-CZ" sz="1600" dirty="0" smtClean="0"/>
              <a:t>Náměstí hrdinů:</a:t>
            </a:r>
            <a:r>
              <a:rPr lang="cs-CZ" altLang="ja-JP" sz="1600" dirty="0" smtClean="0">
                <a:cs typeface="Arial" charset="0"/>
              </a:rPr>
              <a:t>[</a:t>
            </a:r>
            <a:r>
              <a:rPr lang="cs-CZ" altLang="ja-JP" sz="1600" dirty="0" smtClean="0">
                <a:cs typeface="Arial" charset="0"/>
              </a:rPr>
              <a:t>online]. [cit. 2013-10-01].  Dostupný pod licencí </a:t>
            </a:r>
            <a:r>
              <a:rPr lang="cs-CZ" altLang="ja-JP" sz="1600" dirty="0" err="1" smtClean="0">
                <a:cs typeface="Arial" charset="0"/>
              </a:rPr>
              <a:t>Creative</a:t>
            </a:r>
            <a:r>
              <a:rPr lang="cs-CZ" altLang="ja-JP" sz="1600" dirty="0" smtClean="0">
                <a:cs typeface="Arial" charset="0"/>
              </a:rPr>
              <a:t> </a:t>
            </a:r>
            <a:r>
              <a:rPr lang="cs-CZ" altLang="ja-JP" sz="1600" dirty="0" err="1" smtClean="0">
                <a:cs typeface="Arial" charset="0"/>
              </a:rPr>
              <a:t>Commons</a:t>
            </a:r>
            <a:r>
              <a:rPr lang="en-US" altLang="ja-JP" sz="1600" dirty="0" smtClean="0">
                <a:cs typeface="Arial" charset="0"/>
              </a:rPr>
              <a:t> </a:t>
            </a:r>
            <a:r>
              <a:rPr lang="en-US" altLang="ja-JP" sz="1600" dirty="0" err="1" smtClean="0">
                <a:cs typeface="Arial" charset="0"/>
              </a:rPr>
              <a:t>na</a:t>
            </a:r>
            <a:r>
              <a:rPr lang="en-US" altLang="ja-JP" sz="1600" dirty="0" smtClean="0">
                <a:cs typeface="Arial" charset="0"/>
              </a:rPr>
              <a:t> WWW</a:t>
            </a:r>
            <a:r>
              <a:rPr lang="pl-PL" altLang="ja-JP" sz="1600" dirty="0" smtClean="0">
                <a:cs typeface="Arial" charset="0"/>
              </a:rPr>
              <a:t>: </a:t>
            </a:r>
            <a:r>
              <a:rPr lang="cs-CZ" sz="1600" dirty="0" smtClean="0">
                <a:hlinkClick r:id="rId12"/>
              </a:rPr>
              <a:t>http</a:t>
            </a:r>
            <a:r>
              <a:rPr lang="cs-CZ" sz="1600" dirty="0" smtClean="0">
                <a:hlinkClick r:id="rId12"/>
              </a:rPr>
              <a:t>://cs.wikipedia.org/wiki/Soubor:The_Millennium_Monument_in_Heroes%27_Square,_Budapest,_</a:t>
            </a:r>
            <a:r>
              <a:rPr lang="cs-CZ" sz="1600" dirty="0" smtClean="0">
                <a:hlinkClick r:id="rId12"/>
              </a:rPr>
              <a:t>Hungary.jpg</a:t>
            </a:r>
            <a:endParaRPr lang="cs-CZ" sz="1600" dirty="0" smtClean="0"/>
          </a:p>
          <a:p>
            <a:pPr>
              <a:buFont typeface="+mj-lt"/>
              <a:buAutoNum type="arabicPeriod"/>
            </a:pPr>
            <a:r>
              <a:rPr lang="cs-CZ" sz="1400" dirty="0" err="1" smtClean="0"/>
              <a:t>Nagytéteny</a:t>
            </a:r>
            <a:r>
              <a:rPr lang="cs-CZ" sz="1400" dirty="0" smtClean="0"/>
              <a:t>:</a:t>
            </a:r>
            <a:r>
              <a:rPr lang="cs-CZ" altLang="ja-JP" sz="1400" dirty="0" smtClean="0">
                <a:cs typeface="Arial" charset="0"/>
              </a:rPr>
              <a:t>[</a:t>
            </a:r>
            <a:r>
              <a:rPr lang="cs-CZ" altLang="ja-JP" sz="1400" dirty="0" smtClean="0">
                <a:cs typeface="Arial" charset="0"/>
              </a:rPr>
              <a:t>online]. [cit. 2013-10-01].  Dostupný pod licencí </a:t>
            </a:r>
            <a:r>
              <a:rPr lang="cs-CZ" altLang="ja-JP" sz="1400" dirty="0" err="1" smtClean="0">
                <a:cs typeface="Arial" charset="0"/>
              </a:rPr>
              <a:t>Creative</a:t>
            </a:r>
            <a:r>
              <a:rPr lang="cs-CZ" altLang="ja-JP" sz="1400" dirty="0" smtClean="0">
                <a:cs typeface="Arial" charset="0"/>
              </a:rPr>
              <a:t> </a:t>
            </a:r>
            <a:r>
              <a:rPr lang="cs-CZ" altLang="ja-JP" sz="1400" dirty="0" err="1" smtClean="0">
                <a:cs typeface="Arial" charset="0"/>
              </a:rPr>
              <a:t>Commons</a:t>
            </a:r>
            <a:r>
              <a:rPr lang="en-US" altLang="ja-JP" sz="1400" dirty="0" smtClean="0">
                <a:cs typeface="Arial" charset="0"/>
              </a:rPr>
              <a:t> </a:t>
            </a:r>
            <a:r>
              <a:rPr lang="en-US" altLang="ja-JP" sz="1400" dirty="0" err="1" smtClean="0">
                <a:cs typeface="Arial" charset="0"/>
              </a:rPr>
              <a:t>na</a:t>
            </a:r>
            <a:r>
              <a:rPr lang="en-US" altLang="ja-JP" sz="1400" dirty="0" smtClean="0">
                <a:cs typeface="Arial" charset="0"/>
              </a:rPr>
              <a:t> WWW</a:t>
            </a:r>
            <a:r>
              <a:rPr lang="pl-PL" altLang="ja-JP" sz="1400" dirty="0" smtClean="0">
                <a:cs typeface="Arial" charset="0"/>
              </a:rPr>
              <a:t>: </a:t>
            </a:r>
            <a:r>
              <a:rPr lang="cs-CZ" sz="1400" dirty="0" smtClean="0">
                <a:hlinkClick r:id="rId13"/>
              </a:rPr>
              <a:t>http</a:t>
            </a:r>
            <a:r>
              <a:rPr lang="cs-CZ" sz="1400" dirty="0" smtClean="0">
                <a:hlinkClick r:id="rId13"/>
              </a:rPr>
              <a:t>://pl.wikipedia.org/wiki/Plik:Volt_Rudny%C3%A1nszky-kast%C3%A9ly_(1296._sz%C3%A1m%C3%BA_m%C5%B1eml%C3%A9k).jpg</a:t>
            </a:r>
            <a:endParaRPr lang="cs-CZ" sz="16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225</TotalTime>
  <Words>1557</Words>
  <Application>Microsoft Office PowerPoint</Application>
  <PresentationFormat>Předvádění na obrazovce (4:3)</PresentationFormat>
  <Paragraphs>141</Paragraphs>
  <Slides>19</Slides>
  <Notes>14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0" baseType="lpstr">
      <vt:lpstr>Motiv sady Office</vt:lpstr>
      <vt:lpstr>Budapešť</vt:lpstr>
      <vt:lpstr>Snímek 2</vt:lpstr>
      <vt:lpstr>Snímek 3</vt:lpstr>
      <vt:lpstr>Budapešť hlavní město Maďarska leží na řece Dunaj, dnes v něm žijí dvě pětiny obyvatel země (2 miliony)</vt:lpstr>
      <vt:lpstr>Historie města</vt:lpstr>
      <vt:lpstr>Nejvýznamnější panovnické rody a kmeny</vt:lpstr>
      <vt:lpstr>Oblasti cestovního ruchu</vt:lpstr>
      <vt:lpstr>1. Hradní vrch Na hradním vrchu se nachází mnoho zajímavých památek jako např. Matyášův kostel, Maďarská národní galerie, Rybářská bašta, Matyášova fontána, Sándorův palác, Parlamentní ulice, Panská ulice </vt:lpstr>
      <vt:lpstr>Královský palác- začal budovat král Béla IV., císař Zikmund Lucemburský ho přestavěl na gotický palác, Habsburkové na tomto místě postavili ohromný palác v 18. st., současná podoba vznikla přestavbou paláce v 19. století.  </vt:lpstr>
      <vt:lpstr>Rybářská bašta </vt:lpstr>
      <vt:lpstr>Matyášův kostel Je nejvýznamnější církevní stavbou v Budapešti.</vt:lpstr>
      <vt:lpstr>2. Gellértův vrch a Tabán</vt:lpstr>
      <vt:lpstr>3. Severní podhradí Této části města se také přezdívá Vodní město, původně ji obývali rybáři a umělci, kteří byli díky povoním chudší než obyvatelé hradního vrchu.</vt:lpstr>
      <vt:lpstr>4. Okolí parlamentu se nachází na druhé straně Dunaje v Pešti. Hlavní dominantou je budova Parlamentu</vt:lpstr>
      <vt:lpstr>Bazilika sv. Štěpána v Pešti</vt:lpstr>
      <vt:lpstr>5. Centrum Pešti  V 17. století byla takřka celá část Pešť zničena. Mezí 18. a 19 stoletím zde byly vybudovány nové obytné čtvrti. V 19. století zde byly postaveny honosné paláce a činžovní domy, některé obchody a kavárny. Významnou budovou této doby je Maďarské národní muzeum. Pešť se stala centrem průmyslu a obchodu. </vt:lpstr>
      <vt:lpstr>6. Okolí Városligetu( Městského sadu)</vt:lpstr>
      <vt:lpstr>7. Okraj Budapešti</vt:lpstr>
      <vt:lpstr>Obrazové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Budapešť</dc:title>
  <dc:creator>Simona</dc:creator>
  <cp:lastModifiedBy>Simona</cp:lastModifiedBy>
  <cp:revision>11</cp:revision>
  <dcterms:created xsi:type="dcterms:W3CDTF">2013-09-13T18:36:33Z</dcterms:created>
  <dcterms:modified xsi:type="dcterms:W3CDTF">2013-10-01T19:52:47Z</dcterms:modified>
</cp:coreProperties>
</file>