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VY_32_INOVACE_15_ČAS4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VELKOMORAVSKÁ </a:t>
          </a:r>
          <a:r>
            <a:rPr lang="cs-CZ" sz="2000" dirty="0" smtClean="0"/>
            <a:t>ŘÍŠE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VY_32_INOVACE_15_ČAS4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VELKOMORAVSKÁ </a:t>
          </a:r>
          <a:r>
            <a:rPr lang="cs-CZ" sz="2000" kern="1200" dirty="0" smtClean="0"/>
            <a:t>ŘÍŠE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BF0F2B-CA51-4884-8BDC-23332A5028F7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53FC42-5DD6-4380-A4CD-5191D498BC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267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FC42-5DD6-4380-A4CD-5191D498BC5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421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7593322"/>
              </p:ext>
            </p:extLst>
          </p:nvPr>
        </p:nvGraphicFramePr>
        <p:xfrm>
          <a:off x="539552" y="98072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3068960"/>
            <a:ext cx="5114778" cy="1101248"/>
          </a:xfrm>
        </p:spPr>
        <p:txBody>
          <a:bodyPr>
            <a:normAutofit/>
          </a:bodyPr>
          <a:lstStyle/>
          <a:p>
            <a:pPr algn="l"/>
            <a:r>
              <a:rPr lang="cs-CZ" sz="1600" b="1" u="sng" dirty="0"/>
              <a:t>anotace</a:t>
            </a:r>
            <a:r>
              <a:rPr lang="cs-CZ" sz="1600" b="1" dirty="0"/>
              <a:t>: výklad s úkoly k učebnici pro 4.ročník (FRAUS – </a:t>
            </a:r>
            <a:r>
              <a:rPr lang="cs-CZ" sz="1600" b="1" dirty="0" smtClean="0"/>
              <a:t>SPOLEČNOST) – vznik a vývoj Velkomoravské říše, příchod Konstantina a Metoděje, zánik Velkomoravské říše</a:t>
            </a:r>
            <a:endParaRPr lang="cs-CZ" sz="1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VZNIK A VÝVOJ VELKOMORAVSKÉ ŘÍŠE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7239000" cy="48463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vznik počátkem 9. století – první opravdový státní útvar na našem území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32856"/>
            <a:ext cx="4840387" cy="4644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78197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KNÍŽE </a:t>
            </a:r>
            <a:r>
              <a:rPr lang="cs-CZ" dirty="0" err="1" smtClean="0"/>
              <a:t>RaSTISLAV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7239000" cy="48463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druhý známý vládce Velké Moravy</a:t>
            </a:r>
          </a:p>
          <a:p>
            <a:r>
              <a:rPr lang="cs-CZ" sz="2800" dirty="0" smtClean="0"/>
              <a:t>přijal křesťanství</a:t>
            </a:r>
          </a:p>
          <a:p>
            <a:r>
              <a:rPr lang="cs-CZ" sz="2800" dirty="0" smtClean="0"/>
              <a:t>povolal Konstantina a Metoděje, aby šířili křesťanskou víru ve slovanském jazyce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029556" cy="3583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01426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KONSTANTIN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7632848" cy="604867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šířili </a:t>
            </a:r>
            <a:r>
              <a:rPr lang="cs-CZ" sz="2800" u="sng" dirty="0" smtClean="0"/>
              <a:t>křesťanství </a:t>
            </a:r>
            <a:r>
              <a:rPr lang="cs-CZ" sz="2800" dirty="0" smtClean="0"/>
              <a:t> - víra v jednoho boha, základní myšlenky shrnuty v Bibli</a:t>
            </a:r>
          </a:p>
          <a:p>
            <a:r>
              <a:rPr lang="cs-CZ" sz="2800" dirty="0" smtClean="0"/>
              <a:t>sestavili první slovanské písmo -  </a:t>
            </a:r>
            <a:r>
              <a:rPr lang="cs-CZ" sz="2800" u="sng" dirty="0" smtClean="0"/>
              <a:t>hlaholici</a:t>
            </a:r>
            <a:r>
              <a:rPr lang="cs-CZ" sz="2800" dirty="0" smtClean="0"/>
              <a:t> – tím šířili vzdělanost mezi širší vrstvy lidí  </a:t>
            </a:r>
          </a:p>
          <a:p>
            <a:pPr marL="0" indent="0">
              <a:buNone/>
            </a:pPr>
            <a:endParaRPr lang="cs-CZ" sz="11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5. července – Den slovanských věrozvěstů Cyrila a Metoděje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                                                   </a:t>
            </a:r>
          </a:p>
          <a:p>
            <a:endParaRPr lang="cs-CZ" sz="1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u="sng" dirty="0"/>
          </a:p>
          <a:p>
            <a:endParaRPr lang="cs-CZ" sz="2800" u="sng" dirty="0" smtClean="0"/>
          </a:p>
          <a:p>
            <a:endParaRPr lang="cs-CZ" sz="2800" u="sng" dirty="0"/>
          </a:p>
          <a:p>
            <a:endParaRPr lang="cs-CZ" sz="2800" u="sng" dirty="0" smtClean="0"/>
          </a:p>
          <a:p>
            <a:endParaRPr lang="cs-CZ" sz="2800" u="sng" dirty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751" y="2564904"/>
            <a:ext cx="4546476" cy="3146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10176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KNÍŽE SVATOPLUK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7560840" cy="5184576"/>
          </a:xfrm>
        </p:spPr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 jeho vlády – vrchol Velkomoravské říše</a:t>
            </a:r>
          </a:p>
          <a:p>
            <a:r>
              <a:rPr lang="cs-CZ" sz="2800" dirty="0" smtClean="0"/>
              <a:t>Čechy součástí Svatoplukovy říše </a:t>
            </a:r>
          </a:p>
          <a:p>
            <a:r>
              <a:rPr lang="cs-CZ" sz="2800" dirty="0" smtClean="0"/>
              <a:t>nepodporoval slovanskou misii – opět latinské bohoslužby</a:t>
            </a:r>
          </a:p>
          <a:p>
            <a:endParaRPr lang="cs-CZ" sz="28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73369"/>
            <a:ext cx="3240360" cy="339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6305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ZÁNIK VELKOMORAVSKÉ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488832" cy="54726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Svatoplukovi synové nevládli jednotně</a:t>
            </a:r>
          </a:p>
          <a:p>
            <a:r>
              <a:rPr lang="cs-CZ" sz="2800" dirty="0" smtClean="0"/>
              <a:t>nedokázali odolat nájezdům Maďarů</a:t>
            </a:r>
          </a:p>
          <a:p>
            <a:r>
              <a:rPr lang="cs-CZ" sz="2800" dirty="0" smtClean="0"/>
              <a:t>roku 907 se Velkomoravská říše rozpadla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638" y="2780928"/>
            <a:ext cx="4647583" cy="3919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534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7632848" cy="5688632"/>
          </a:xfrm>
        </p:spPr>
        <p:txBody>
          <a:bodyPr/>
          <a:lstStyle/>
          <a:p>
            <a:r>
              <a:rPr lang="cs-CZ" dirty="0" smtClean="0"/>
              <a:t>1. Prvními státními útvary na našem území byly</a:t>
            </a:r>
          </a:p>
          <a:p>
            <a:pPr marL="514350" indent="-514350">
              <a:buAutoNum type="alphaLcParenR"/>
            </a:pPr>
            <a:r>
              <a:rPr lang="cs-CZ" dirty="0" smtClean="0"/>
              <a:t>Byzanc</a:t>
            </a:r>
          </a:p>
          <a:p>
            <a:pPr marL="514350" indent="-514350">
              <a:buAutoNum type="alphaLcParenR"/>
            </a:pPr>
            <a:r>
              <a:rPr lang="cs-CZ" dirty="0" smtClean="0"/>
              <a:t>Sámova říše a Velká Morava</a:t>
            </a:r>
          </a:p>
          <a:p>
            <a:pPr marL="514350" indent="-514350">
              <a:buAutoNum type="alphaLcParenR"/>
            </a:pPr>
            <a:r>
              <a:rPr lang="cs-CZ" dirty="0" smtClean="0"/>
              <a:t>Slovensko  a Rakouská říše</a:t>
            </a:r>
          </a:p>
          <a:p>
            <a:r>
              <a:rPr lang="cs-CZ" dirty="0" smtClean="0"/>
              <a:t>2. Moravský kníže Rastislav pozval</a:t>
            </a:r>
          </a:p>
          <a:p>
            <a:pPr marL="514350" indent="-514350">
              <a:buAutoNum type="alphaLcParenR"/>
            </a:pPr>
            <a:r>
              <a:rPr lang="cs-CZ" dirty="0" smtClean="0"/>
              <a:t>úředníky a výběrčí daní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vojáky a kněží</a:t>
            </a:r>
          </a:p>
          <a:p>
            <a:pPr marL="514350" indent="-514350">
              <a:buAutoNum type="alphaLcParenR"/>
            </a:pPr>
            <a:r>
              <a:rPr lang="cs-CZ" dirty="0" smtClean="0"/>
              <a:t>učitele Konstantina a Metoděje</a:t>
            </a:r>
          </a:p>
          <a:p>
            <a:r>
              <a:rPr lang="cs-CZ" dirty="0" smtClean="0"/>
              <a:t>3. Metoděj vytvořil pro potřeby církve</a:t>
            </a:r>
          </a:p>
          <a:p>
            <a:pPr marL="514350" indent="-514350">
              <a:buAutoNum type="alphaLcParenR"/>
            </a:pPr>
            <a:r>
              <a:rPr lang="cs-CZ" dirty="0" smtClean="0"/>
              <a:t>písmo, kterým šla zapsat slovanská řeč</a:t>
            </a:r>
          </a:p>
          <a:p>
            <a:pPr marL="514350" indent="-514350">
              <a:buAutoNum type="alphaLcParenR"/>
            </a:pPr>
            <a:r>
              <a:rPr lang="cs-CZ" dirty="0" smtClean="0"/>
              <a:t>bohoslužebné knihy</a:t>
            </a:r>
          </a:p>
          <a:p>
            <a:pPr marL="514350" indent="-514350">
              <a:buAutoNum type="alphaLcParenR"/>
            </a:pPr>
            <a:r>
              <a:rPr lang="cs-CZ" dirty="0" smtClean="0"/>
              <a:t>církevní organizaci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247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ODPOVĚDI K ÚKOLŮM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1. b)</a:t>
            </a:r>
          </a:p>
          <a:p>
            <a:r>
              <a:rPr lang="cs-CZ" sz="2800" dirty="0" smtClean="0"/>
              <a:t> 2. c)</a:t>
            </a:r>
          </a:p>
          <a:p>
            <a:r>
              <a:rPr lang="cs-CZ" sz="2800" dirty="0" smtClean="0"/>
              <a:t> 3. a)</a:t>
            </a:r>
            <a:endParaRPr lang="cs-CZ" sz="2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589156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1621" y="5687670"/>
            <a:ext cx="2895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ukázka hlaholice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45102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7704856" cy="568863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Vyber správný údaj</a:t>
            </a:r>
          </a:p>
          <a:p>
            <a:pPr marL="0" indent="0">
              <a:buNone/>
            </a:pPr>
            <a:r>
              <a:rPr lang="cs-CZ" sz="2800" dirty="0" smtClean="0"/>
              <a:t>Na počátku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9. – 10. - 11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.) </a:t>
            </a:r>
            <a:r>
              <a:rPr lang="cs-CZ" sz="2800" dirty="0" smtClean="0"/>
              <a:t>století vznikl na našem území první opravdový státní útvar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Velkoslovanská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– Velkomoravská) </a:t>
            </a:r>
            <a:r>
              <a:rPr lang="cs-CZ" sz="2800" dirty="0" smtClean="0"/>
              <a:t>říše.</a:t>
            </a:r>
          </a:p>
          <a:p>
            <a:pPr marL="0" indent="0">
              <a:buNone/>
            </a:pPr>
            <a:r>
              <a:rPr lang="cs-CZ" sz="2800" dirty="0" smtClean="0"/>
              <a:t>Za vlády knížete Rastislava došlo k šíření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(pohanské – křesťanské) </a:t>
            </a:r>
            <a:r>
              <a:rPr lang="cs-CZ" sz="2800" dirty="0" smtClean="0"/>
              <a:t>víry. </a:t>
            </a:r>
          </a:p>
          <a:p>
            <a:pPr marL="0" indent="0">
              <a:buNone/>
            </a:pPr>
            <a:r>
              <a:rPr lang="cs-CZ" sz="2800" dirty="0" smtClean="0"/>
              <a:t>Největšího územního rozmachu dosáhla Velkomoravská říše za vlády knížete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(Přemysla – Svatopluka)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V 10.století podlehla Velká Morava nájezdům kočovných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(Maďarů – Bulharů)</a:t>
            </a:r>
            <a:r>
              <a:rPr lang="cs-CZ" sz="2800" dirty="0" smtClean="0"/>
              <a:t>. 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1646851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02"/>
            <a:ext cx="7239000" cy="1143000"/>
          </a:xfrm>
        </p:spPr>
        <p:txBody>
          <a:bodyPr/>
          <a:lstStyle/>
          <a:p>
            <a:pPr algn="ctr"/>
            <a:r>
              <a:rPr lang="cs-CZ" dirty="0"/>
              <a:t>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7848872" cy="4968552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Doplň chybějící údaje</a:t>
            </a:r>
          </a:p>
          <a:p>
            <a:endParaRPr lang="cs-CZ" sz="1600" u="sng" dirty="0" smtClean="0"/>
          </a:p>
          <a:p>
            <a:pPr marL="0" indent="0">
              <a:buNone/>
            </a:pPr>
            <a:r>
              <a:rPr lang="cs-CZ" sz="2800" dirty="0" smtClean="0"/>
              <a:t>Konstantin a Metoděj přišli na Moravu na pozvání knížete ____________________ , aby tam šířili ______________________ . </a:t>
            </a:r>
          </a:p>
          <a:p>
            <a:pPr marL="0" indent="0">
              <a:buNone/>
            </a:pPr>
            <a:r>
              <a:rPr lang="cs-CZ" sz="2800" dirty="0" smtClean="0"/>
              <a:t>Základem křesťanství je víra v jednoho _____ .</a:t>
            </a:r>
          </a:p>
          <a:p>
            <a:pPr marL="0" indent="0">
              <a:buNone/>
            </a:pPr>
            <a:r>
              <a:rPr lang="cs-CZ" sz="2800" dirty="0" smtClean="0"/>
              <a:t> Posvátná kniha křesťanů je ____________ .</a:t>
            </a:r>
          </a:p>
          <a:p>
            <a:pPr marL="0" indent="0">
              <a:buNone/>
            </a:pPr>
            <a:r>
              <a:rPr lang="cs-CZ" sz="2800" dirty="0" err="1" smtClean="0"/>
              <a:t>Věrozvěstové</a:t>
            </a:r>
            <a:r>
              <a:rPr lang="cs-CZ" sz="2800" dirty="0" smtClean="0"/>
              <a:t> sestavili první slovanské písmo, které se nazývá __________________ .</a:t>
            </a:r>
          </a:p>
          <a:p>
            <a:pPr marL="0" indent="0">
              <a:buNone/>
            </a:pPr>
            <a:r>
              <a:rPr lang="cs-CZ" sz="2800" dirty="0" smtClean="0"/>
              <a:t>Za vlády knížete Svatopluka byli Metodějovi žáci _____________________ ze země.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586257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02"/>
            <a:ext cx="7239000" cy="1143000"/>
          </a:xfrm>
        </p:spPr>
        <p:txBody>
          <a:bodyPr/>
          <a:lstStyle/>
          <a:p>
            <a:pPr algn="ctr"/>
            <a:r>
              <a:rPr lang="cs-CZ" dirty="0"/>
              <a:t>ODPOVĚDI K ÚKOLŮM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7704856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Konstantin a Metoděj přišli na Moravu na pozvání knížete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Rastislava</a:t>
            </a:r>
            <a:r>
              <a:rPr lang="cs-CZ" sz="2800" dirty="0" smtClean="0"/>
              <a:t> </a:t>
            </a:r>
            <a:r>
              <a:rPr lang="cs-CZ" sz="2800" dirty="0"/>
              <a:t>, aby tam šířili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křesťanství</a:t>
            </a:r>
            <a:r>
              <a:rPr lang="cs-CZ" sz="2800" dirty="0" smtClean="0"/>
              <a:t> </a:t>
            </a:r>
            <a:r>
              <a:rPr lang="cs-CZ" sz="2800" dirty="0"/>
              <a:t>. </a:t>
            </a:r>
          </a:p>
          <a:p>
            <a:pPr marL="0" indent="0">
              <a:buNone/>
            </a:pPr>
            <a:r>
              <a:rPr lang="cs-CZ" sz="2800" dirty="0"/>
              <a:t>Základem křesťanství je víra v jednoho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boha</a:t>
            </a:r>
            <a:r>
              <a:rPr lang="cs-CZ" sz="2800" dirty="0" smtClean="0"/>
              <a:t> 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r>
              <a:rPr lang="cs-CZ" sz="2800" dirty="0" smtClean="0"/>
              <a:t>Posvátná </a:t>
            </a:r>
            <a:r>
              <a:rPr lang="cs-CZ" sz="2800" dirty="0"/>
              <a:t>kniha křesťanů je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Bible</a:t>
            </a:r>
            <a:r>
              <a:rPr lang="cs-CZ" sz="2800" dirty="0" smtClean="0"/>
              <a:t> 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r>
              <a:rPr lang="cs-CZ" sz="2800" dirty="0" err="1"/>
              <a:t>Věrozvěstové</a:t>
            </a:r>
            <a:r>
              <a:rPr lang="cs-CZ" sz="2800" dirty="0"/>
              <a:t> sestavili první slovanské písmo, které se nazývá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hlaholice</a:t>
            </a:r>
            <a:r>
              <a:rPr lang="cs-CZ" sz="2800" dirty="0" smtClean="0"/>
              <a:t>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Za vlády knížete Svatopluka byli Metodějovi žáci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vyhnáni </a:t>
            </a:r>
            <a:r>
              <a:rPr lang="cs-CZ" sz="2800" dirty="0" smtClean="0"/>
              <a:t>ze </a:t>
            </a:r>
            <a:r>
              <a:rPr lang="cs-CZ" sz="2800" dirty="0"/>
              <a:t>země.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107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22" y="188640"/>
            <a:ext cx="828092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 smtClean="0"/>
              <a:t>Citace</a:t>
            </a:r>
            <a:r>
              <a:rPr lang="cs-CZ" sz="1100" dirty="0" smtClean="0"/>
              <a:t>: obr. Mapa: </a:t>
            </a:r>
            <a:r>
              <a:rPr lang="cs-CZ" sz="1100" i="1" dirty="0"/>
              <a:t>hismap.wz.cz</a:t>
            </a:r>
            <a:r>
              <a:rPr lang="cs-CZ" sz="1100" dirty="0"/>
              <a:t> [online]. [cit. 26.12.2012]. Dostupný na WWW: http://www.google.cz/imgres?hl=cs&amp;client=firefox-a&amp;hs=ogm&amp;sa=X&amp;tbo=d&amp;rls=org.mozilla:cs:official&amp;channel=np&amp;biw=1366&amp;bih=638&amp;tbm=isch&amp;tbnid=ZkPmhaWv32r7AM:&amp;imgrefurl=http://hismap.wz.cz/evropa.php&amp;docid=hBBTDxvp7rsjTM&amp;imgurl=http://</a:t>
            </a:r>
            <a:r>
              <a:rPr lang="cs-CZ" sz="1100" dirty="0" smtClean="0"/>
              <a:t>hismap.wz.cz/evropa/velkamorava.JPG&amp;w=593&amp;h=569&amp;ei=HqbaUN34FovZsgbu-oCoBQ&amp;zoom=1&amp;iact=hc&amp;vpx=324&amp;vpy=117&amp;dur=5504&amp;hovh=220&amp;hovw=229&amp;tx=119&amp;ty=115&amp;sig=105742126178767673350&amp;page=1&amp;tbnh=146&amp;tbnw=152&amp;start=0&amp;ndsp=20&amp;ved=1t:429,r:2,s:0,i:94                                                                                   obr. Kníže Rostislav: </a:t>
            </a:r>
            <a:r>
              <a:rPr lang="it-IT" sz="1100" i="1" dirty="0"/>
              <a:t>pravoslavi.cz</a:t>
            </a:r>
            <a:r>
              <a:rPr lang="it-IT" sz="1100" dirty="0"/>
              <a:t> [online]. [cit. 26.12.2012]. Dostupný na WWW: http://www.google.cz/imgres?imgurl=http://pravoslavi.cz/znojmo/rostislav_soubory/rostisl[1].jpg&amp;imgrefurl=http://pravoslavi.cz/znojmo/rostislav.htm&amp;h=414&amp;w=350&amp;sz=64&amp;tbnid=qbeozDxcu1yHeM:&amp;tbnh=95&amp;tbnw=80&amp;zoom=1&amp;usg=__z-5QRJSW9t1HHJkG8APb81ZMAA4=&amp;</a:t>
            </a:r>
            <a:r>
              <a:rPr lang="it-IT" sz="1100" dirty="0" smtClean="0"/>
              <a:t>docid=ojmgNoOT7TNtrM&amp;sa=X&amp;ei=HqraUPS9L5DSsgbb9YDQCA&amp;ved=0CEAQ9QEwAg&amp;dur=10098</a:t>
            </a:r>
            <a:r>
              <a:rPr lang="cs-CZ" sz="1100" dirty="0" smtClean="0"/>
              <a:t> obr. Konstantin a Metoděj: </a:t>
            </a:r>
            <a:r>
              <a:rPr lang="cs-CZ" sz="1100" i="1" dirty="0"/>
              <a:t>stream.cz</a:t>
            </a:r>
            <a:r>
              <a:rPr lang="cs-CZ" sz="1100" dirty="0"/>
              <a:t> [online]. [cit. 26.12.2012]. Dostupný na WWW: http://www.google.cz/imgres?imgurl=http://img135.imageshack.us/img135/235/16250887.jpg&amp;imgrefurl=http://www.stream.cz/videodne/76&amp;h=346&amp;w=500&amp;sz=29&amp;tbnid=bn0PCef11hJRkM:&amp;tbnh=91&amp;tbnw=131&amp;zoom=1&amp;usg=__Bn-k5CutnCtwCCDSJz8OZte8u7s=&amp;docid=kM8ngAQr3TNvVM&amp;sa=X&amp;ei=2K3aUK-VJpDUsgaa5oCQBw&amp;ved=0CEUQ9QEwBA&amp;dur=551 </a:t>
            </a:r>
            <a:r>
              <a:rPr lang="cs-CZ" sz="1100" dirty="0" smtClean="0"/>
              <a:t>     obr. Svatopluk: </a:t>
            </a:r>
            <a:r>
              <a:rPr lang="cs-CZ" sz="1100" i="1" dirty="0"/>
              <a:t>2zskolin.cz</a:t>
            </a:r>
            <a:r>
              <a:rPr lang="cs-CZ" sz="1100" dirty="0"/>
              <a:t> [online]. [cit. 26.12.2012]. Dostupný na WWW: http://www.google.cz/imgres?hl=cs&amp;client=firefox-a&amp;hs=SoS&amp;sa=X&amp;tbo=d&amp;rls=org.mozilla:cs:official&amp;channel=np&amp;biw=1366&amp;bih=638&amp;tbm=isch&amp;tbnid=GFDaRN8AfOhg_M:&amp;imgrefurl=http://www.2zskolin.cz/panovnici/01/01.htm&amp;docid=7YLj62wZxnKlAM&amp;imgurl=http://www.2zskolin.cz/panovnici/01/Image48.gif&amp;w=215&amp;h=225&amp;ei=-bHaUL7REYTAtAa1-oHgCw&amp;zoom=1&amp;iact=hc&amp;vpx=914&amp;vpy=148&amp;dur=507&amp;hovh=175&amp;hovw=168&amp;tx=105&amp;ty=107&amp;sig=105742126178767673350&amp;page=1&amp;tbnh=151&amp;tbnw=149&amp;start=0&amp;ndsp=22&amp;ved=1t:429,r:5,s:0,i:103 </a:t>
            </a:r>
            <a:r>
              <a:rPr lang="cs-CZ" sz="1100" dirty="0" smtClean="0"/>
              <a:t>                                                                                    obr. Nájezdy Maďarů: </a:t>
            </a:r>
            <a:r>
              <a:rPr lang="cs-CZ" sz="1100" i="1" dirty="0"/>
              <a:t>palba.cz</a:t>
            </a:r>
            <a:r>
              <a:rPr lang="cs-CZ" sz="1100" dirty="0"/>
              <a:t> [online]. [cit. 26.12.2012]. Dostupný na WWW: http://www.google.cz/imgres?hl=cs&amp;client=firefox-a&amp;hs=9O8&amp;sa=X&amp;tbo=d&amp;rls=org.mozilla:cs:official&amp;channel=np&amp;biw=1366&amp;bih=638&amp;tbm=isch&amp;tbnid=yeV0iiq_B0eRlM:&amp;imgrefurl=http://www.palba.cz/viewtopic.php%3Ft%3D3874&amp;docid=pnbPLCvU1vmVdM&amp;imgurl=http://www.palba.cz/forumfoto/albums/userpics/11841/normal_bitva_na_lechu02.jpg&amp;w=300&amp;h=253&amp;ei=3rXaUN30DYzBtAbPp4CYDw&amp;zoom=1&amp;iact=hc&amp;vpx=595&amp;vpy=310&amp;dur=3624&amp;hovh=202&amp;hovw=240&amp;tx=97&amp;ty=110&amp;sig=105742126178767673350&amp;page=1&amp;tbnh=144&amp;tbnw=190&amp;start=0&amp;ndsp=23&amp;ved=1t:429,r:19,s:0,i:145 </a:t>
            </a:r>
            <a:r>
              <a:rPr lang="cs-CZ" sz="1100" dirty="0" smtClean="0"/>
              <a:t>                                                                                                                                                  obr. Hlaholice: </a:t>
            </a:r>
            <a:r>
              <a:rPr lang="cs-CZ" sz="1100" i="1" dirty="0"/>
              <a:t>chorvatsko.cz</a:t>
            </a:r>
            <a:r>
              <a:rPr lang="cs-CZ" sz="1100" dirty="0"/>
              <a:t> [online]. [cit. 26.12.2012]. Dostupný na WWW: http://www.google.cz/imgres?hl=cs&amp;client=firefox-a&amp;hs=Vn8&amp;sa=X&amp;tbo=d&amp;rls=org.mozilla:cs:official&amp;channel=np&amp;biw=1366&amp;bih=638&amp;tbm=isch&amp;tbnid=xYGVBvq_PLSXjM:&amp;imgrefurl=http://www.chorvatsko.cz/tema/hlahol.html&amp;docid=JFmW_uQrfbAqPM&amp;imgurl=http://www.chorvatsko.cz/tema/pict/baska_deska.jpg&amp;w=400&amp;h=220&amp;ei=xLvaUL7ZIcfvswbcqYGgBw&amp;zoom=1&amp;iact=hc&amp;vpx=463&amp;vpy=374&amp;dur=729&amp;hovh=166&amp;hovw=303&amp;tx=180&amp;ty=123&amp;sig=105742126178767673350&amp;page=2&amp;tbnh=154&amp;tbnw=272&amp;start=25&amp;ndsp=31&amp;ved=1t:429,r:36,s:0,i:216 </a:t>
            </a:r>
          </a:p>
        </p:txBody>
      </p:sp>
    </p:spTree>
    <p:extLst>
      <p:ext uri="{BB962C8B-B14F-4D97-AF65-F5344CB8AC3E}">
        <p14:creationId xmlns:p14="http://schemas.microsoft.com/office/powerpoint/2010/main" val="38576970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207</TotalTime>
  <Words>602</Words>
  <Application>Microsoft Office PowerPoint</Application>
  <PresentationFormat>Předvádění na obrazovce (4:3)</PresentationFormat>
  <Paragraphs>102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Trebuchet MS</vt:lpstr>
      <vt:lpstr>Wingdings</vt:lpstr>
      <vt:lpstr>Wingdings 2</vt:lpstr>
      <vt:lpstr>Bohatý</vt:lpstr>
      <vt:lpstr>Prezentace aplikace PowerPoint</vt:lpstr>
      <vt:lpstr>VZNIK A VÝVOJ VELKOMORAVSKÉ ŘÍŠE</vt:lpstr>
      <vt:lpstr>KNÍŽE RaSTISLAV</vt:lpstr>
      <vt:lpstr>KONSTANTIN A METODĚJ</vt:lpstr>
      <vt:lpstr>KNÍŽE SVATOPLUK</vt:lpstr>
      <vt:lpstr>ZÁNIK VELKOMORAVSKÉ ŘÍŠE</vt:lpstr>
      <vt:lpstr>ÚKOLY</vt:lpstr>
      <vt:lpstr>ODPOVĚDI K ÚKOLŮM </vt:lpstr>
      <vt:lpstr>ÚKOLY</vt:lpstr>
      <vt:lpstr>ÚKOLY</vt:lpstr>
      <vt:lpstr>ODPOVĚDI K ÚKOLŮM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65</cp:revision>
  <dcterms:created xsi:type="dcterms:W3CDTF">2012-12-26T06:48:14Z</dcterms:created>
  <dcterms:modified xsi:type="dcterms:W3CDTF">2013-08-02T12:24:17Z</dcterms:modified>
</cp:coreProperties>
</file>