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392" r:id="rId2"/>
    <p:sldId id="393" r:id="rId3"/>
    <p:sldId id="256" r:id="rId4"/>
    <p:sldId id="260" r:id="rId5"/>
    <p:sldId id="259" r:id="rId6"/>
    <p:sldId id="261" r:id="rId7"/>
    <p:sldId id="285" r:id="rId8"/>
    <p:sldId id="263" r:id="rId9"/>
    <p:sldId id="264" r:id="rId10"/>
    <p:sldId id="375" r:id="rId11"/>
    <p:sldId id="386" r:id="rId12"/>
    <p:sldId id="322" r:id="rId13"/>
    <p:sldId id="265" r:id="rId14"/>
    <p:sldId id="365" r:id="rId15"/>
    <p:sldId id="366" r:id="rId16"/>
    <p:sldId id="367" r:id="rId17"/>
    <p:sldId id="267" r:id="rId18"/>
    <p:sldId id="317" r:id="rId19"/>
    <p:sldId id="270" r:id="rId20"/>
    <p:sldId id="371" r:id="rId21"/>
    <p:sldId id="286" r:id="rId22"/>
    <p:sldId id="340" r:id="rId23"/>
    <p:sldId id="341" r:id="rId24"/>
    <p:sldId id="387" r:id="rId25"/>
    <p:sldId id="388" r:id="rId26"/>
    <p:sldId id="389" r:id="rId27"/>
    <p:sldId id="380" r:id="rId28"/>
    <p:sldId id="381" r:id="rId29"/>
    <p:sldId id="382" r:id="rId30"/>
    <p:sldId id="383" r:id="rId31"/>
    <p:sldId id="377" r:id="rId32"/>
    <p:sldId id="376" r:id="rId33"/>
    <p:sldId id="391" r:id="rId34"/>
    <p:sldId id="385" r:id="rId35"/>
    <p:sldId id="318" r:id="rId3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355" autoAdjust="0"/>
  </p:normalViewPr>
  <p:slideViewPr>
    <p:cSldViewPr>
      <p:cViewPr varScale="1">
        <p:scale>
          <a:sx n="91" d="100"/>
          <a:sy n="91" d="100"/>
        </p:scale>
        <p:origin x="-213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B96205-A4E4-4BB3-839B-73900657E28C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657E2-166B-413A-AE9B-8ED623E14E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6561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http://www.czso.cz/xk/redakce.nsf/i/kraj</a:t>
            </a:r>
          </a:p>
          <a:p>
            <a:r>
              <a:rPr lang="cs-CZ" dirty="0" smtClean="0"/>
              <a:t>http://regiony.ic.cz/index.php?clanek=usti&amp;dir=usti&amp;menu=usti</a:t>
            </a:r>
          </a:p>
          <a:p>
            <a:r>
              <a:rPr lang="cs-CZ" dirty="0" smtClean="0"/>
              <a:t>http://www.kr-karlovarsky.cz/kraj_cz/index.htm</a:t>
            </a:r>
          </a:p>
          <a:p>
            <a:r>
              <a:rPr lang="cs-CZ" dirty="0" smtClean="0"/>
              <a:t>http://www.atlasceska.cz/karlovarsky-kraj/</a:t>
            </a:r>
          </a:p>
          <a:p>
            <a:r>
              <a:rPr lang="cs-CZ" dirty="0" smtClean="0"/>
              <a:t>http://cs.wikipedia.org/wiki/Karlovarsk%C3%BD_kraj</a:t>
            </a:r>
          </a:p>
          <a:p>
            <a:r>
              <a:rPr lang="cs-CZ" dirty="0" smtClean="0"/>
              <a:t>http://www.risy.cz/cs/krajske-ris/karlovarsky-kraj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5232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http://cs.wikipedia.org/wiki/Soubor:2004_Karlovarsky_kraj.PNG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962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http://cs.wikipedia.org/wiki/Soubor:Karlovy_Vary_Region_CoA_CZ.svg</a:t>
            </a:r>
          </a:p>
          <a:p>
            <a:r>
              <a:rPr lang="cs-CZ" dirty="0" smtClean="0"/>
              <a:t>http://cs.wikipedia.org/wiki/Soubor:Flag_of_Karlovy_Vary_Region.svg</a:t>
            </a:r>
          </a:p>
          <a:p>
            <a:r>
              <a:rPr lang="cs-CZ" dirty="0" smtClean="0"/>
              <a:t>http://www.kr-karlovarsky.cz/kraj_cz/karlov_kraj/symbolika/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04430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http://cs.wikipedia.org/wiki/Karlovarsk%C3%BD_kraj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8361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http://www.czso.cz/xk/redakce.nsf/i/charakteristika_karlovarskeho_kraje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http://cs.wikipedia.org/wiki/Karlovarsk%C3%BD_kraj</a:t>
            </a:r>
          </a:p>
          <a:p>
            <a:r>
              <a:rPr lang="cs-CZ" dirty="0" smtClean="0"/>
              <a:t>http://www.risy.cz/cs/krajske-ris/karlovarsky-kraj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1041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http://www.kr-karlovarsky.cz/kraj_cz/karlov_kraj/o_kraji/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http://www.allgasan.cz/lekarny/obr/kraj/14.png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http://www.risy.cz/cs/krajske-ris/karlovarsky-kraj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http://www.czso.cz/xk/redakce.nsf/i/charakteristika_karlovarskeho_kraje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http://cs.wikipedia.org/wiki/Karlovarsk%C3%BD_kraj#Administrativn.C3.AD_.C4.8Dlen.C4.9Bn.C3.AD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40093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http://www.czso.cz/xk/redakce.nsf/i/charakteristika_karlovarskeho_kraje</a:t>
            </a:r>
          </a:p>
          <a:p>
            <a:r>
              <a:rPr lang="cs-CZ" dirty="0" smtClean="0"/>
              <a:t>http://regiony.ic.cz/index.php?clanek=povrch&amp;dir=karlov&amp;menu=karlov</a:t>
            </a:r>
          </a:p>
          <a:p>
            <a:r>
              <a:rPr lang="cs-CZ" dirty="0" smtClean="0"/>
              <a:t>http://cs.wikipedia.org/wiki/Karlovarsk%C3%BD_kraj#P.C5.99.C3.ADrodn.C3.AD_podm.C3.ADnky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1969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http://www.czso.cz/xk/redakce.nsf/i/charakteristika_karlovarskeho_kraje</a:t>
            </a:r>
          </a:p>
          <a:p>
            <a:r>
              <a:rPr lang="cs-CZ" dirty="0" smtClean="0"/>
              <a:t>http://regiony.ic.cz/index.php?clanek=povrch&amp;dir=karlov&amp;menu=karlov</a:t>
            </a:r>
          </a:p>
          <a:p>
            <a:r>
              <a:rPr lang="cs-CZ" dirty="0" smtClean="0"/>
              <a:t>http://cs.wikipedia.org/wiki/Karlovarsk%C3%BD_kraj#P.C5.99.C3.ADrodn.C3.AD_podm.C3.ADnky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1969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http://commons.wikimedia.org/wiki/File:Vrch_Pusty_zamek,_Doupovske_hory,_z_Loustina.jpg</a:t>
            </a:r>
          </a:p>
          <a:p>
            <a:r>
              <a:rPr lang="cs-CZ" dirty="0" smtClean="0"/>
              <a:t>http://commons.wikimedia.org/wiki/File:Klinovec_im_Januar_2008.jpg</a:t>
            </a:r>
          </a:p>
          <a:p>
            <a:r>
              <a:rPr lang="cs-CZ" dirty="0" smtClean="0"/>
              <a:t>http://commons.wikimedia.org/wiki/File:Soos-Landschaft1a.JPG</a:t>
            </a:r>
          </a:p>
          <a:p>
            <a:r>
              <a:rPr lang="cs-CZ" dirty="0" smtClean="0"/>
              <a:t>http://commons.wikimedia.org/wiki/File:Slavkovsk%C3%BD_les-forrest.jpg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8148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http://regiony.ic.cz/index.php?clanek=vodstvo&amp;dir=karlov&amp;menu=karlov</a:t>
            </a:r>
          </a:p>
          <a:p>
            <a:r>
              <a:rPr lang="cs-CZ" dirty="0" smtClean="0"/>
              <a:t>http://www.czso.cz/xk/redakce.nsf/i/charakteristika_karlovarskeho_kraje</a:t>
            </a:r>
          </a:p>
          <a:p>
            <a:r>
              <a:rPr lang="cs-CZ" dirty="0" smtClean="0"/>
              <a:t>http://www.kr-karlovarsky.cz/kraj_cz/karlov_kraj/o_kraji/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http://cs.wikipedia.org/wiki/Karlovarsk%C3%BD_kraj#Vodn.C3.AD_toky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1259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http://commons.wikimedia.org/wiki/File:Egerquelle.jpg</a:t>
            </a:r>
          </a:p>
          <a:p>
            <a:r>
              <a:rPr lang="cs-CZ" dirty="0" smtClean="0"/>
              <a:t>http://commons.wikimedia.org/wiki/File:Eger_durch_Karlsbad_(4).JPG</a:t>
            </a:r>
          </a:p>
          <a:p>
            <a:r>
              <a:rPr lang="cs-CZ" dirty="0" smtClean="0"/>
              <a:t>http://commons.wikimedia.org/wiki/File:Cheb_Skalka_reservoir_2009-08-06.jpg</a:t>
            </a:r>
          </a:p>
          <a:p>
            <a:r>
              <a:rPr lang="cs-CZ" dirty="0" smtClean="0"/>
              <a:t>http://commons.wikimedia.org/wiki/File:Vodn%C3%AD_n%C3%A1dr%C5%BE_Jesenice,_star%C3%BD_most_ve_vod%C4%9B.JPG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89308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http://www.czso.cz/xk/redakce.nsf/i/charakteristika_karlovarskeho_kraje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http://regiony.ic.cz/index.php?clanek=hospod&amp;dir=karlov&amp;menu=karlov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http://cs.wikipedia.org/wiki/Karlovarsk%C3%BD_kraj#Ekonomika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501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http://www.czso.cz/xk/redakce.nsf/i/charakteristika_karlovarskeho_kraje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http://regiony.ic.cz/index.php?clanek=hospod&amp;dir=karlov&amp;menu=karlov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http://cs.wikipedia.org/wiki/Karlovarsk%C3%BD_kraj#Ekonomika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16263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http://www.haasczjzek.cz/</a:t>
            </a:r>
          </a:p>
          <a:p>
            <a:r>
              <a:rPr lang="cs-CZ" dirty="0" smtClean="0"/>
              <a:t>http://www.epiag.cz/eshop/?532,cajova-souprava-lenka-247</a:t>
            </a:r>
          </a:p>
          <a:p>
            <a:r>
              <a:rPr lang="cs-CZ" dirty="0" smtClean="0"/>
              <a:t>http://www.moser-glass.com/p/dionys-29681-870-ml-sklenice-na-vino-ci-vodu-hladka-kristal/</a:t>
            </a:r>
          </a:p>
          <a:p>
            <a:r>
              <a:rPr lang="cs-CZ" dirty="0" smtClean="0"/>
              <a:t>http://www.moser-glass.com/p/mirth-5529-14-cm-misa-na-noze-br-kvet-op-akvamarin/</a:t>
            </a:r>
          </a:p>
          <a:p>
            <a:r>
              <a:rPr lang="cs-CZ" dirty="0" smtClean="0"/>
              <a:t>http://www.strunal.cz/</a:t>
            </a:r>
          </a:p>
          <a:p>
            <a:r>
              <a:rPr lang="cs-CZ" dirty="0" smtClean="0"/>
              <a:t>http://www.amati.cz/produkty/melafony/amp-201-o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06741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http://www.czso.cz/xk/redakce.nsf/i/charakteristika_karlovarskeho_kraje</a:t>
            </a:r>
          </a:p>
          <a:p>
            <a:r>
              <a:rPr lang="cs-CZ" dirty="0" smtClean="0"/>
              <a:t>http://regiony.ic.cz/index.php?clanek=hospod&amp;dir=karlov&amp;menu=karlov</a:t>
            </a:r>
          </a:p>
          <a:p>
            <a:r>
              <a:rPr lang="cs-CZ" dirty="0" smtClean="0"/>
              <a:t>http://cs.wikipedia.org/wiki/Karlovarsk%C3%BD_kraj#Zem.C4.9Bd.C4.9Blstv.C3.AD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98281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http://www.czso.cz/xk/redakce.nsf/i/charakteristika_karlovarskeho_kraje</a:t>
            </a:r>
          </a:p>
          <a:p>
            <a:r>
              <a:rPr lang="cs-CZ" dirty="0" smtClean="0"/>
              <a:t>http://cs.wikipedia.org/wiki/Karlovarsk%C3%BD_kraj#Doprava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3948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http://cs.wikipedia.org/wiki/Soubor:Rychlostni_Silnice_R6_Tschechien.jpg</a:t>
            </a:r>
          </a:p>
          <a:p>
            <a:r>
              <a:rPr lang="cs-CZ" dirty="0" smtClean="0"/>
              <a:t>http://</a:t>
            </a:r>
            <a:r>
              <a:rPr lang="cs-CZ" b="0" dirty="0" smtClean="0"/>
              <a:t>www.cd.cz/assets/vnitrostatni-cestovani/mapa-site/mapa-trati/kraje.gif</a:t>
            </a:r>
          </a:p>
          <a:p>
            <a:r>
              <a:rPr lang="cs-CZ" b="0" dirty="0" smtClean="0"/>
              <a:t>http://www.ceskedalnice.cz/image/mapa-velka.gif</a:t>
            </a:r>
            <a:endParaRPr lang="cs-CZ" b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8944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http://www.czso.cz/xk/redakce.nsf/i/charakteristika_karlovarskeho_kraje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http://cs.wikipedia.org/wiki/Karlovarsk%C3%BD_kraj#Obyvatelstvo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8988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http://www.kr-karlovarsky.cz/Vzdelavani/prehled_skol/vysoke_skoly/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33858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http://www.czso.cz/xk/redakce.nsf/i/charakteristika_karlovarskeho_kraje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http://www.kr-karlovarsky.cz/kraj_cz/karlov_kraj/o_kraji/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27913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http://commons.wikimedia.org/wiki/File:Bad_III.JPG</a:t>
            </a:r>
          </a:p>
          <a:p>
            <a:r>
              <a:rPr lang="cs-CZ" dirty="0" smtClean="0"/>
              <a:t>http://commons.wikimedia.org/wiki/File:V%C5%99%C3%ADdlo_004.JPG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94087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http://commons.wikimedia.org/wiki/File:Marienbad-Brunnen.jpg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http://commons.wikimedia.org/wiki/File:Fr_l%C3%A1zn%C4%9B_Glauberovy_prameny_2.jpg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4819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http://commons.wikimedia.org/wiki/File:Cheb_%C5%A0pal%C3%AD%C4%8Dek_2.jpg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http://commons.wikimedia.org/wiki/File:Joachimsthal-2007-09-04-Muzeum.JPG?uselang=cs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49106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2012-02-07].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&lt;http://commons.wikimedia.org/wiki/File:Ml%C3%BDnsk%C3%A1_kolon%C3%A1da_Karlovy_Vary.JPG&gt;.</a:t>
            </a:r>
          </a:p>
          <a:p>
            <a:r>
              <a:rPr lang="cs-CZ" dirty="0" smtClean="0"/>
              <a:t>http://cs.wikipedia.org/wiki/Ml%C3%BDnsk%C3%A1_kolon%C3%A1da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132066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2012-02-07].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&lt;http://commons.wikimedia.org/wiki/File:Marienbad_%28CZ%29_Kolonaden.JPG&gt;.</a:t>
            </a:r>
          </a:p>
          <a:p>
            <a:r>
              <a:rPr lang="cs-CZ" dirty="0" smtClean="0"/>
              <a:t>http://cs.wikipedia.org/wiki/Zp%C3%ADvaj%C3%ADc%C3%AD_font%C3%A1na_Mari%C3%A1nsk%C3%A9_L%C3%A1zn%C4%9B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371569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2012-02-07].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</a:t>
            </a:r>
            <a:r>
              <a:rPr lang="cs-CZ" dirty="0" err="1" smtClean="0"/>
              <a:t>File:Franzl.JPG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http://cs.wikipedia.org/wiki/Franti%C5%A1kovy_L%C3%A1zn%C4%9B</a:t>
            </a:r>
          </a:p>
          <a:p>
            <a:r>
              <a:rPr lang="cs-CZ" dirty="0" smtClean="0"/>
              <a:t>http://www.frantiskovy-lazne.cz/socha-frantiska/d-94630/p1=7095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16740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2012-02-07].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&lt;http://commons.wikimedia.org/wiki/File:Cheb_n%C3%A1m_ke_kostelu_DSCN1455.JPG&gt;.</a:t>
            </a:r>
          </a:p>
          <a:p>
            <a:r>
              <a:rPr lang="cs-CZ" dirty="0" smtClean="0"/>
              <a:t>http://cs.wikipedia.org/wiki/Cheb</a:t>
            </a:r>
          </a:p>
          <a:p>
            <a:r>
              <a:rPr lang="cs-CZ" dirty="0" smtClean="0"/>
              <a:t>http://www.hrad-cheb.cz/cz/spalicek-cheb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515463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2012-02-07].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&lt;http://commons.wikimedia.org/wiki/File:Z%C3%A1mek_Be%C4%8Dov.jpg&gt;.</a:t>
            </a:r>
          </a:p>
          <a:p>
            <a:r>
              <a:rPr lang="cs-CZ" dirty="0" smtClean="0"/>
              <a:t>http://commons.wikimedia.org/wiki/File:Be%C4%8Dov_nad_Teplou.jpg</a:t>
            </a:r>
          </a:p>
          <a:p>
            <a:r>
              <a:rPr lang="cs-CZ" dirty="0" smtClean="0"/>
              <a:t>http://cs.wikipedia.org/wiki/Be%C4%8Dov_nad_Teplou_(hrad)</a:t>
            </a:r>
          </a:p>
          <a:p>
            <a:r>
              <a:rPr lang="cs-CZ" dirty="0" smtClean="0"/>
              <a:t>http://www.zamek-becov.cz/relikviar-sv-maura/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91336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2012-02-07].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&lt;http://commons.wikimedia.org/wiki/File:071107-Loket-Castle-Hrad.jpg&gt;.</a:t>
            </a:r>
          </a:p>
          <a:p>
            <a:r>
              <a:rPr lang="cs-CZ" dirty="0" smtClean="0"/>
              <a:t>http://cs.wikipedia.org/wiki/Loket_(hrad)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470723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http://commons.wikimedia.org/wiki/File:Komorni_hurka.jpg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http://commons.wikimedia.org/wiki/File:Komorni_hurka3.jpg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33437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[cit. 2012-01-13]. Dostupný pod licencí GNU Free Documentation Licence na www: </a:t>
            </a:r>
            <a:endParaRPr lang="cs-CZ" dirty="0" smtClean="0"/>
          </a:p>
          <a:p>
            <a:r>
              <a:rPr lang="pl-PL" dirty="0" smtClean="0"/>
              <a:t>&lt;http://commons.wikimedia.org/wiki/File:Klinovec_Zufahrt.jpg&gt;.</a:t>
            </a:r>
          </a:p>
          <a:p>
            <a:r>
              <a:rPr lang="cs-CZ" dirty="0" smtClean="0"/>
              <a:t>http://cs.wikipedia.org/wiki/Kl%C3%ADnovec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5516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http://cestovani.kr-karlovarsky.cz/cz/pronavstevniky/Stranky/default.aspx</a:t>
            </a:r>
            <a:endParaRPr lang="cs-CZ" u="none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493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132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1892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0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944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6229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6309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4871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3681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6993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7184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6161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9125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0/04/2004_Karlovarsky_kraj.PN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6/67/Karlovy_Vary_Region_CoA_CZ.sv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hyperlink" Target="//upload.wikimedia.org/wikipedia/commons/0/0b/Flag_of_Karlovy_Vary_Region.svg" TargetMode="Externa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hyperlink" Target="//upload.wikimedia.org/wikipedia/commons/0/0c/Vrch_Pusty_zamek,_Doupovske_hory,_z_Loustina.jpg" TargetMode="External"/><Relationship Id="rId7" Type="http://schemas.openxmlformats.org/officeDocument/2006/relationships/hyperlink" Target="//upload.wikimedia.org/wikipedia/commons/b/b8/Soos-Landschaft1a.JP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hyperlink" Target="//upload.wikimedia.org/wikipedia/commons/d/db/Klinovec_im_Januar_2008.jpg" TargetMode="External"/><Relationship Id="rId10" Type="http://schemas.openxmlformats.org/officeDocument/2006/relationships/image" Target="../media/image12.jpeg"/><Relationship Id="rId4" Type="http://schemas.openxmlformats.org/officeDocument/2006/relationships/image" Target="../media/image9.jpeg"/><Relationship Id="rId9" Type="http://schemas.openxmlformats.org/officeDocument/2006/relationships/hyperlink" Target="//upload.wikimedia.org/wikipedia/commons/9/92/Slavkovsk%C3%BD_les-forrest.jpg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hyperlink" Target="//upload.wikimedia.org/wikipedia/commons/8/8f/Egerquelle.jpg" TargetMode="External"/><Relationship Id="rId7" Type="http://schemas.openxmlformats.org/officeDocument/2006/relationships/hyperlink" Target="//upload.wikimedia.org/wikipedia/commons/e/e0/Cheb_Skalka_reservoir_2009-08-06.jpg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hyperlink" Target="//upload.wikimedia.org/wikipedia/commons/8/8c/Eger_durch_Karlsbad_(4).JPG" TargetMode="External"/><Relationship Id="rId10" Type="http://schemas.openxmlformats.org/officeDocument/2006/relationships/image" Target="../media/image17.jpeg"/><Relationship Id="rId4" Type="http://schemas.openxmlformats.org/officeDocument/2006/relationships/image" Target="../media/image14.jpeg"/><Relationship Id="rId9" Type="http://schemas.openxmlformats.org/officeDocument/2006/relationships/hyperlink" Target="//upload.wikimedia.org/wikipedia/commons/7/79/Vodn%C3%AD_n%C3%A1dr%C5%BE_Jesenice,_star%C3%BD_most_ve_vod%C4%9B.JPG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attoni.cz/" TargetMode="External"/><Relationship Id="rId3" Type="http://schemas.openxmlformats.org/officeDocument/2006/relationships/hyperlink" Target="http://www.haasczjzek.cz/" TargetMode="External"/><Relationship Id="rId7" Type="http://schemas.openxmlformats.org/officeDocument/2006/relationships/hyperlink" Target="http://www.amati.cz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echerovka.cz/" TargetMode="External"/><Relationship Id="rId5" Type="http://schemas.openxmlformats.org/officeDocument/2006/relationships/hyperlink" Target="http://www.moser-glass.com/" TargetMode="External"/><Relationship Id="rId4" Type="http://schemas.openxmlformats.org/officeDocument/2006/relationships/hyperlink" Target="http://www.epiag.cz/manufaktura-chodov.htm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hyperlink" Target="//upload.wikimedia.org/wikipedia/commons/e/ed/Rychlostni_Silnice_R6_Tschechien.jpg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smie.cz/kontakt/sokolov" TargetMode="External"/><Relationship Id="rId3" Type="http://schemas.openxmlformats.org/officeDocument/2006/relationships/hyperlink" Target="http://www.fek.zcu.cz/" TargetMode="External"/><Relationship Id="rId7" Type="http://schemas.openxmlformats.org/officeDocument/2006/relationships/hyperlink" Target="http://kvary.bivs.cz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pef.czu.cz/" TargetMode="External"/><Relationship Id="rId5" Type="http://schemas.openxmlformats.org/officeDocument/2006/relationships/hyperlink" Target="http://www.fzp.czu.cz/" TargetMode="External"/><Relationship Id="rId4" Type="http://schemas.openxmlformats.org/officeDocument/2006/relationships/hyperlink" Target="http://www.fst.zcu.cz/" TargetMode="External"/><Relationship Id="rId9" Type="http://schemas.openxmlformats.org/officeDocument/2006/relationships/hyperlink" Target="http://www.vskv.cz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cestovani.kr-karlovarsky.cz/cz/pronavstevniky/Lazenstvi/Stranky/default.aspx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arlovy_Vary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hyperlink" Target="http://www.kviff.com/cz/aktualne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Mari%C3%A1nsk%C3%A9_L%C3%A1zn%C4%9B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Cheb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hyperlink" Target="http://cs.wikipedia.org/wiki/J%C3%A1chymov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zamek-becov.cz/relikviar-sv-maura/" TargetMode="External"/><Relationship Id="rId5" Type="http://schemas.openxmlformats.org/officeDocument/2006/relationships/image" Target="../media/image39.jpeg"/><Relationship Id="rId4" Type="http://schemas.openxmlformats.org/officeDocument/2006/relationships/hyperlink" Target="//upload.wikimedia.org/wikipedia/commons/b/b7/Be%C4%8Dov_nad_Teplou.jpg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8/80/Komorni_hurka.jpg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hyperlink" Target="//upload.wikimedia.org/wikipedia/commons/6/6f/Komorni_hurka3.jpg" TargetMode="External"/><Relationship Id="rId4" Type="http://schemas.openxmlformats.org/officeDocument/2006/relationships/image" Target="../media/image4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cestovani.kr-karlovarsky.cz/cz/pronavstevniky/Stranky/default.aspx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37" y="423930"/>
            <a:ext cx="3971925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Obrázek 5" descr="Popis: Popis: Popis: Popis: logo skol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185" y="1628800"/>
            <a:ext cx="2022475" cy="109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52400" y="1476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837239" y="2623267"/>
            <a:ext cx="6062365" cy="2339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Masarykova základní škola Debř, Mladá Boleslav, příspěvková organizace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400" dirty="0">
              <a:latin typeface="Arial" pitchFamily="34" charset="0"/>
              <a:cs typeface="Calibri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Název a číslo materiálu: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u="sng" dirty="0">
              <a:latin typeface="Arial" pitchFamily="34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>
                <a:latin typeface="Arial" pitchFamily="34" charset="0"/>
                <a:ea typeface="Times New Roman" pitchFamily="18" charset="0"/>
                <a:cs typeface="Calibri" pitchFamily="34" charset="0"/>
              </a:rPr>
              <a:t>VY_32_INOVACE_15_člověk a </a:t>
            </a:r>
            <a:r>
              <a:rPr lang="cs-CZ" sz="1400" dirty="0" err="1">
                <a:latin typeface="Arial" pitchFamily="34" charset="0"/>
                <a:ea typeface="Times New Roman" pitchFamily="18" charset="0"/>
                <a:cs typeface="Calibri" pitchFamily="34" charset="0"/>
              </a:rPr>
              <a:t>příroda_Zeměpis_ČR_Karlovarský</a:t>
            </a:r>
            <a:r>
              <a:rPr lang="cs-CZ" sz="1400">
                <a:latin typeface="Arial" pitchFamily="34" charset="0"/>
                <a:ea typeface="Times New Roman" pitchFamily="18" charset="0"/>
                <a:cs typeface="Calibri" pitchFamily="34" charset="0"/>
              </a:rPr>
              <a:t> kraj</a:t>
            </a: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400" dirty="0">
              <a:latin typeface="Arial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Autor: Mgr. Jakub Černý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400" dirty="0" smtClean="0">
                <a:latin typeface="Arial" pitchFamily="34" charset="0"/>
              </a:rPr>
              <a:t>Ověřeno: 19.3. 2013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83274" y="5949280"/>
            <a:ext cx="381977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Calibri" pitchFamily="34" charset="0"/>
              </a:rPr>
              <a:t>Číslo projektu: CZ.1.07/1.4.00/21.1185</a:t>
            </a:r>
            <a:endParaRPr lang="cs-CZ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238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Žáci získají základní informace o </a:t>
            </a:r>
            <a:r>
              <a:rPr lang="cs-CZ" dirty="0" smtClean="0"/>
              <a:t>Karlovarském kraji </a:t>
            </a:r>
            <a:r>
              <a:rPr lang="cs-CZ" dirty="0"/>
              <a:t>a seznámí se s jeho nejznámějšími pamětihodnostmi.</a:t>
            </a:r>
          </a:p>
          <a:p>
            <a:r>
              <a:rPr lang="cs-CZ" dirty="0"/>
              <a:t>Materiál lze využít během výkladu učitelem na interaktivní tabuli nebo s ním pracují žáci samostatně na PC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sz="1100" i="1" dirty="0" smtClean="0"/>
              <a:t>Zdroje obrázků či textu jsou uvedeny v Poznámkách</a:t>
            </a:r>
            <a:endParaRPr lang="cs-CZ" sz="1100" i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8049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1556792"/>
            <a:ext cx="8062664" cy="2376263"/>
          </a:xfrm>
        </p:spPr>
        <p:txBody>
          <a:bodyPr>
            <a:noAutofit/>
          </a:bodyPr>
          <a:lstStyle/>
          <a:p>
            <a:r>
              <a:rPr lang="cs-CZ" sz="8800" b="1" dirty="0" smtClean="0"/>
              <a:t>Karlovarský kraj</a:t>
            </a:r>
            <a:endParaRPr lang="cs-CZ" sz="8800" dirty="0"/>
          </a:p>
        </p:txBody>
      </p:sp>
    </p:spTree>
    <p:extLst>
      <p:ext uri="{BB962C8B-B14F-4D97-AF65-F5344CB8AC3E}">
        <p14:creationId xmlns:p14="http://schemas.microsoft.com/office/powerpoint/2010/main" val="126912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Soubor:2004 Karlovarsky kraj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237" y="1628800"/>
            <a:ext cx="7056784" cy="4058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17" y="1340768"/>
            <a:ext cx="7416824" cy="492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8490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Symboly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4149080"/>
            <a:ext cx="87129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Červeno-modře čtvrcený francouzský štít, v prvním poli </a:t>
            </a:r>
            <a:r>
              <a:rPr lang="cs-CZ" sz="1400" b="1" dirty="0"/>
              <a:t>český lev</a:t>
            </a:r>
            <a:r>
              <a:rPr lang="cs-CZ" sz="1400" dirty="0"/>
              <a:t>, ve druhém poli </a:t>
            </a:r>
            <a:r>
              <a:rPr lang="cs-CZ" sz="1400" b="1" dirty="0"/>
              <a:t>zlatá fontána s tryskající stříbrnou vodou</a:t>
            </a:r>
            <a:r>
              <a:rPr lang="cs-CZ" sz="1400" dirty="0"/>
              <a:t>, ve třetím poli stříbrná </a:t>
            </a:r>
            <a:r>
              <a:rPr lang="cs-CZ" sz="1400" b="1" dirty="0"/>
              <a:t>zkřížená hornická kladívka na zlatých topůrkách </a:t>
            </a:r>
            <a:r>
              <a:rPr lang="cs-CZ" sz="1400" dirty="0"/>
              <a:t>a pod nimi </a:t>
            </a:r>
            <a:r>
              <a:rPr lang="cs-CZ" sz="1400" b="1" dirty="0"/>
              <a:t>dvě zlaté zkřížené ratolesti</a:t>
            </a:r>
            <a:r>
              <a:rPr lang="cs-CZ" sz="1400" dirty="0"/>
              <a:t>, ve čtvrtém poli </a:t>
            </a:r>
            <a:r>
              <a:rPr lang="cs-CZ" sz="1400" b="1" dirty="0"/>
              <a:t>stříbrný korunovaný dvouocasý lev se zlatou zbrojí vyrůstající ze tří vlnitých stříbrných břeven</a:t>
            </a:r>
            <a:r>
              <a:rPr lang="cs-CZ" sz="1400" dirty="0"/>
              <a:t>. </a:t>
            </a:r>
            <a:endParaRPr lang="cs-CZ" sz="1400" i="1" dirty="0"/>
          </a:p>
        </p:txBody>
      </p:sp>
      <p:pic>
        <p:nvPicPr>
          <p:cNvPr id="3074" name="Picture 2" descr="Soubor:Karlovy Vary Region CoA CZ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21147"/>
            <a:ext cx="2206359" cy="265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ubor:Flag of Karlovy Vary Region.sv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321148"/>
            <a:ext cx="3989887" cy="265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45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Základní údaje </a:t>
            </a:r>
            <a:r>
              <a:rPr lang="cs-CZ" sz="2000" dirty="0" smtClean="0"/>
              <a:t>k </a:t>
            </a:r>
            <a:r>
              <a:rPr lang="cs-CZ" sz="2000" dirty="0"/>
              <a:t>1</a:t>
            </a:r>
            <a:r>
              <a:rPr lang="cs-CZ" sz="2000" dirty="0" smtClean="0"/>
              <a:t>. 1. 2012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8" cy="4713387"/>
          </a:xfrm>
        </p:spPr>
        <p:txBody>
          <a:bodyPr>
            <a:normAutofit/>
          </a:bodyPr>
          <a:lstStyle/>
          <a:p>
            <a:r>
              <a:rPr lang="cs-CZ" sz="2400" dirty="0"/>
              <a:t>Krajské město: Karlovy Vary </a:t>
            </a:r>
          </a:p>
          <a:p>
            <a:r>
              <a:rPr lang="cs-CZ" sz="2400" dirty="0"/>
              <a:t>Hejtman: Josef Novotný(ČSSD) </a:t>
            </a:r>
          </a:p>
          <a:p>
            <a:r>
              <a:rPr lang="cs-CZ" sz="2400" dirty="0"/>
              <a:t>Rozloha: 3 314 km² </a:t>
            </a:r>
          </a:p>
          <a:p>
            <a:r>
              <a:rPr lang="cs-CZ" sz="2400" dirty="0"/>
              <a:t>Počet obyvatel: 303 </a:t>
            </a:r>
            <a:r>
              <a:rPr lang="cs-CZ" sz="2400" dirty="0" smtClean="0"/>
              <a:t>165</a:t>
            </a:r>
            <a:endParaRPr lang="cs-CZ" sz="2400" dirty="0"/>
          </a:p>
          <a:p>
            <a:r>
              <a:rPr lang="cs-CZ" sz="2400" dirty="0"/>
              <a:t>Hustota zalidnění: 91,5 obyvatel/km² </a:t>
            </a:r>
          </a:p>
          <a:p>
            <a:r>
              <a:rPr lang="cs-CZ" sz="2400" dirty="0"/>
              <a:t>Nejvyšší bod: Klínovec (1 244 m) </a:t>
            </a:r>
          </a:p>
          <a:p>
            <a:r>
              <a:rPr lang="cs-CZ" sz="2400" dirty="0"/>
              <a:t>Historické země: Čechy </a:t>
            </a:r>
          </a:p>
          <a:p>
            <a:r>
              <a:rPr lang="cs-CZ" sz="2400" dirty="0"/>
              <a:t>Počet okresů: 3 </a:t>
            </a:r>
          </a:p>
          <a:p>
            <a:r>
              <a:rPr lang="cs-CZ" sz="2400" dirty="0"/>
              <a:t>Počet správních obvodů obcí s rozšířenou působností: 7 </a:t>
            </a:r>
          </a:p>
          <a:p>
            <a:r>
              <a:rPr lang="cs-CZ" sz="2400" dirty="0"/>
              <a:t>Počet správních obvodů obcí s pověřeným úřadem: 14 </a:t>
            </a:r>
          </a:p>
        </p:txBody>
      </p:sp>
    </p:spTree>
    <p:extLst>
      <p:ext uri="{BB962C8B-B14F-4D97-AF65-F5344CB8AC3E}">
        <p14:creationId xmlns:p14="http://schemas.microsoft.com/office/powerpoint/2010/main" val="280698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340768"/>
            <a:ext cx="8856984" cy="5328592"/>
          </a:xfrm>
        </p:spPr>
        <p:txBody>
          <a:bodyPr>
            <a:normAutofit/>
          </a:bodyPr>
          <a:lstStyle/>
          <a:p>
            <a:r>
              <a:rPr lang="cs-CZ" dirty="0"/>
              <a:t>Karlovarský kraj je </a:t>
            </a:r>
            <a:r>
              <a:rPr lang="cs-CZ" b="1" dirty="0"/>
              <a:t>nejzápadnějším územím</a:t>
            </a:r>
            <a:r>
              <a:rPr lang="cs-CZ" dirty="0"/>
              <a:t> České republiky a je po Libereckém kraji a Praze </a:t>
            </a:r>
            <a:r>
              <a:rPr lang="cs-CZ" b="1" dirty="0"/>
              <a:t>třetím nejmenším krajem</a:t>
            </a:r>
            <a:r>
              <a:rPr lang="cs-CZ" dirty="0"/>
              <a:t>. Vznikl rozdělením kraje Západočeského na Plzeňský a Karlovarský. Kraj se </a:t>
            </a:r>
            <a:r>
              <a:rPr lang="cs-CZ" b="1" dirty="0"/>
              <a:t>skládá ze 3 okresů</a:t>
            </a:r>
            <a:r>
              <a:rPr lang="cs-CZ" dirty="0"/>
              <a:t> (Cheb, Karlovy Vary a Sokolov). </a:t>
            </a:r>
          </a:p>
          <a:p>
            <a:r>
              <a:rPr lang="cs-CZ" dirty="0"/>
              <a:t>Více než polovinu celkové délky hranic tvoří </a:t>
            </a:r>
            <a:r>
              <a:rPr lang="cs-CZ" b="1" dirty="0"/>
              <a:t>hranice se Spolkovou republikou Německo</a:t>
            </a:r>
            <a:r>
              <a:rPr lang="cs-CZ" dirty="0"/>
              <a:t>, a to na západě </a:t>
            </a:r>
            <a:r>
              <a:rPr lang="cs-CZ" b="1" i="1" dirty="0"/>
              <a:t>s Bavorskem</a:t>
            </a:r>
            <a:r>
              <a:rPr lang="cs-CZ" dirty="0"/>
              <a:t> a na severu </a:t>
            </a:r>
            <a:r>
              <a:rPr lang="cs-CZ" b="1" i="1" dirty="0"/>
              <a:t>se Saskem</a:t>
            </a:r>
            <a:r>
              <a:rPr lang="cs-CZ" dirty="0"/>
              <a:t>. Jižním </a:t>
            </a:r>
            <a:r>
              <a:rPr lang="cs-CZ" b="1" dirty="0"/>
              <a:t>sousedem je Plzeňský kraj</a:t>
            </a:r>
            <a:r>
              <a:rPr lang="cs-CZ" dirty="0"/>
              <a:t> a na východě se rozkládá kraj </a:t>
            </a:r>
            <a:r>
              <a:rPr lang="cs-CZ" b="1" dirty="0"/>
              <a:t>Ústecký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6818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Administrativní dělení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851920" y="1412776"/>
            <a:ext cx="4834880" cy="3312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dirty="0" smtClean="0"/>
              <a:t>Kraj </a:t>
            </a:r>
            <a:r>
              <a:rPr lang="cs-CZ" sz="1600" dirty="0"/>
              <a:t>tvoří </a:t>
            </a:r>
            <a:r>
              <a:rPr lang="cs-CZ" sz="1600" b="1" dirty="0"/>
              <a:t>3 okresy </a:t>
            </a:r>
            <a:r>
              <a:rPr lang="cs-CZ" sz="1600" dirty="0"/>
              <a:t>– </a:t>
            </a:r>
            <a:r>
              <a:rPr lang="cs-CZ" sz="1600" b="1" dirty="0"/>
              <a:t>chebský</a:t>
            </a:r>
            <a:r>
              <a:rPr lang="cs-CZ" sz="1600" dirty="0"/>
              <a:t>, </a:t>
            </a:r>
            <a:r>
              <a:rPr lang="cs-CZ" sz="1600" b="1" dirty="0"/>
              <a:t>karlovarský </a:t>
            </a:r>
            <a:r>
              <a:rPr lang="cs-CZ" sz="1600" dirty="0"/>
              <a:t>a </a:t>
            </a:r>
            <a:r>
              <a:rPr lang="cs-CZ" sz="1600" b="1" dirty="0"/>
              <a:t>sokolovský </a:t>
            </a:r>
            <a:r>
              <a:rPr lang="cs-CZ" sz="1600" dirty="0"/>
              <a:t>a celkem se zde nachází </a:t>
            </a:r>
            <a:r>
              <a:rPr lang="cs-CZ" sz="1600" b="1" dirty="0"/>
              <a:t>132 obcí</a:t>
            </a:r>
            <a:r>
              <a:rPr lang="cs-CZ" sz="1600" dirty="0"/>
              <a:t>, které jsou dále členěny do 518 částí. V kraji je </a:t>
            </a:r>
            <a:r>
              <a:rPr lang="cs-CZ" sz="1600" b="1" dirty="0"/>
              <a:t>celkem 37 měst</a:t>
            </a:r>
            <a:r>
              <a:rPr lang="cs-CZ" sz="1600" dirty="0"/>
              <a:t>. </a:t>
            </a:r>
          </a:p>
          <a:p>
            <a:pPr marL="0" indent="0">
              <a:buNone/>
            </a:pPr>
            <a:r>
              <a:rPr lang="cs-CZ" sz="1600" dirty="0" smtClean="0"/>
              <a:t>Svou </a:t>
            </a:r>
            <a:r>
              <a:rPr lang="cs-CZ" sz="1600" dirty="0"/>
              <a:t>rozlohou (3 314 km2) se Karlovarský kraj řadí k těm nejmenším, zaujímá </a:t>
            </a:r>
            <a:r>
              <a:rPr lang="cs-CZ" sz="1600" b="1" dirty="0"/>
              <a:t>pouze 4,2 % území ČR</a:t>
            </a:r>
            <a:r>
              <a:rPr lang="cs-CZ" sz="1600" dirty="0"/>
              <a:t>. 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Nejrozsáhlejší </a:t>
            </a:r>
            <a:r>
              <a:rPr lang="cs-CZ" sz="1600" dirty="0"/>
              <a:t>z okresů je karlovarský (46 % rozlohy kraje) s největším počtem obcí (54) a největším podílem žijících obyvatel v kraji (38,8 %). Okresy Sokolov a Cheb jsou, co do počtu obcí a rozlohy, srovnatelné. 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/>
              <a:t>Sídlem kraje a zároveň největší obcí kraje jsou </a:t>
            </a:r>
            <a:r>
              <a:rPr lang="cs-CZ" sz="1600" b="1" dirty="0"/>
              <a:t>Karlovy Vary</a:t>
            </a:r>
            <a:r>
              <a:rPr lang="cs-CZ" sz="1600" dirty="0"/>
              <a:t>, ve kterých </a:t>
            </a:r>
            <a:r>
              <a:rPr lang="cs-CZ" sz="1600" b="1" dirty="0"/>
              <a:t>žije téměř 18% obyvatel</a:t>
            </a:r>
            <a:r>
              <a:rPr lang="cs-CZ" sz="1600" dirty="0"/>
              <a:t>.</a:t>
            </a:r>
            <a:endParaRPr lang="cs-CZ" sz="1600" dirty="0" smtClean="0">
              <a:effectLst/>
            </a:endParaRPr>
          </a:p>
          <a:p>
            <a:pPr marL="0" indent="0">
              <a:buNone/>
            </a:pPr>
            <a:endParaRPr lang="cs-CZ" sz="1600" dirty="0" smtClean="0">
              <a:effectLst/>
            </a:endParaRPr>
          </a:p>
          <a:p>
            <a:pPr marL="0" indent="0">
              <a:buNone/>
            </a:pPr>
            <a:endParaRPr lang="cs-CZ" sz="16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085184"/>
            <a:ext cx="7399222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www.allgasan.cz/lekarny/obr/kraj/1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92225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49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/>
              <a:t>Přírodní podmínky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340768"/>
            <a:ext cx="8003232" cy="5373216"/>
          </a:xfrm>
        </p:spPr>
        <p:txBody>
          <a:bodyPr>
            <a:noAutofit/>
          </a:bodyPr>
          <a:lstStyle/>
          <a:p>
            <a:r>
              <a:rPr lang="cs-CZ" sz="1600" dirty="0"/>
              <a:t>Téměř celé území kraje spadá do </a:t>
            </a:r>
            <a:r>
              <a:rPr lang="cs-CZ" sz="1600" b="1" dirty="0"/>
              <a:t>povodí Ohře</a:t>
            </a:r>
            <a:r>
              <a:rPr lang="cs-CZ" sz="1600" dirty="0"/>
              <a:t>, do jihovýchodní oblasti zasahuje </a:t>
            </a:r>
            <a:r>
              <a:rPr lang="cs-CZ" sz="1600" b="1" dirty="0"/>
              <a:t>povodí Berounky</a:t>
            </a:r>
            <a:r>
              <a:rPr lang="cs-CZ" sz="1600" dirty="0"/>
              <a:t> a ze severních svahů Krušnohoří jsou vody odváděny </a:t>
            </a:r>
            <a:r>
              <a:rPr lang="cs-CZ" sz="1600" b="1" dirty="0"/>
              <a:t>do saských přítoků Labe</a:t>
            </a:r>
            <a:r>
              <a:rPr lang="cs-CZ" sz="1600" dirty="0"/>
              <a:t>. </a:t>
            </a:r>
          </a:p>
          <a:p>
            <a:r>
              <a:rPr lang="cs-CZ" sz="1600" dirty="0"/>
              <a:t>Další významné řeky jsou řeka </a:t>
            </a:r>
            <a:r>
              <a:rPr lang="cs-CZ" sz="1600" b="1" dirty="0"/>
              <a:t>Teplá</a:t>
            </a:r>
            <a:r>
              <a:rPr lang="cs-CZ" sz="1600" dirty="0"/>
              <a:t> , řeka </a:t>
            </a:r>
            <a:r>
              <a:rPr lang="cs-CZ" sz="1600" b="1" dirty="0"/>
              <a:t>Svatava</a:t>
            </a:r>
            <a:r>
              <a:rPr lang="cs-CZ" sz="1600" dirty="0"/>
              <a:t> , řeka </a:t>
            </a:r>
            <a:r>
              <a:rPr lang="cs-CZ" sz="1600" b="1" dirty="0"/>
              <a:t>Rolava</a:t>
            </a:r>
            <a:r>
              <a:rPr lang="cs-CZ" sz="1600" dirty="0"/>
              <a:t> , řeka </a:t>
            </a:r>
            <a:r>
              <a:rPr lang="cs-CZ" sz="1600" b="1" dirty="0"/>
              <a:t>Plesná</a:t>
            </a:r>
            <a:r>
              <a:rPr lang="cs-CZ" sz="1600" dirty="0"/>
              <a:t>.</a:t>
            </a:r>
          </a:p>
          <a:p>
            <a:r>
              <a:rPr lang="cs-CZ" sz="1600" b="1" dirty="0"/>
              <a:t>Vodní nádrže</a:t>
            </a:r>
            <a:r>
              <a:rPr lang="cs-CZ" sz="1600" dirty="0"/>
              <a:t> – </a:t>
            </a:r>
            <a:r>
              <a:rPr lang="cs-CZ" sz="1600" b="1" dirty="0"/>
              <a:t>Jesenice , Skalka </a:t>
            </a:r>
            <a:r>
              <a:rPr lang="cs-CZ" sz="1600" b="1" dirty="0" smtClean="0"/>
              <a:t>,Žlutice</a:t>
            </a:r>
            <a:r>
              <a:rPr lang="cs-CZ" sz="1600" dirty="0" smtClean="0"/>
              <a:t>.</a:t>
            </a:r>
            <a:endParaRPr lang="cs-CZ" sz="1600" dirty="0"/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/>
              <a:t>Na sever od Ohře se táhnou </a:t>
            </a:r>
            <a:r>
              <a:rPr lang="cs-CZ" sz="1600" b="1" dirty="0"/>
              <a:t>Smrčiny a Krušné hory</a:t>
            </a:r>
            <a:r>
              <a:rPr lang="cs-CZ" sz="1600" dirty="0"/>
              <a:t>, které tvoří přírodní hranici s Německem. Jižně od Ohře, na bavorské hranici, leží </a:t>
            </a:r>
            <a:r>
              <a:rPr lang="cs-CZ" sz="1600" b="1" dirty="0"/>
              <a:t>Český les</a:t>
            </a:r>
            <a:r>
              <a:rPr lang="cs-CZ" sz="1600" dirty="0"/>
              <a:t> a směrem do vnitrozemí </a:t>
            </a:r>
            <a:r>
              <a:rPr lang="cs-CZ" sz="1600" b="1" dirty="0"/>
              <a:t>Slavkovský les a Doupovské hory</a:t>
            </a:r>
            <a:r>
              <a:rPr lang="cs-CZ" sz="1600" dirty="0"/>
              <a:t>. Jih území zaujímá </a:t>
            </a:r>
            <a:r>
              <a:rPr lang="cs-CZ" sz="1600" b="1" dirty="0"/>
              <a:t>Tepelská vrchovina</a:t>
            </a:r>
            <a:r>
              <a:rPr lang="cs-CZ" sz="1600" dirty="0"/>
              <a:t>. </a:t>
            </a:r>
            <a:endParaRPr lang="cs-CZ" sz="1600" dirty="0" smtClean="0"/>
          </a:p>
          <a:p>
            <a:r>
              <a:rPr lang="cs-CZ" sz="1600" dirty="0"/>
              <a:t>Přechod mezi Doupovskými horami, Slavkovským lesem a Krušnými horami tvoří </a:t>
            </a:r>
            <a:r>
              <a:rPr lang="cs-CZ" sz="1600" b="1" dirty="0"/>
              <a:t>sníženiny – Sokolovská a Chebská pánev</a:t>
            </a:r>
            <a:r>
              <a:rPr lang="cs-CZ" sz="1600" dirty="0" smtClean="0"/>
              <a:t>.</a:t>
            </a:r>
            <a:r>
              <a:rPr lang="cs-CZ" sz="1600" dirty="0"/>
              <a:t/>
            </a:r>
            <a:br>
              <a:rPr lang="cs-CZ" sz="1600" dirty="0"/>
            </a:br>
            <a:endParaRPr lang="cs-CZ" sz="1600" dirty="0"/>
          </a:p>
          <a:p>
            <a:r>
              <a:rPr lang="cs-CZ" sz="1600" dirty="0"/>
              <a:t>Nejvyšším bodem kraje je </a:t>
            </a:r>
            <a:r>
              <a:rPr lang="cs-CZ" sz="1600" b="1" dirty="0"/>
              <a:t>Klínovec</a:t>
            </a:r>
            <a:r>
              <a:rPr lang="cs-CZ" sz="1600" dirty="0"/>
              <a:t> (</a:t>
            </a:r>
            <a:r>
              <a:rPr lang="cs-CZ" sz="1600" b="1" dirty="0"/>
              <a:t>1 244 m n.m</a:t>
            </a:r>
            <a:r>
              <a:rPr lang="cs-CZ" sz="1600" dirty="0"/>
              <a:t>.) v Krušných horách, nejnižší místo (320 m n.m.) leží na hranicích kraje v okrese Karlovy </a:t>
            </a:r>
            <a:r>
              <a:rPr lang="cs-CZ" sz="1600" dirty="0" smtClean="0"/>
              <a:t>Vary na hladině Ohře. </a:t>
            </a:r>
            <a:endParaRPr lang="cs-CZ" sz="1600" dirty="0"/>
          </a:p>
          <a:p>
            <a:r>
              <a:rPr lang="cs-CZ" sz="1600" dirty="0"/>
              <a:t>Charakter klimatu i půd zde </a:t>
            </a:r>
            <a:r>
              <a:rPr lang="cs-CZ" sz="1600" b="1" dirty="0"/>
              <a:t>nevytváří vhodné podmínky pro rozvoj zemědělství</a:t>
            </a:r>
            <a:r>
              <a:rPr lang="cs-CZ" sz="1600" dirty="0"/>
              <a:t>. Z přírodních zdrojů je možné pokládat za nejdůležitější </a:t>
            </a:r>
            <a:r>
              <a:rPr lang="cs-CZ" sz="1600" b="1" dirty="0"/>
              <a:t>zásoby hnědého uhlí, keramických jílů, menší ložiska kovových rud a zbytků smolince</a:t>
            </a:r>
            <a:r>
              <a:rPr lang="cs-CZ" sz="1600" dirty="0"/>
              <a:t>, rozhodující jsou zejména zdroje minerálních a léčivých vod</a:t>
            </a:r>
            <a:r>
              <a:rPr lang="cs-CZ" sz="1600" dirty="0" smtClean="0"/>
              <a:t>.</a:t>
            </a:r>
          </a:p>
          <a:p>
            <a:pPr marL="0" indent="0">
              <a:buNone/>
            </a:pPr>
            <a:endParaRPr lang="cs-CZ" sz="1600" dirty="0" smtClean="0"/>
          </a:p>
          <a:p>
            <a:r>
              <a:rPr lang="cs-CZ" sz="1600" b="1" dirty="0"/>
              <a:t>Zalesněná plocha 1 429 km</a:t>
            </a:r>
            <a:r>
              <a:rPr lang="cs-CZ" sz="1600" b="1" baseline="30000" dirty="0"/>
              <a:t>2</a:t>
            </a:r>
            <a:r>
              <a:rPr lang="cs-CZ" sz="1600" dirty="0"/>
              <a:t> představuje podíl zalesnění 43,1%, tj. téměř 1,3 násobek průměru ČR, což je po Libereckém kraji </a:t>
            </a:r>
            <a:r>
              <a:rPr lang="cs-CZ" sz="1600" b="1" dirty="0"/>
              <a:t>druhá nejvyšší hodnota</a:t>
            </a:r>
            <a:r>
              <a:rPr lang="cs-CZ" sz="1600" dirty="0"/>
              <a:t> mezi kraji ČR.</a:t>
            </a:r>
          </a:p>
        </p:txBody>
      </p:sp>
    </p:spTree>
    <p:extLst>
      <p:ext uri="{BB962C8B-B14F-4D97-AF65-F5344CB8AC3E}">
        <p14:creationId xmlns:p14="http://schemas.microsoft.com/office/powerpoint/2010/main" val="2114443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Přírodní podmínky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003232" cy="4781128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/>
              <a:t>Území</a:t>
            </a:r>
            <a:r>
              <a:rPr lang="cs-CZ" dirty="0"/>
              <a:t> je po stránce geologické, geomorfologické, hydrologické a biologické </a:t>
            </a:r>
            <a:r>
              <a:rPr lang="cs-CZ" b="1" dirty="0"/>
              <a:t>velmi pestré</a:t>
            </a:r>
            <a:r>
              <a:rPr lang="cs-CZ" dirty="0"/>
              <a:t>, přestože mnoho lokalit významných z hlediska ochrany krajiny a přírody bylo zničeno. </a:t>
            </a:r>
            <a:endParaRPr lang="cs-CZ" dirty="0" smtClean="0"/>
          </a:p>
          <a:p>
            <a:r>
              <a:rPr lang="cs-CZ" dirty="0" smtClean="0"/>
              <a:t>Největším </a:t>
            </a:r>
            <a:r>
              <a:rPr lang="cs-CZ" dirty="0"/>
              <a:t>zvláště chráněným územím je </a:t>
            </a:r>
            <a:r>
              <a:rPr lang="cs-CZ" b="1" dirty="0"/>
              <a:t>Chráněná krajinná oblast Slavkovský les</a:t>
            </a:r>
            <a:r>
              <a:rPr lang="cs-CZ" dirty="0"/>
              <a:t>. Vedle této oblasti je vyhlášeno </a:t>
            </a:r>
            <a:r>
              <a:rPr lang="cs-CZ" b="1" dirty="0"/>
              <a:t>dalších 80 chráněných lokalit všech kategorií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/>
              <a:t>Nejcennějším </a:t>
            </a:r>
            <a:r>
              <a:rPr lang="cs-CZ" dirty="0"/>
              <a:t>územím i v mezinárodním měřítku je </a:t>
            </a:r>
            <a:r>
              <a:rPr lang="cs-CZ" b="1" dirty="0"/>
              <a:t>rašeliniště a slatiniště s vývěry minerálních vod a plynů SOOS na Chebsku</a:t>
            </a:r>
            <a:r>
              <a:rPr lang="cs-CZ" dirty="0" smtClean="0"/>
              <a:t>, dalšími </a:t>
            </a:r>
            <a:r>
              <a:rPr lang="cs-CZ" dirty="0"/>
              <a:t>významnými územími jsou horská rašeliniště v Krušných horách, naleziště perlorodky říční na Ašsku a geologické lokality po obvodu Doupovských hor. </a:t>
            </a:r>
          </a:p>
        </p:txBody>
      </p:sp>
    </p:spTree>
    <p:extLst>
      <p:ext uri="{BB962C8B-B14F-4D97-AF65-F5344CB8AC3E}">
        <p14:creationId xmlns:p14="http://schemas.microsoft.com/office/powerpoint/2010/main" val="53052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ile:Vrch Pusty zamek, Doupovske hory, z Loustina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16216" y="6045054"/>
            <a:ext cx="2373077" cy="510778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Doupovské hory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4100" name="Picture 4" descr="File:Klinovec im Januar 2008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8" y="-8594"/>
            <a:ext cx="9155457" cy="686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308304" y="476672"/>
            <a:ext cx="1615269" cy="510778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Klínovec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4102" name="Picture 6" descr="File:Soos-Landschaft1a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7" y="-8595"/>
            <a:ext cx="9155457" cy="686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391058" y="6041904"/>
            <a:ext cx="1615269" cy="510778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SOOS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4104" name="Picture 8" descr="File:Slavkovský les-forrest.jpg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0" y="-18111"/>
            <a:ext cx="9093000" cy="681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79512" y="201823"/>
            <a:ext cx="2210463" cy="510778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Slavkovský les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607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062" y="232751"/>
            <a:ext cx="7381875" cy="641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aoblený obdélník 2"/>
          <p:cNvSpPr/>
          <p:nvPr/>
        </p:nvSpPr>
        <p:spPr>
          <a:xfrm rot="2807377">
            <a:off x="1061552" y="2057951"/>
            <a:ext cx="1509118" cy="446045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 rot="19720888">
            <a:off x="3838892" y="2931080"/>
            <a:ext cx="2422629" cy="479266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 rot="21434253">
            <a:off x="3204871" y="669750"/>
            <a:ext cx="2302165" cy="473082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 rot="19720888">
            <a:off x="6500799" y="3584498"/>
            <a:ext cx="1710842" cy="53426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 rot="19331646">
            <a:off x="5736078" y="1664269"/>
            <a:ext cx="1883808" cy="402886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 rot="17226236">
            <a:off x="2004263" y="4875497"/>
            <a:ext cx="2355785" cy="1131560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22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47248" cy="4997152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/>
              <a:t>Ohře</a:t>
            </a:r>
            <a:r>
              <a:rPr lang="cs-CZ" dirty="0"/>
              <a:t> je zároveň nejvýznamnější řekou Karlovarského kraje a téměř celé území také spadá do jejího </a:t>
            </a:r>
            <a:r>
              <a:rPr lang="cs-CZ" dirty="0" smtClean="0"/>
              <a:t>povodí. Do </a:t>
            </a:r>
            <a:r>
              <a:rPr lang="cs-CZ" dirty="0"/>
              <a:t>jihovýchodní oblasti zasahuje </a:t>
            </a:r>
            <a:r>
              <a:rPr lang="cs-CZ" b="1" dirty="0"/>
              <a:t>povodí Berounky</a:t>
            </a:r>
            <a:r>
              <a:rPr lang="cs-CZ" dirty="0"/>
              <a:t> a ze severních svahů Krušnohoří jsou vody odváděny </a:t>
            </a:r>
            <a:r>
              <a:rPr lang="cs-CZ" b="1" dirty="0"/>
              <a:t>do saských přítoků </a:t>
            </a:r>
            <a:r>
              <a:rPr lang="cs-CZ" b="1" dirty="0" smtClean="0"/>
              <a:t>Labe</a:t>
            </a:r>
            <a:r>
              <a:rPr lang="cs-CZ" dirty="0" smtClean="0"/>
              <a:t>.</a:t>
            </a:r>
          </a:p>
          <a:p>
            <a:r>
              <a:rPr lang="cs-CZ" dirty="0" smtClean="0"/>
              <a:t>Dalšími </a:t>
            </a:r>
            <a:r>
              <a:rPr lang="cs-CZ" dirty="0"/>
              <a:t>významnými řekami jsou </a:t>
            </a:r>
            <a:r>
              <a:rPr lang="cs-CZ" b="1" dirty="0"/>
              <a:t>Teplá</a:t>
            </a:r>
            <a:r>
              <a:rPr lang="cs-CZ" dirty="0"/>
              <a:t>, </a:t>
            </a:r>
            <a:r>
              <a:rPr lang="cs-CZ" b="1" dirty="0"/>
              <a:t>Rolava</a:t>
            </a:r>
            <a:r>
              <a:rPr lang="cs-CZ" dirty="0"/>
              <a:t>, </a:t>
            </a:r>
            <a:r>
              <a:rPr lang="cs-CZ" b="1" dirty="0"/>
              <a:t>Bystřice</a:t>
            </a:r>
            <a:r>
              <a:rPr lang="cs-CZ" dirty="0"/>
              <a:t> a </a:t>
            </a:r>
            <a:r>
              <a:rPr lang="cs-CZ" b="1" dirty="0"/>
              <a:t>Svatava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b="1" dirty="0"/>
              <a:t>Vodní nádrže</a:t>
            </a:r>
            <a:r>
              <a:rPr lang="cs-CZ" dirty="0"/>
              <a:t> – </a:t>
            </a:r>
            <a:r>
              <a:rPr lang="cs-CZ" b="1" dirty="0"/>
              <a:t>Jesenice , Skalka ,Žlutice</a:t>
            </a:r>
            <a:r>
              <a:rPr lang="cs-CZ" dirty="0"/>
              <a:t>.</a:t>
            </a:r>
          </a:p>
          <a:p>
            <a:r>
              <a:rPr lang="cs-CZ" dirty="0" smtClean="0"/>
              <a:t>V údolí </a:t>
            </a:r>
            <a:r>
              <a:rPr lang="cs-CZ" dirty="0"/>
              <a:t>Karlových Varů, </a:t>
            </a:r>
            <a:r>
              <a:rPr lang="cs-CZ" b="1" dirty="0" smtClean="0"/>
              <a:t>vyvěrá</a:t>
            </a:r>
            <a:r>
              <a:rPr lang="cs-CZ" dirty="0" smtClean="0"/>
              <a:t> </a:t>
            </a:r>
            <a:r>
              <a:rPr lang="cs-CZ" dirty="0"/>
              <a:t>většina </a:t>
            </a:r>
            <a:r>
              <a:rPr lang="cs-CZ" b="1" dirty="0"/>
              <a:t>horkých pramenů</a:t>
            </a:r>
            <a:r>
              <a:rPr lang="cs-CZ" dirty="0"/>
              <a:t>. Ty </a:t>
            </a:r>
            <a:r>
              <a:rPr lang="cs-CZ" b="1" dirty="0"/>
              <a:t>vtékají do řeky</a:t>
            </a:r>
            <a:r>
              <a:rPr lang="cs-CZ" dirty="0"/>
              <a:t> a umožňují vznik odrůdy aragonitu, známé jako </a:t>
            </a:r>
            <a:r>
              <a:rPr lang="cs-CZ" b="1" dirty="0"/>
              <a:t>vřídlovec</a:t>
            </a:r>
            <a:r>
              <a:rPr lang="cs-CZ" dirty="0"/>
              <a:t> a </a:t>
            </a:r>
            <a:r>
              <a:rPr lang="cs-CZ" b="1" dirty="0"/>
              <a:t>hrachovec</a:t>
            </a:r>
            <a:r>
              <a:rPr lang="cs-CZ" dirty="0"/>
              <a:t>, oba vylučované po tisíciletí z horkých karlovarských pramenů, jejichž voda má v sobě rozpuštěno mnoho nerostných látek a plynů, hlavně kysličníku uhličitého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350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File:Egerquelle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82" y="17869"/>
            <a:ext cx="7718774" cy="678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084168" y="5301208"/>
            <a:ext cx="2157053" cy="510778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Pramen Ohře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6146" name="Picture 2" descr="File:Eger durch Karlsbad (4)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5641388" y="5973158"/>
            <a:ext cx="3491880" cy="510778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Ohře u Karlových Varů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6148" name="Picture 4" descr="File:Cheb Skalka reservoir 2009-08-06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0" y="44624"/>
            <a:ext cx="9041024" cy="678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7206817" y="5994862"/>
            <a:ext cx="1942622" cy="510778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VN Skalka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File:Vodní nádrž Jesenice, starý most ve vodě.JPG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87" y="1593675"/>
            <a:ext cx="8895425" cy="500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6760191" y="5504331"/>
            <a:ext cx="2373077" cy="510778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VN Jesenice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404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8" grpId="0" animBg="1"/>
      <p:bldP spid="19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 Karlovarském kraji je významně zastoupeno </a:t>
            </a:r>
            <a:r>
              <a:rPr lang="cs-CZ" b="1" dirty="0"/>
              <a:t>lázeňství</a:t>
            </a:r>
            <a:r>
              <a:rPr lang="cs-CZ" dirty="0"/>
              <a:t> (hlavně Karlovy Vary, Mariánské Lázně, Františkovy Lázně a Jáchymov). </a:t>
            </a:r>
            <a:endParaRPr lang="cs-CZ" dirty="0" smtClean="0"/>
          </a:p>
          <a:p>
            <a:r>
              <a:rPr lang="cs-CZ" dirty="0" smtClean="0"/>
              <a:t>Dalším </a:t>
            </a:r>
            <a:r>
              <a:rPr lang="cs-CZ" dirty="0"/>
              <a:t>významným ekonomickým odvětvím je </a:t>
            </a:r>
            <a:r>
              <a:rPr lang="cs-CZ" b="1" dirty="0"/>
              <a:t>těžba hnědého uhlí</a:t>
            </a:r>
            <a:r>
              <a:rPr lang="cs-CZ" dirty="0"/>
              <a:t> na Sokolovsku (v tepelných elektrárnách Tisová a </a:t>
            </a:r>
            <a:r>
              <a:rPr lang="cs-CZ" dirty="0" smtClean="0"/>
              <a:t>Vřesová) </a:t>
            </a:r>
            <a:r>
              <a:rPr lang="cs-CZ" dirty="0"/>
              <a:t>a </a:t>
            </a:r>
            <a:r>
              <a:rPr lang="cs-CZ" b="1" dirty="0"/>
              <a:t>kaolinu</a:t>
            </a:r>
            <a:r>
              <a:rPr lang="cs-CZ" dirty="0"/>
              <a:t> na Karlovarsku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223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9024" y="1196752"/>
            <a:ext cx="8784976" cy="5400600"/>
          </a:xfrm>
        </p:spPr>
        <p:txBody>
          <a:bodyPr>
            <a:noAutofit/>
          </a:bodyPr>
          <a:lstStyle/>
          <a:p>
            <a:r>
              <a:rPr lang="cs-CZ" sz="2400" dirty="0"/>
              <a:t>Poblíž Karlových Varů vzniklo několik významných závodů vyrábějících </a:t>
            </a:r>
            <a:r>
              <a:rPr lang="cs-CZ" sz="2400" b="1" dirty="0"/>
              <a:t>porcelán </a:t>
            </a:r>
            <a:r>
              <a:rPr lang="cs-CZ" sz="2400" dirty="0"/>
              <a:t>(</a:t>
            </a:r>
            <a:r>
              <a:rPr lang="cs-CZ" sz="2400" dirty="0">
                <a:hlinkClick r:id="rId3"/>
              </a:rPr>
              <a:t>Horní </a:t>
            </a:r>
            <a:r>
              <a:rPr lang="cs-CZ" sz="2400" dirty="0" smtClean="0">
                <a:hlinkClick r:id="rId3"/>
              </a:rPr>
              <a:t>Slavkov </a:t>
            </a:r>
            <a:r>
              <a:rPr lang="cs-CZ" sz="2400" dirty="0" smtClean="0"/>
              <a:t>(</a:t>
            </a:r>
            <a:r>
              <a:rPr lang="cs-CZ" sz="2400" dirty="0" err="1" smtClean="0"/>
              <a:t>zal</a:t>
            </a:r>
            <a:r>
              <a:rPr lang="cs-CZ" sz="2400" dirty="0" smtClean="0"/>
              <a:t>. 1792, </a:t>
            </a:r>
            <a:r>
              <a:rPr lang="cs-CZ" sz="2400" dirty="0">
                <a:hlinkClick r:id="rId4"/>
              </a:rPr>
              <a:t>Chodov</a:t>
            </a:r>
            <a:r>
              <a:rPr lang="cs-CZ" sz="2400" dirty="0"/>
              <a:t>). </a:t>
            </a:r>
            <a:endParaRPr lang="cs-CZ" sz="2400" dirty="0" smtClean="0"/>
          </a:p>
          <a:p>
            <a:r>
              <a:rPr lang="cs-CZ" sz="2400" dirty="0" smtClean="0"/>
              <a:t>Ve </a:t>
            </a:r>
            <a:r>
              <a:rPr lang="cs-CZ" sz="2400" dirty="0"/>
              <a:t>sklárnách </a:t>
            </a:r>
            <a:r>
              <a:rPr lang="cs-CZ" sz="2400" dirty="0">
                <a:hlinkClick r:id="rId5"/>
              </a:rPr>
              <a:t>Moser </a:t>
            </a:r>
            <a:r>
              <a:rPr lang="cs-CZ" sz="2400" dirty="0"/>
              <a:t>v Karlových Varech se vyrábí světoznámé </a:t>
            </a:r>
            <a:r>
              <a:rPr lang="cs-CZ" sz="2400" b="1" dirty="0"/>
              <a:t>sklo</a:t>
            </a:r>
            <a:r>
              <a:rPr lang="cs-CZ" sz="2400" dirty="0"/>
              <a:t>. </a:t>
            </a:r>
            <a:endParaRPr lang="cs-CZ" sz="2400" dirty="0" smtClean="0"/>
          </a:p>
          <a:p>
            <a:r>
              <a:rPr lang="cs-CZ" sz="2400" dirty="0" smtClean="0"/>
              <a:t>Karlovy </a:t>
            </a:r>
            <a:r>
              <a:rPr lang="cs-CZ" sz="2400" dirty="0"/>
              <a:t>Vary jsou také proslulé výrobou </a:t>
            </a:r>
            <a:r>
              <a:rPr lang="cs-CZ" sz="2400" b="1" dirty="0"/>
              <a:t>lázeňských oplatek </a:t>
            </a:r>
            <a:r>
              <a:rPr lang="cs-CZ" sz="2400" dirty="0"/>
              <a:t>a </a:t>
            </a:r>
            <a:r>
              <a:rPr lang="cs-CZ" sz="2400" b="1" dirty="0"/>
              <a:t>bylinného likéru </a:t>
            </a:r>
            <a:r>
              <a:rPr lang="cs-CZ" sz="2400" b="1" dirty="0">
                <a:hlinkClick r:id="rId6"/>
              </a:rPr>
              <a:t>Becherovka</a:t>
            </a:r>
            <a:r>
              <a:rPr lang="cs-CZ" sz="2400" dirty="0"/>
              <a:t>. </a:t>
            </a:r>
            <a:endParaRPr lang="cs-CZ" sz="2400" dirty="0" smtClean="0"/>
          </a:p>
          <a:p>
            <a:r>
              <a:rPr lang="cs-CZ" sz="2400" dirty="0" smtClean="0"/>
              <a:t>V </a:t>
            </a:r>
            <a:r>
              <a:rPr lang="cs-CZ" sz="2400" dirty="0"/>
              <a:t>podhůří Krušných hor je rozvinutý </a:t>
            </a:r>
            <a:r>
              <a:rPr lang="cs-CZ" sz="2400" b="1" dirty="0"/>
              <a:t>textilní průmysl </a:t>
            </a:r>
            <a:r>
              <a:rPr lang="cs-CZ" sz="2400" dirty="0"/>
              <a:t>(Aš). </a:t>
            </a:r>
            <a:endParaRPr lang="cs-CZ" sz="2400" dirty="0" smtClean="0"/>
          </a:p>
          <a:p>
            <a:r>
              <a:rPr lang="cs-CZ" sz="2400" dirty="0" smtClean="0"/>
              <a:t>Zalesněné </a:t>
            </a:r>
            <a:r>
              <a:rPr lang="cs-CZ" sz="2400" dirty="0"/>
              <a:t>území poskytuje dostatek dřeva pro </a:t>
            </a:r>
            <a:r>
              <a:rPr lang="cs-CZ" sz="2400" b="1" dirty="0"/>
              <a:t>dřevozpracující průmysl</a:t>
            </a:r>
            <a:r>
              <a:rPr lang="cs-CZ" sz="2400" dirty="0"/>
              <a:t>. </a:t>
            </a:r>
            <a:endParaRPr lang="cs-CZ" sz="2400" dirty="0" smtClean="0"/>
          </a:p>
          <a:p>
            <a:r>
              <a:rPr lang="cs-CZ" sz="2400" dirty="0" smtClean="0"/>
              <a:t>V </a:t>
            </a:r>
            <a:r>
              <a:rPr lang="cs-CZ" sz="2400" dirty="0"/>
              <a:t>Lubech se vyrábějí dřevěné </a:t>
            </a:r>
            <a:r>
              <a:rPr lang="cs-CZ" sz="2400" b="1" dirty="0"/>
              <a:t>hudební nástroje</a:t>
            </a:r>
            <a:r>
              <a:rPr lang="cs-CZ" sz="2400" dirty="0"/>
              <a:t>, v Kraslici </a:t>
            </a:r>
            <a:r>
              <a:rPr lang="cs-CZ" sz="2400" dirty="0" smtClean="0"/>
              <a:t>(</a:t>
            </a:r>
            <a:r>
              <a:rPr lang="cs-CZ" sz="2400" dirty="0" smtClean="0">
                <a:hlinkClick r:id="rId7"/>
              </a:rPr>
              <a:t>Amati</a:t>
            </a:r>
            <a:r>
              <a:rPr lang="cs-CZ" sz="2400" dirty="0" smtClean="0"/>
              <a:t>) je </a:t>
            </a:r>
            <a:r>
              <a:rPr lang="cs-CZ" sz="2400" dirty="0"/>
              <a:t>výroba dechových nástrojů. </a:t>
            </a:r>
            <a:endParaRPr lang="cs-CZ" sz="2400" dirty="0" smtClean="0"/>
          </a:p>
          <a:p>
            <a:r>
              <a:rPr lang="cs-CZ" sz="2400" dirty="0" smtClean="0"/>
              <a:t>V </a:t>
            </a:r>
            <a:r>
              <a:rPr lang="cs-CZ" sz="2400" dirty="0"/>
              <a:t>kraji jsou významné </a:t>
            </a:r>
            <a:r>
              <a:rPr lang="cs-CZ" sz="2400" b="1" dirty="0"/>
              <a:t>stáčírny minerálních vod </a:t>
            </a:r>
            <a:r>
              <a:rPr lang="cs-CZ" sz="2400" dirty="0"/>
              <a:t>(například </a:t>
            </a:r>
            <a:r>
              <a:rPr lang="cs-CZ" sz="2400" dirty="0">
                <a:hlinkClick r:id="rId8"/>
              </a:rPr>
              <a:t>Mattoni</a:t>
            </a:r>
            <a:r>
              <a:rPr lang="cs-CZ" sz="2400" dirty="0"/>
              <a:t>), které souvisejí s bohatým výskytem pramenů.</a:t>
            </a:r>
          </a:p>
          <a:p>
            <a:endParaRPr lang="cs-CZ" sz="2100" dirty="0"/>
          </a:p>
        </p:txBody>
      </p:sp>
    </p:spTree>
    <p:extLst>
      <p:ext uri="{BB962C8B-B14F-4D97-AF65-F5344CB8AC3E}">
        <p14:creationId xmlns:p14="http://schemas.microsoft.com/office/powerpoint/2010/main" val="222159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pic>
        <p:nvPicPr>
          <p:cNvPr id="2050" name="Picture 2" descr="http://www.haasczjzek.cz/images/uvod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5" y="1628800"/>
            <a:ext cx="6267450" cy="383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epiag.cz/eshop/files/cajova%20souprava%20-%20tea%20set%209%20pc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06" y="1138777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moser-glass.com/files/photos/original/1/13687d87b3edd803d380c99f2727fbb1fa2c396f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138777"/>
            <a:ext cx="3831071" cy="574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www.moser-glass.com/files/photos/original/1/12d16179dd59487799b4255f31441678b264d0b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306" y="1166161"/>
            <a:ext cx="5284702" cy="571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udebni nastroj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06" y="1340769"/>
            <a:ext cx="5494806" cy="553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AMP 201-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758" y="1196846"/>
            <a:ext cx="6191250" cy="565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2812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r>
              <a:rPr lang="cs-CZ" sz="2400" b="1" dirty="0"/>
              <a:t>Chladnější podnebí</a:t>
            </a:r>
            <a:r>
              <a:rPr lang="cs-CZ" sz="2400" dirty="0"/>
              <a:t> v Karlovarském kraji nevytváří vhodné podmínky pro zemědělství. </a:t>
            </a:r>
            <a:endParaRPr lang="cs-CZ" sz="2400" dirty="0" smtClean="0"/>
          </a:p>
          <a:p>
            <a:r>
              <a:rPr lang="cs-CZ" sz="2400" dirty="0" smtClean="0"/>
              <a:t>Je </a:t>
            </a:r>
            <a:r>
              <a:rPr lang="cs-CZ" sz="2400" dirty="0"/>
              <a:t>zde rozšířeno pěstování </a:t>
            </a:r>
            <a:r>
              <a:rPr lang="cs-CZ" sz="2400" b="1" dirty="0"/>
              <a:t>brambor</a:t>
            </a:r>
            <a:r>
              <a:rPr lang="cs-CZ" sz="2400" dirty="0"/>
              <a:t>, </a:t>
            </a:r>
            <a:r>
              <a:rPr lang="cs-CZ" sz="2400" b="1" dirty="0"/>
              <a:t>řepky olejky</a:t>
            </a:r>
            <a:r>
              <a:rPr lang="cs-CZ" sz="2400" dirty="0"/>
              <a:t> a </a:t>
            </a:r>
            <a:r>
              <a:rPr lang="cs-CZ" sz="2400" b="1" dirty="0"/>
              <a:t>obilnin</a:t>
            </a:r>
            <a:r>
              <a:rPr lang="cs-CZ" sz="2400" dirty="0"/>
              <a:t>. </a:t>
            </a:r>
            <a:endParaRPr lang="cs-CZ" sz="2400" dirty="0" smtClean="0"/>
          </a:p>
          <a:p>
            <a:r>
              <a:rPr lang="cs-CZ" sz="2400" dirty="0" smtClean="0"/>
              <a:t>V </a:t>
            </a:r>
            <a:r>
              <a:rPr lang="cs-CZ" sz="2400" dirty="0"/>
              <a:t>menší míře se pěstuje </a:t>
            </a:r>
            <a:r>
              <a:rPr lang="cs-CZ" sz="2400" b="1" dirty="0"/>
              <a:t>len</a:t>
            </a:r>
            <a:r>
              <a:rPr lang="cs-CZ" sz="2400" dirty="0"/>
              <a:t> a </a:t>
            </a:r>
            <a:r>
              <a:rPr lang="cs-CZ" sz="2400" b="1" dirty="0"/>
              <a:t>kukuřice</a:t>
            </a:r>
            <a:r>
              <a:rPr lang="cs-CZ" sz="2400" dirty="0"/>
              <a:t>. </a:t>
            </a:r>
            <a:endParaRPr lang="cs-CZ" sz="2400" dirty="0" smtClean="0"/>
          </a:p>
          <a:p>
            <a:r>
              <a:rPr lang="cs-CZ" sz="2400" dirty="0" smtClean="0"/>
              <a:t>Některé </a:t>
            </a:r>
            <a:r>
              <a:rPr lang="cs-CZ" sz="2400" dirty="0"/>
              <a:t>pohraniční oblasti s horskými loukami jsou vhodné pro </a:t>
            </a:r>
            <a:r>
              <a:rPr lang="cs-CZ" sz="2400" b="1" dirty="0"/>
              <a:t>pastevectví</a:t>
            </a:r>
            <a:r>
              <a:rPr lang="cs-CZ" sz="2400" dirty="0" smtClean="0"/>
              <a:t>.</a:t>
            </a:r>
          </a:p>
          <a:p>
            <a:endParaRPr lang="cs-CZ" sz="2400" dirty="0"/>
          </a:p>
          <a:p>
            <a:r>
              <a:rPr lang="cs-CZ" sz="2400" dirty="0"/>
              <a:t>Je to jediný kraj, kde je rozloha zemědělské půdy menší než rozloha lesů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138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340768"/>
            <a:ext cx="8352928" cy="5256584"/>
          </a:xfrm>
        </p:spPr>
        <p:txBody>
          <a:bodyPr>
            <a:noAutofit/>
          </a:bodyPr>
          <a:lstStyle/>
          <a:p>
            <a:r>
              <a:rPr lang="cs-CZ" sz="2400" dirty="0"/>
              <a:t>Karlovarský kraj je pokryt relativně </a:t>
            </a:r>
            <a:r>
              <a:rPr lang="cs-CZ" sz="2400" b="1" dirty="0"/>
              <a:t>hustou sítí železničních tratí</a:t>
            </a:r>
            <a:r>
              <a:rPr lang="cs-CZ" sz="2400" dirty="0"/>
              <a:t>. </a:t>
            </a:r>
            <a:endParaRPr lang="cs-CZ" sz="2400" dirty="0" smtClean="0"/>
          </a:p>
          <a:p>
            <a:r>
              <a:rPr lang="cs-CZ" sz="2400" dirty="0"/>
              <a:t>V kraji je </a:t>
            </a:r>
            <a:r>
              <a:rPr lang="cs-CZ" sz="2400" b="1" dirty="0"/>
              <a:t>poměrně hustá síť silnic I., II. a III. třídy</a:t>
            </a:r>
            <a:r>
              <a:rPr lang="cs-CZ" sz="2400" dirty="0"/>
              <a:t>. Vzhledem k poloze kraje mají silnice I. třídy nadregionální význam a jsou hlavními spoji do vnitrozemí i do SRN. Klíčovou komunikací pro kraj je </a:t>
            </a:r>
            <a:r>
              <a:rPr lang="cs-CZ" sz="2400" b="1" dirty="0"/>
              <a:t>rychlostní silnice R6</a:t>
            </a:r>
            <a:r>
              <a:rPr lang="cs-CZ" sz="2400" dirty="0"/>
              <a:t>, která po dokončení spojí kraj s Prahou.</a:t>
            </a:r>
          </a:p>
          <a:p>
            <a:r>
              <a:rPr lang="cs-CZ" sz="2400" dirty="0"/>
              <a:t>V Karlovarském kraji se nachází </a:t>
            </a:r>
            <a:r>
              <a:rPr lang="cs-CZ" sz="2400" b="1" dirty="0"/>
              <a:t>tři letiště</a:t>
            </a:r>
            <a:r>
              <a:rPr lang="cs-CZ" sz="2400" dirty="0"/>
              <a:t>: v Karlových Varech, v Chebu a v Mariánských Lázních. </a:t>
            </a:r>
            <a:r>
              <a:rPr lang="cs-CZ" sz="2400" b="1" dirty="0"/>
              <a:t>Karlovarské</a:t>
            </a:r>
            <a:r>
              <a:rPr lang="cs-CZ" sz="2400" dirty="0"/>
              <a:t> letiště má status letiště </a:t>
            </a:r>
            <a:r>
              <a:rPr lang="cs-CZ" sz="2400" b="1" dirty="0"/>
              <a:t>mezinárodního</a:t>
            </a:r>
            <a:r>
              <a:rPr lang="cs-CZ" sz="2400" dirty="0"/>
              <a:t> a jako na jediném se provozují pravidelné linky do Moskvy a Petrohradu. V poslední době byly zahájeny i lety do Tel Avivu.</a:t>
            </a:r>
          </a:p>
        </p:txBody>
      </p:sp>
    </p:spTree>
    <p:extLst>
      <p:ext uri="{BB962C8B-B14F-4D97-AF65-F5344CB8AC3E}">
        <p14:creationId xmlns:p14="http://schemas.microsoft.com/office/powerpoint/2010/main" val="10314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ceskedalnice.cz/image/mapa-velk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8" y="16946"/>
            <a:ext cx="9055197" cy="6004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Soubor:Rychlostni Silnice R6 Tschechien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850" y="332656"/>
            <a:ext cx="8985614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6" y="44624"/>
            <a:ext cx="8820471" cy="6429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2675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Počet obyvatel: 303 </a:t>
            </a:r>
            <a:r>
              <a:rPr lang="cs-CZ" dirty="0" smtClean="0"/>
              <a:t>165 (nejméně ze všech krajů)</a:t>
            </a:r>
            <a:endParaRPr lang="cs-CZ" dirty="0"/>
          </a:p>
          <a:p>
            <a:r>
              <a:rPr lang="cs-CZ" dirty="0"/>
              <a:t>Hustota zalidnění: </a:t>
            </a:r>
            <a:r>
              <a:rPr lang="cs-CZ" dirty="0" smtClean="0"/>
              <a:t>91,5 </a:t>
            </a:r>
            <a:r>
              <a:rPr lang="cs-CZ" dirty="0"/>
              <a:t>obyvatel/km² </a:t>
            </a:r>
            <a:endParaRPr lang="cs-CZ" dirty="0" smtClean="0"/>
          </a:p>
          <a:p>
            <a:r>
              <a:rPr lang="cs-CZ" dirty="0"/>
              <a:t>Charakter osídlení výrazným způsobem ovlivnila </a:t>
            </a:r>
            <a:r>
              <a:rPr lang="cs-CZ" b="1" dirty="0"/>
              <a:t>tzv. středisková sídelní soustava</a:t>
            </a:r>
            <a:r>
              <a:rPr lang="cs-CZ" dirty="0"/>
              <a:t>. Její uplatňování přispělo k značnému </a:t>
            </a:r>
            <a:r>
              <a:rPr lang="cs-CZ" b="1" dirty="0"/>
              <a:t>vylidnění venkovského prostoru</a:t>
            </a:r>
            <a:r>
              <a:rPr lang="cs-CZ" dirty="0"/>
              <a:t> a k destrukci ekonomického a sociálního prostředí venkovských sídel. </a:t>
            </a:r>
            <a:endParaRPr lang="cs-CZ" dirty="0" smtClean="0"/>
          </a:p>
          <a:p>
            <a:r>
              <a:rPr lang="cs-CZ" dirty="0" smtClean="0"/>
              <a:t>Oblast </a:t>
            </a:r>
            <a:r>
              <a:rPr lang="cs-CZ" b="1" dirty="0"/>
              <a:t>Chebské a Sokolovské pánve je silně urbanizovaná a jsou zde koncentrovány výrobní funkce.</a:t>
            </a:r>
            <a:r>
              <a:rPr lang="cs-CZ" dirty="0"/>
              <a:t> Okrajové horské polohy jsou velmi řídce osídleny a mají předpoklady pro rozvoj rekreační funkce.</a:t>
            </a:r>
          </a:p>
          <a:p>
            <a:r>
              <a:rPr lang="cs-CZ" b="1" dirty="0"/>
              <a:t>Obcí s méně než 499 obyvateli je téměř 47 %</a:t>
            </a:r>
            <a:r>
              <a:rPr lang="cs-CZ" dirty="0"/>
              <a:t> a žije v nich cca 5,5 % obyvatel, ve 44 obcích od 500 do 1999 obyvatel žije téměř 14 % a ve 26 obcích od 2000 do 9999 téměř 25 % obyvatel. </a:t>
            </a:r>
            <a:r>
              <a:rPr lang="cs-CZ" b="1" dirty="0"/>
              <a:t>Celkově žije v obcích do 10 000 obyvatel cca 44 % obyvatel kraje</a:t>
            </a:r>
            <a:r>
              <a:rPr lang="cs-CZ" dirty="0"/>
              <a:t> a jejich podíl se proti roku 1998 snížil o téměř 13 procentních bodů.</a:t>
            </a:r>
          </a:p>
          <a:p>
            <a:r>
              <a:rPr lang="cs-CZ" dirty="0"/>
              <a:t>Z hlediska </a:t>
            </a:r>
            <a:r>
              <a:rPr lang="cs-CZ" b="1" dirty="0"/>
              <a:t>národnostní struktury</a:t>
            </a:r>
            <a:r>
              <a:rPr lang="cs-CZ" dirty="0"/>
              <a:t> se k české národnosti hlásilo 87,2 %, k moravské 0,2 %, k slovenské 4,4 %, k německé 2,8 %, k polské 0,1 % a k romské 0,2 </a:t>
            </a:r>
            <a:r>
              <a:rPr lang="cs-CZ" dirty="0" smtClean="0"/>
              <a:t>%.</a:t>
            </a:r>
          </a:p>
          <a:p>
            <a:r>
              <a:rPr lang="cs-CZ" dirty="0"/>
              <a:t>Počet rozvodů na 100 sňatků řadí kraj na 1. místo v </a:t>
            </a:r>
            <a:r>
              <a:rPr lang="cs-CZ" dirty="0" smtClean="0"/>
              <a:t>ČR.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90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Školství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47248" cy="4997152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ZČU </a:t>
            </a:r>
            <a:r>
              <a:rPr lang="cs-CZ" b="1" dirty="0"/>
              <a:t>v Plzni, </a:t>
            </a:r>
            <a:r>
              <a:rPr lang="cs-CZ" b="1" dirty="0">
                <a:hlinkClick r:id="rId3"/>
              </a:rPr>
              <a:t>Fakulta </a:t>
            </a:r>
            <a:r>
              <a:rPr lang="cs-CZ" b="1" dirty="0" smtClean="0">
                <a:hlinkClick r:id="rId3"/>
              </a:rPr>
              <a:t>ekonomická</a:t>
            </a:r>
            <a:r>
              <a:rPr lang="cs-CZ" b="1" dirty="0" smtClean="0"/>
              <a:t> - Cheb</a:t>
            </a:r>
            <a:endParaRPr lang="cs-CZ" dirty="0"/>
          </a:p>
          <a:p>
            <a:r>
              <a:rPr lang="cs-CZ" b="1" dirty="0" smtClean="0"/>
              <a:t>ZČU v </a:t>
            </a:r>
            <a:r>
              <a:rPr lang="cs-CZ" b="1" dirty="0"/>
              <a:t>Plzni, </a:t>
            </a:r>
            <a:r>
              <a:rPr lang="cs-CZ" b="1" dirty="0">
                <a:hlinkClick r:id="rId4"/>
              </a:rPr>
              <a:t>Fakulta </a:t>
            </a:r>
            <a:r>
              <a:rPr lang="cs-CZ" b="1" dirty="0" smtClean="0">
                <a:hlinkClick r:id="rId4"/>
              </a:rPr>
              <a:t>strojní</a:t>
            </a:r>
            <a:r>
              <a:rPr lang="cs-CZ" b="1" dirty="0" smtClean="0"/>
              <a:t> - Sokolov</a:t>
            </a:r>
            <a:endParaRPr lang="cs-CZ" dirty="0"/>
          </a:p>
          <a:p>
            <a:r>
              <a:rPr lang="cs-CZ" b="1" dirty="0" smtClean="0">
                <a:hlinkClick r:id="rId5"/>
              </a:rPr>
              <a:t>ČZU</a:t>
            </a:r>
            <a:r>
              <a:rPr lang="cs-CZ" b="1" dirty="0">
                <a:hlinkClick r:id="rId5"/>
              </a:rPr>
              <a:t> v Praze, Fakulta životního </a:t>
            </a:r>
            <a:r>
              <a:rPr lang="cs-CZ" b="1" dirty="0" smtClean="0">
                <a:hlinkClick r:id="rId5"/>
              </a:rPr>
              <a:t>prostředí</a:t>
            </a:r>
            <a:r>
              <a:rPr lang="cs-CZ" b="1" dirty="0" smtClean="0"/>
              <a:t> – KV</a:t>
            </a:r>
          </a:p>
          <a:p>
            <a:r>
              <a:rPr lang="cs-CZ" b="1" dirty="0" smtClean="0">
                <a:hlinkClick r:id="rId6"/>
              </a:rPr>
              <a:t>ČZU v </a:t>
            </a:r>
            <a:r>
              <a:rPr lang="cs-CZ" b="1" dirty="0">
                <a:hlinkClick r:id="rId6"/>
              </a:rPr>
              <a:t>Praze, Provozně ekonomická </a:t>
            </a:r>
            <a:r>
              <a:rPr lang="cs-CZ" b="1" dirty="0" smtClean="0">
                <a:hlinkClick r:id="rId6"/>
              </a:rPr>
              <a:t>fakulta</a:t>
            </a:r>
            <a:r>
              <a:rPr lang="cs-CZ" b="1" dirty="0">
                <a:hlinkClick r:id="rId6"/>
              </a:rPr>
              <a:t> </a:t>
            </a:r>
            <a:r>
              <a:rPr lang="cs-CZ" b="1" dirty="0" smtClean="0"/>
              <a:t>- </a:t>
            </a:r>
            <a:r>
              <a:rPr lang="cs-CZ" b="1" dirty="0"/>
              <a:t>Cheb</a:t>
            </a:r>
            <a:endParaRPr lang="cs-CZ" dirty="0"/>
          </a:p>
          <a:p>
            <a:r>
              <a:rPr lang="cs-CZ" b="1" dirty="0">
                <a:hlinkClick r:id="rId7"/>
              </a:rPr>
              <a:t>Bankovní institut vysoká škola, a.s</a:t>
            </a:r>
            <a:r>
              <a:rPr lang="cs-CZ" b="1" dirty="0" smtClean="0"/>
              <a:t>. – KV (soukromá)</a:t>
            </a:r>
            <a:endParaRPr lang="cs-CZ" dirty="0"/>
          </a:p>
          <a:p>
            <a:r>
              <a:rPr lang="cs-CZ" b="1" dirty="0">
                <a:hlinkClick r:id="rId8"/>
              </a:rPr>
              <a:t>Vysoká škola manažerské informatiky a ekonomiky, a.s. </a:t>
            </a:r>
            <a:r>
              <a:rPr lang="cs-CZ" b="1" dirty="0"/>
              <a:t> (soukromá) – Sokolov a KV</a:t>
            </a:r>
          </a:p>
          <a:p>
            <a:r>
              <a:rPr lang="cs-CZ" b="1" dirty="0">
                <a:hlinkClick r:id="rId9"/>
              </a:rPr>
              <a:t>Vysoká škola Karlovy Vary, o.p.s</a:t>
            </a:r>
            <a:r>
              <a:rPr lang="cs-CZ" b="1" dirty="0"/>
              <a:t>. (soukromá – právo)</a:t>
            </a:r>
            <a:endParaRPr lang="cs-CZ" dirty="0"/>
          </a:p>
          <a:p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  <a:p>
            <a:pPr marL="0" indent="0">
              <a:buNone/>
            </a:pP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89038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Cestovní ruch</a:t>
            </a:r>
            <a:endParaRPr lang="cs-CZ" dirty="0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196752"/>
            <a:ext cx="8784976" cy="5400600"/>
          </a:xfrm>
        </p:spPr>
        <p:txBody>
          <a:bodyPr>
            <a:noAutofit/>
          </a:bodyPr>
          <a:lstStyle/>
          <a:p>
            <a:r>
              <a:rPr lang="cs-CZ" sz="2000" b="1" dirty="0"/>
              <a:t>Cestovní ruch </a:t>
            </a:r>
            <a:r>
              <a:rPr lang="cs-CZ" sz="2000" dirty="0"/>
              <a:t>je v Karlovarském kraji jedním z nejvýznamnějších odvětví. </a:t>
            </a:r>
          </a:p>
          <a:p>
            <a:r>
              <a:rPr lang="cs-CZ" sz="2000" dirty="0"/>
              <a:t>Především </a:t>
            </a:r>
            <a:r>
              <a:rPr lang="cs-CZ" sz="2000" b="1" dirty="0"/>
              <a:t>lázeňství</a:t>
            </a:r>
            <a:r>
              <a:rPr lang="cs-CZ" sz="2000" dirty="0"/>
              <a:t> udělalo z kraje cílovou destinaci pro hosty z Čech i z ciziny. </a:t>
            </a:r>
            <a:endParaRPr lang="cs-CZ" sz="2000" dirty="0" smtClean="0"/>
          </a:p>
          <a:p>
            <a:r>
              <a:rPr lang="cs-CZ" sz="2000" dirty="0"/>
              <a:t>V Karlovarském kraji se nachází </a:t>
            </a:r>
            <a:r>
              <a:rPr lang="cs-CZ" sz="2000" b="1" dirty="0"/>
              <a:t>nejvýznamnější koncentrace lázeňských míst v ČR</a:t>
            </a:r>
            <a:r>
              <a:rPr lang="cs-CZ" sz="2000" dirty="0"/>
              <a:t>. V karlovarském okrese se nacházejí lázeňská místa </a:t>
            </a:r>
            <a:r>
              <a:rPr lang="cs-CZ" sz="2000" b="1" dirty="0"/>
              <a:t>Karlovy Vary a Jáchymov</a:t>
            </a:r>
            <a:r>
              <a:rPr lang="cs-CZ" sz="2000" dirty="0"/>
              <a:t>. </a:t>
            </a:r>
            <a:r>
              <a:rPr lang="cs-CZ" sz="2000" dirty="0" smtClean="0"/>
              <a:t>V </a:t>
            </a:r>
            <a:r>
              <a:rPr lang="cs-CZ" sz="2000" dirty="0"/>
              <a:t>chebském okrese pak </a:t>
            </a:r>
            <a:r>
              <a:rPr lang="cs-CZ" sz="2000" b="1" dirty="0"/>
              <a:t>Mariánské Lázně, Františkovy Lázně a Lázně Kynžvart</a:t>
            </a:r>
            <a:r>
              <a:rPr lang="cs-CZ" sz="2000" dirty="0"/>
              <a:t>. </a:t>
            </a:r>
          </a:p>
          <a:p>
            <a:r>
              <a:rPr lang="cs-CZ" sz="2000" dirty="0" smtClean="0"/>
              <a:t>V </a:t>
            </a:r>
            <a:r>
              <a:rPr lang="cs-CZ" sz="2000" dirty="0"/>
              <a:t>roce 2011 </a:t>
            </a:r>
            <a:r>
              <a:rPr lang="cs-CZ" sz="2000" b="1" dirty="0"/>
              <a:t>navštívilo kraj 709 733 hostů</a:t>
            </a:r>
            <a:r>
              <a:rPr lang="cs-CZ" sz="2000" dirty="0"/>
              <a:t>. Přepočteme-li hosty na 1 000 obyvatel kraje vychází 2 341,1 hostů, </a:t>
            </a:r>
            <a:r>
              <a:rPr lang="cs-CZ" sz="2000" b="1" dirty="0"/>
              <a:t>druhá nejvyšší hodnota </a:t>
            </a:r>
            <a:r>
              <a:rPr lang="cs-CZ" sz="2000" dirty="0"/>
              <a:t>hned za krajem Hl. m. Praha, která má tradičně nejlepší postavení v cestovním ruchu u nás. </a:t>
            </a:r>
            <a:r>
              <a:rPr lang="cs-CZ" sz="2000" b="1" dirty="0"/>
              <a:t>Podíl cizinců</a:t>
            </a:r>
            <a:r>
              <a:rPr lang="cs-CZ" sz="2000" dirty="0"/>
              <a:t>, kteří navštívili v loňském roce náš kraj, byl 68,3 %. </a:t>
            </a:r>
            <a:r>
              <a:rPr lang="cs-CZ" sz="2000" b="1" dirty="0"/>
              <a:t>Počtem přenocování </a:t>
            </a:r>
            <a:r>
              <a:rPr lang="cs-CZ" sz="2000" dirty="0"/>
              <a:t>na 1 000 obyvatel (14 419,1,0) se Karlovarský kraj v rámci České republiky </a:t>
            </a:r>
            <a:r>
              <a:rPr lang="cs-CZ" sz="2000" b="1" dirty="0"/>
              <a:t>umístil na 1. místě</a:t>
            </a:r>
            <a:r>
              <a:rPr lang="cs-CZ" sz="2000" dirty="0"/>
              <a:t>. </a:t>
            </a:r>
            <a:endParaRPr lang="cs-CZ" sz="2000" dirty="0" smtClean="0"/>
          </a:p>
          <a:p>
            <a:r>
              <a:rPr lang="cs-CZ" sz="2000" dirty="0" smtClean="0"/>
              <a:t>Mezinárodní </a:t>
            </a:r>
            <a:r>
              <a:rPr lang="cs-CZ" sz="2000" dirty="0"/>
              <a:t>filmový festival Karlovy </a:t>
            </a:r>
            <a:r>
              <a:rPr lang="cs-CZ" sz="2000" dirty="0" smtClean="0"/>
              <a:t>Vary, Loketské </a:t>
            </a:r>
            <a:r>
              <a:rPr lang="cs-CZ" sz="2000" dirty="0"/>
              <a:t>kulturní léto, </a:t>
            </a:r>
            <a:r>
              <a:rPr lang="cs-CZ" sz="2000" dirty="0" smtClean="0"/>
              <a:t>Chopinův </a:t>
            </a:r>
            <a:r>
              <a:rPr lang="cs-CZ" sz="2000" dirty="0"/>
              <a:t>festival Mariánské </a:t>
            </a:r>
            <a:r>
              <a:rPr lang="cs-CZ" sz="2000" dirty="0" smtClean="0"/>
              <a:t>Lázně</a:t>
            </a:r>
          </a:p>
          <a:p>
            <a:r>
              <a:rPr lang="cs-CZ" sz="2000" dirty="0" err="1" smtClean="0"/>
              <a:t>Kanoe</a:t>
            </a:r>
            <a:r>
              <a:rPr lang="cs-CZ" sz="2000" dirty="0" smtClean="0"/>
              <a:t> Mattoni, </a:t>
            </a:r>
            <a:r>
              <a:rPr lang="cs-CZ" sz="2000" dirty="0" err="1"/>
              <a:t>Carlsbad</a:t>
            </a:r>
            <a:r>
              <a:rPr lang="cs-CZ" sz="2000" dirty="0"/>
              <a:t> </a:t>
            </a:r>
            <a:r>
              <a:rPr lang="cs-CZ" sz="2000" dirty="0" smtClean="0"/>
              <a:t>Triatlon</a:t>
            </a:r>
          </a:p>
          <a:p>
            <a:r>
              <a:rPr lang="cs-CZ" sz="2000" dirty="0">
                <a:hlinkClick r:id="rId3"/>
              </a:rPr>
              <a:t>http://cestovani.kr-karlovarsky.cz/cz/pronavstevniky/Lazenstvi/Stranky/default.aspx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1183449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KARLOVY VARY</a:t>
            </a:r>
            <a:endParaRPr lang="cs-CZ" sz="36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686800" cy="547260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lázně,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minerálních pramenů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Vřídlo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72°C (do výšky 10-15 m)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-první lázeňské domy v 16.století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-výroba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porcelánu a skla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Moser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-výroba oplatek a likéru Becherovka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letiště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hlinkClick r:id="rId4"/>
              </a:rPr>
              <a:t>                                              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Mezinárodní filmový festival</a:t>
            </a:r>
            <a:endParaRPr lang="cs-CZ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12" descr="800px-Bad_III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467544" y="3356992"/>
            <a:ext cx="4080000" cy="3060000"/>
          </a:xfrm>
          <a:prstGeom prst="rect">
            <a:avLst/>
          </a:prstGeom>
        </p:spPr>
      </p:pic>
      <p:pic>
        <p:nvPicPr>
          <p:cNvPr id="5" name="Zástupný symbol pro obrázek 14" descr="450PX-~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68144" y="980728"/>
            <a:ext cx="2808000" cy="3744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43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686800" cy="61653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u="sng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Mariánské Lázně</a:t>
            </a:r>
            <a:endParaRPr lang="cs-CZ" dirty="0" smtClean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-v okolí asi 100 pramenů,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využívá se 12 hlavních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-nejznámější –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Rudolfův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lázeňství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výroba-oplatky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					</a:t>
            </a:r>
            <a:r>
              <a:rPr lang="cs-CZ" sz="28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Františkovy Lázně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</a:t>
            </a:r>
            <a:r>
              <a:rPr lang="cs-CZ" sz="28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-21 minerálních pramenů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  <a:r>
              <a:rPr lang="cs-CZ" sz="28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-nejvyšší obsah minerálů má</a:t>
            </a:r>
            <a:endParaRPr lang="cs-CZ" sz="2800" b="1" u="sng" dirty="0" smtClean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pramen Glauber IV.</a:t>
            </a:r>
            <a:endParaRPr lang="cs-CZ" sz="2800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16" descr="Marienbad-Brunnen.jpg"/>
          <p:cNvPicPr>
            <a:picLocks noChangeAspect="1"/>
          </p:cNvPicPr>
          <p:nvPr/>
        </p:nvPicPr>
        <p:blipFill>
          <a:blip r:embed="rId4" cstate="print"/>
          <a:srcRect t="1812" b="1812"/>
          <a:stretch>
            <a:fillRect/>
          </a:stretch>
        </p:blipFill>
        <p:spPr>
          <a:xfrm>
            <a:off x="4716016" y="476672"/>
            <a:ext cx="4080000" cy="3060000"/>
          </a:xfrm>
          <a:prstGeom prst="rect">
            <a:avLst/>
          </a:prstGeom>
        </p:spPr>
      </p:pic>
      <p:pic>
        <p:nvPicPr>
          <p:cNvPr id="5" name="Zástupný symbol pro obrázek 18" descr="800px-Klinovec_Zufahrt.jpg"/>
          <p:cNvPicPr>
            <a:picLocks noChangeAspect="1"/>
          </p:cNvPicPr>
          <p:nvPr/>
        </p:nvPicPr>
        <p:blipFill>
          <a:blip r:embed="rId5" cstate="print"/>
          <a:srcRect l="6417" r="6417"/>
          <a:stretch>
            <a:fillRect/>
          </a:stretch>
        </p:blipFill>
        <p:spPr>
          <a:xfrm>
            <a:off x="251520" y="3429000"/>
            <a:ext cx="4080000" cy="30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07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5253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u="sng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Cheb</a:t>
            </a:r>
            <a:endParaRPr lang="cs-CZ" sz="2800" dirty="0" smtClean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-MPR,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hrad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Černá věž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Špalíček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soubor 11 domů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-průmysl textilní, strojírenský,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dřevozpracující 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cs-CZ" sz="2800" b="1" u="sng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Jáchymov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-v 16.století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těžba stříbra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radioaktivní lázně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muzeum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v budově bývalé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královské mincovny</a:t>
            </a:r>
            <a:endParaRPr lang="cs-CZ" sz="2800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20" descr="800px-Klinovec_Zufahrt.jpg"/>
          <p:cNvPicPr>
            <a:picLocks noChangeAspect="1"/>
          </p:cNvPicPr>
          <p:nvPr/>
        </p:nvPicPr>
        <p:blipFill>
          <a:blip r:embed="rId5" cstate="print"/>
          <a:srcRect l="5583" r="5583"/>
          <a:stretch>
            <a:fillRect/>
          </a:stretch>
        </p:blipFill>
        <p:spPr>
          <a:xfrm>
            <a:off x="4860032" y="476672"/>
            <a:ext cx="4080000" cy="3060000"/>
          </a:xfrm>
          <a:prstGeom prst="rect">
            <a:avLst/>
          </a:prstGeom>
        </p:spPr>
      </p:pic>
      <p:pic>
        <p:nvPicPr>
          <p:cNvPr id="5" name="Zástupný symbol pro obrázek 22" descr="800px-Joachimsthal-2007-09-04-Muzeum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395536" y="3284984"/>
            <a:ext cx="4080000" cy="30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3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9" name="Picture 5" descr="1280px-Mlýnská_kolonáda_Karlovy_Va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4626" name="AutoShape 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8256" y="0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400" dirty="0"/>
              <a:t>Karlovy Vary – </a:t>
            </a:r>
          </a:p>
          <a:p>
            <a:r>
              <a:rPr lang="cs-CZ" sz="2400" dirty="0"/>
              <a:t>Mlýnská kolonáda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0" y="4638615"/>
            <a:ext cx="9144000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b="1" dirty="0"/>
              <a:t>Mlýnská kolonáda</a:t>
            </a:r>
            <a:r>
              <a:rPr lang="cs-CZ" sz="2000" dirty="0"/>
              <a:t> je jednou ze čtyř kolonád Karlových </a:t>
            </a:r>
            <a:r>
              <a:rPr lang="cs-CZ" sz="2000" dirty="0" smtClean="0"/>
              <a:t>Varů a </a:t>
            </a:r>
            <a:r>
              <a:rPr lang="cs-CZ" sz="2000" dirty="0"/>
              <a:t>v současnosti také </a:t>
            </a:r>
            <a:r>
              <a:rPr lang="cs-CZ" sz="2000" b="1" dirty="0"/>
              <a:t>největší</a:t>
            </a:r>
            <a:r>
              <a:rPr lang="cs-CZ" sz="2000" dirty="0"/>
              <a:t>. Měří celkem </a:t>
            </a:r>
            <a:r>
              <a:rPr lang="cs-CZ" sz="2000" b="1" dirty="0"/>
              <a:t>132 m</a:t>
            </a:r>
            <a:r>
              <a:rPr lang="cs-CZ" sz="2000" dirty="0"/>
              <a:t>, její střechu nese </a:t>
            </a:r>
            <a:r>
              <a:rPr lang="cs-CZ" sz="2000" b="1" dirty="0"/>
              <a:t>124 korintských sloupů</a:t>
            </a:r>
            <a:r>
              <a:rPr lang="cs-CZ" sz="2000" dirty="0"/>
              <a:t>. Byla vystavěna v letech </a:t>
            </a:r>
            <a:r>
              <a:rPr lang="cs-CZ" sz="2000" b="1" dirty="0"/>
              <a:t>1871–1881</a:t>
            </a:r>
            <a:r>
              <a:rPr lang="cs-CZ" sz="2000" dirty="0"/>
              <a:t> dle návrhu architekta Josefa Zítka v </a:t>
            </a:r>
            <a:r>
              <a:rPr lang="cs-CZ" sz="2000" b="1" dirty="0" smtClean="0"/>
              <a:t>neorenesančním</a:t>
            </a:r>
            <a:r>
              <a:rPr lang="cs-CZ" sz="2000" b="1" dirty="0"/>
              <a:t> </a:t>
            </a:r>
            <a:r>
              <a:rPr lang="cs-CZ" sz="2000" b="1" dirty="0" smtClean="0"/>
              <a:t>slohu</a:t>
            </a:r>
            <a:r>
              <a:rPr lang="cs-CZ" sz="2000" dirty="0"/>
              <a:t>. V roce 1893 byla prodloužena až za Skalní </a:t>
            </a:r>
            <a:r>
              <a:rPr lang="cs-CZ" sz="2000" dirty="0" smtClean="0"/>
              <a:t>pramen.</a:t>
            </a:r>
            <a:r>
              <a:rPr lang="cs-CZ" sz="2000" baseline="30000" dirty="0" smtClean="0"/>
              <a:t>.</a:t>
            </a:r>
            <a:r>
              <a:rPr lang="cs-CZ" sz="2000" dirty="0" smtClean="0"/>
              <a:t> V </a:t>
            </a:r>
            <a:r>
              <a:rPr lang="cs-CZ" sz="2000" dirty="0"/>
              <a:t>současné době </a:t>
            </a:r>
            <a:r>
              <a:rPr lang="cs-CZ" sz="2000" b="1" dirty="0"/>
              <a:t>kryje kolonáda 5 pramenů,</a:t>
            </a:r>
            <a:r>
              <a:rPr lang="cs-CZ" sz="2000" dirty="0"/>
              <a:t> včetně tzv. Mlýnského, který se stejně jako Vřídlo plní do lahví a vyváží do ciziny. Balustráda kolonády je zdobena 12 sochami – alegoriemi 12 měsíců roku. Kolonáda se využívá též ke společenským akcím a koncertům</a:t>
            </a:r>
            <a:r>
              <a:rPr lang="cs-CZ" sz="2000" dirty="0" smtClean="0"/>
              <a:t>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8976954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4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4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6" grpId="0" animBg="1"/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3" name="Picture 5" descr="Marienbad_(CZ)_Kolonad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65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r>
              <a:rPr lang="cs-CZ" sz="2400" dirty="0"/>
              <a:t>Mariánské Lázně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0" y="5500389"/>
            <a:ext cx="9144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400" b="1" dirty="0"/>
              <a:t>Zpívající fontána </a:t>
            </a:r>
            <a:r>
              <a:rPr lang="cs-CZ" sz="1400" dirty="0"/>
              <a:t>v Mariánských Lázních je multimediální koncertní fontána nacházející se na kolonádě v Mariánských Lázních. Je vyrobena z nerezu a kamene.</a:t>
            </a:r>
          </a:p>
          <a:p>
            <a:r>
              <a:rPr lang="cs-CZ" sz="1400" dirty="0"/>
              <a:t>Fontána má bazén kruhového tvaru, volně vystupující z dlažby. Ve středu fontány vystupuje z vodní hladiny 12 kamenných tvarů obepínající nerezovou centrální plastiku. Kompozice z kamene a kovu tvoří motiv vodního květu, plovoucím na vodní hladině. Voda vychází z deseti základních vodních okruhů, které </a:t>
            </a:r>
            <a:r>
              <a:rPr lang="cs-CZ" sz="1400" b="1" dirty="0"/>
              <a:t>různým přepínáním tvoří mnohotvaré dynamické formy</a:t>
            </a:r>
            <a:r>
              <a:rPr lang="cs-CZ" sz="1400" dirty="0"/>
              <a:t>. Fontána má </a:t>
            </a:r>
            <a:r>
              <a:rPr lang="cs-CZ" sz="1400" b="1" dirty="0"/>
              <a:t>barevné osvětlení</a:t>
            </a:r>
            <a:r>
              <a:rPr lang="cs-CZ" sz="1400" dirty="0"/>
              <a:t>. Vodní balet hudby a světla je ovládán elektronicky. Vnější průměr bazénu je 20 metrů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10186427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5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5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2" grpId="0" animBg="1"/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7" name="Picture 5" descr="Františkovy_Lázně_2009-04-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6678" name="Picture 6" descr="768px-Franzl"/>
          <p:cNvPicPr>
            <a:picLocks noChangeAspect="1" noChangeArrowheads="1"/>
          </p:cNvPicPr>
          <p:nvPr/>
        </p:nvPicPr>
        <p:blipFill>
          <a:blip r:embed="rId4" cstate="print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68262"/>
            <a:ext cx="5118543" cy="682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675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r>
              <a:rPr lang="cs-CZ" sz="2400" dirty="0"/>
              <a:t>Františkovy Lázně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0" y="5408056"/>
            <a:ext cx="9144000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/>
              <a:t>Socha malého chlapce s rybou</a:t>
            </a:r>
            <a:r>
              <a:rPr lang="cs-CZ" dirty="0"/>
              <a:t> je symbolem Františkových Lázní. Původně parková plastika z roku 1924 od františkolázeňského sochaře </a:t>
            </a:r>
            <a:r>
              <a:rPr lang="cs-CZ" b="1" dirty="0"/>
              <a:t>Adolfa </a:t>
            </a:r>
            <a:r>
              <a:rPr lang="cs-CZ" b="1" dirty="0" err="1"/>
              <a:t>Mayerla</a:t>
            </a:r>
            <a:r>
              <a:rPr lang="cs-CZ" dirty="0"/>
              <a:t> byla přenesena po válce před Společenský dům, kde se s ní s oblibou fotografovaly pacientky.</a:t>
            </a:r>
          </a:p>
          <a:p>
            <a:r>
              <a:rPr lang="cs-CZ" dirty="0"/>
              <a:t> </a:t>
            </a:r>
            <a:r>
              <a:rPr lang="cs-CZ" dirty="0" smtClean="0"/>
              <a:t>Lázeňský </a:t>
            </a:r>
            <a:r>
              <a:rPr lang="cs-CZ" dirty="0"/>
              <a:t>fotograf pan Škarda pro zvýšení popularity Františka vymyslel jednu z nejmilejších legend v Čechách – podle ní </a:t>
            </a:r>
            <a:r>
              <a:rPr lang="cs-CZ" b="1" dirty="0"/>
              <a:t>každá pacientka, která se dotkne palce levé nohy sochy otěhotní</a:t>
            </a:r>
            <a:r>
              <a:rPr lang="cs-CZ" b="1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306550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6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6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5" grpId="0" animBg="1"/>
      <p:bldP spid="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701" name="Picture 5" descr="1280px-Cheb_nám_ke_kostelu_DSCN145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" y="0"/>
            <a:ext cx="9143853" cy="685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700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91092" y="17318"/>
            <a:ext cx="1193063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r>
              <a:rPr lang="cs-CZ" sz="2400"/>
              <a:t>Cheb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46" y="5733256"/>
            <a:ext cx="9143854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Centrum Chebu je mimořádně dobře zachované, včetně půdorysu, náměstí a zbytků hradeb, a je tedy právem městskou památkovou rezervací.</a:t>
            </a:r>
          </a:p>
          <a:p>
            <a:r>
              <a:rPr lang="cs-CZ" b="1" dirty="0"/>
              <a:t>Špalíček </a:t>
            </a:r>
            <a:r>
              <a:rPr lang="cs-CZ" dirty="0"/>
              <a:t>- jeden z hlavních symbolů Chebské architektury najdete v severní části náměstí Krále Jiřího z Poděbrad. Jedná se o unikátní ko</a:t>
            </a:r>
            <a:r>
              <a:rPr lang="cs-CZ" b="1" dirty="0"/>
              <a:t>mplex jedenácti středověkých kupeckých domů ze 14. století</a:t>
            </a:r>
            <a:r>
              <a:rPr lang="cs-CZ" b="1" dirty="0" smtClean="0"/>
              <a:t>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39228306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7" name="Picture 5" descr="1280px-Zámek_Bečo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1554" name="AutoShape 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0" y="7793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400" dirty="0"/>
              <a:t>Zámek </a:t>
            </a:r>
            <a:r>
              <a:rPr lang="cs-CZ" sz="2400" dirty="0" smtClean="0"/>
              <a:t> (hrad) </a:t>
            </a:r>
            <a:endParaRPr lang="cs-CZ" sz="2400" dirty="0"/>
          </a:p>
          <a:p>
            <a:r>
              <a:rPr lang="cs-CZ" sz="2400" dirty="0"/>
              <a:t>Bečov nad Teplou</a:t>
            </a:r>
          </a:p>
        </p:txBody>
      </p:sp>
      <p:pic>
        <p:nvPicPr>
          <p:cNvPr id="13314" name="Picture 2" descr="File:Bečov nad Teplou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297"/>
            <a:ext cx="9154197" cy="6865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0" y="4797152"/>
            <a:ext cx="9144000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Bečov nad Teplou (něm. </a:t>
            </a:r>
            <a:r>
              <a:rPr lang="cs-CZ" dirty="0" err="1"/>
              <a:t>Petschau</a:t>
            </a:r>
            <a:r>
              <a:rPr lang="cs-CZ" dirty="0"/>
              <a:t>) se nachází jižně od Karlových Varů. Hrad stojí nad hlubokým údolím obklopený vysokými lesnatými kopci které patří k Slavkovskému lesu a Tepelské vrchovině. Hrad obtéká </a:t>
            </a:r>
            <a:r>
              <a:rPr lang="cs-CZ" b="1" dirty="0"/>
              <a:t>ze dvou stran řeka Teplá </a:t>
            </a:r>
            <a:r>
              <a:rPr lang="cs-CZ" dirty="0"/>
              <a:t>a z třetí strany je oddělen Dolským dříve Hlubokým potokem. V údolí se nachází město Bečov nad Teplou.</a:t>
            </a:r>
          </a:p>
          <a:p>
            <a:r>
              <a:rPr lang="cs-CZ" dirty="0"/>
              <a:t>Bečovský hrad vznikl nad osadou Bečov </a:t>
            </a:r>
            <a:r>
              <a:rPr lang="cs-CZ" b="1" dirty="0"/>
              <a:t>na začátku 14. století</a:t>
            </a:r>
            <a:r>
              <a:rPr lang="cs-CZ" dirty="0"/>
              <a:t>. Chránil důležitou křižovatku zemských cest a snad sloužil původně jako celní místo</a:t>
            </a:r>
            <a:r>
              <a:rPr lang="cs-CZ" dirty="0" smtClean="0"/>
              <a:t>.</a:t>
            </a:r>
          </a:p>
          <a:p>
            <a:r>
              <a:rPr lang="cs-CZ" b="1" u="sng" dirty="0">
                <a:hlinkClick r:id="rId6"/>
              </a:rPr>
              <a:t>Relikviář svatého Maura</a:t>
            </a:r>
            <a:endParaRPr lang="cs-CZ" dirty="0"/>
          </a:p>
        </p:txBody>
      </p:sp>
      <p:sp>
        <p:nvSpPr>
          <p:cNvPr id="10" name="AutoShape 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264275" y="-30297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400" dirty="0"/>
              <a:t>Zámek </a:t>
            </a:r>
            <a:r>
              <a:rPr lang="cs-CZ" sz="2400" dirty="0" smtClean="0"/>
              <a:t> (hrad) </a:t>
            </a:r>
            <a:endParaRPr lang="cs-CZ" sz="2400" dirty="0"/>
          </a:p>
          <a:p>
            <a:r>
              <a:rPr lang="cs-CZ" sz="2400" dirty="0"/>
              <a:t>Bečov nad Teplou</a:t>
            </a:r>
          </a:p>
        </p:txBody>
      </p:sp>
    </p:spTree>
    <p:extLst>
      <p:ext uri="{BB962C8B-B14F-4D97-AF65-F5344CB8AC3E}">
        <p14:creationId xmlns:p14="http://schemas.microsoft.com/office/powerpoint/2010/main" val="98127113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1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1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4" grpId="0" animBg="1"/>
      <p:bldP spid="2" grpId="0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70" name="Picture 6" descr="1212px-071107-Loket-Castle-Hr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" y="-19860"/>
            <a:ext cx="9134873" cy="686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26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-24764" y="36945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400" dirty="0"/>
              <a:t>Hrad Loket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0" y="5408056"/>
            <a:ext cx="9144000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Loket je český hrad, který se tyčí nad řekou Ohří v chráněné krajinné oblasti Slavkovský les</a:t>
            </a:r>
            <a:r>
              <a:rPr lang="cs-CZ" dirty="0" smtClean="0"/>
              <a:t>.</a:t>
            </a:r>
          </a:p>
          <a:p>
            <a:r>
              <a:rPr lang="cs-CZ" dirty="0"/>
              <a:t>Goticko-románský hrad Loket byl založen v první polovině 13. století. Na jeho místě se nacházelo staré slovanské hradiště zvané starý Loket. </a:t>
            </a:r>
            <a:endParaRPr lang="cs-CZ" dirty="0" smtClean="0"/>
          </a:p>
          <a:p>
            <a:r>
              <a:rPr lang="cs-CZ" dirty="0"/>
              <a:t>Na Lokti je vystaven </a:t>
            </a:r>
            <a:r>
              <a:rPr lang="cs-CZ" b="1" dirty="0"/>
              <a:t>pozůstatek meteoritu</a:t>
            </a:r>
            <a:r>
              <a:rPr lang="cs-CZ" dirty="0"/>
              <a:t>, který dopadl někdy kolem roku 1400. Dostal jméno Purkrabí a od své původní podoby se již značně zmenšil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357451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9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9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8" grpId="0" animBg="1"/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ile:Komorni hurka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8533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084888" y="2781300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400" dirty="0" smtClean="0"/>
              <a:t>Komorní hůrka</a:t>
            </a:r>
            <a:endParaRPr lang="cs-CZ" sz="2400" dirty="0"/>
          </a:p>
        </p:txBody>
      </p:sp>
      <p:pic>
        <p:nvPicPr>
          <p:cNvPr id="15364" name="Picture 4" descr="File:Komorni hurka3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01" y="-29375"/>
            <a:ext cx="9160801" cy="6114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248807" y="188640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400" dirty="0" smtClean="0"/>
              <a:t>Komorní hůrka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5103674"/>
            <a:ext cx="9160801" cy="16312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b="1" dirty="0"/>
              <a:t>Národní přírodní památka Komorní hůrka</a:t>
            </a:r>
            <a:r>
              <a:rPr lang="cs-CZ" sz="2000" dirty="0"/>
              <a:t> (503 m n.m.) je </a:t>
            </a:r>
            <a:r>
              <a:rPr lang="cs-CZ" sz="2000" b="1" dirty="0"/>
              <a:t>nejprobádanější a nejmladší sopka na území Česka</a:t>
            </a:r>
            <a:r>
              <a:rPr lang="cs-CZ" sz="2000" dirty="0"/>
              <a:t>. O sopku se také zajímal Johann Wolfgang </a:t>
            </a:r>
            <a:r>
              <a:rPr lang="cs-CZ" sz="2000" dirty="0" smtClean="0"/>
              <a:t>Goethe </a:t>
            </a:r>
            <a:r>
              <a:rPr lang="cs-CZ" sz="2000" dirty="0"/>
              <a:t>což zde připomíná i pamětní deska s německým nápisem. V horní části kopce Komorní hůrka je nápadný kráterovitý útvar, není to ovšem původní kráter, ale starý lom na sopečný prach, kterým se upravovaly cesty ve Františkových Lázních</a:t>
            </a:r>
            <a:r>
              <a:rPr lang="cs-CZ" sz="2000" dirty="0" smtClean="0"/>
              <a:t>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454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9" name="Picture 5" descr="Klinovec_Zufahrt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700"/>
            <a:ext cx="9118581" cy="6250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9747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-1" y="0"/>
            <a:ext cx="2879725" cy="1079500"/>
          </a:xfrm>
          <a:prstGeom prst="actionButtonBlank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r>
              <a:rPr lang="cs-CZ" sz="2400" dirty="0"/>
              <a:t>Klínovec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0" y="5157192"/>
            <a:ext cx="9144000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/>
              <a:t>Klínovec</a:t>
            </a:r>
            <a:r>
              <a:rPr lang="cs-CZ" dirty="0"/>
              <a:t> (německy </a:t>
            </a:r>
            <a:r>
              <a:rPr lang="cs-CZ" i="1" dirty="0" err="1"/>
              <a:t>Keilberg</a:t>
            </a:r>
            <a:r>
              <a:rPr lang="cs-CZ" dirty="0"/>
              <a:t>), </a:t>
            </a:r>
            <a:r>
              <a:rPr lang="cs-CZ" b="1" dirty="0"/>
              <a:t>1244 metrů nad mořem</a:t>
            </a:r>
            <a:r>
              <a:rPr lang="cs-CZ" dirty="0"/>
              <a:t>, je hora v severozápadních Čechách, </a:t>
            </a:r>
            <a:r>
              <a:rPr lang="cs-CZ" b="1" dirty="0"/>
              <a:t>nejvyšší vrchol Krušných </a:t>
            </a:r>
            <a:r>
              <a:rPr lang="cs-CZ" b="1" dirty="0" smtClean="0"/>
              <a:t>hor </a:t>
            </a:r>
            <a:r>
              <a:rPr lang="cs-CZ" dirty="0"/>
              <a:t>Jde o </a:t>
            </a:r>
            <a:r>
              <a:rPr lang="cs-CZ" dirty="0" smtClean="0"/>
              <a:t>druhou </a:t>
            </a:r>
            <a:r>
              <a:rPr lang="cs-CZ" dirty="0"/>
              <a:t>nejizolovanější českou </a:t>
            </a:r>
            <a:r>
              <a:rPr lang="cs-CZ" dirty="0" smtClean="0"/>
              <a:t>horu</a:t>
            </a:r>
            <a:r>
              <a:rPr lang="cs-CZ" baseline="30000" dirty="0"/>
              <a:t>.</a:t>
            </a:r>
            <a:endParaRPr lang="cs-CZ" dirty="0"/>
          </a:p>
          <a:p>
            <a:r>
              <a:rPr lang="cs-CZ" dirty="0"/>
              <a:t>Na vrcholové plošině se nachází v současnosti uzavřený hotel s </a:t>
            </a:r>
            <a:r>
              <a:rPr lang="cs-CZ" b="1" dirty="0"/>
              <a:t>24 metrů vysokou rozhlednou </a:t>
            </a:r>
            <a:r>
              <a:rPr lang="cs-CZ" dirty="0"/>
              <a:t>a telekomunikační věž vysoká 80 metrů. Z Jáchymova vede k vrcholu lanovka. Rozhledna i hotel jsou nejstaršími a nejvýše položenými budovami v Krušných horách. </a:t>
            </a:r>
            <a:endParaRPr lang="cs-CZ" dirty="0" smtClean="0"/>
          </a:p>
          <a:p>
            <a:r>
              <a:rPr lang="cs-CZ" dirty="0" smtClean="0"/>
              <a:t>Severní </a:t>
            </a:r>
            <a:r>
              <a:rPr lang="cs-CZ" dirty="0"/>
              <a:t>svahy hory jsou oblíbeným lyžařským střediskem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935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9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9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47" grpId="0" animBg="1"/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Autofit/>
          </a:bodyPr>
          <a:lstStyle/>
          <a:p>
            <a:r>
              <a:rPr lang="cs-CZ" sz="3600" b="1" dirty="0"/>
              <a:t>Několik </a:t>
            </a:r>
            <a:r>
              <a:rPr lang="cs-CZ" sz="3600" b="1" dirty="0" smtClean="0"/>
              <a:t>NEJ o Karlovarském kraji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554672"/>
            <a:ext cx="8352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600" dirty="0">
                <a:hlinkClick r:id="rId3"/>
              </a:rPr>
              <a:t>http://cestovani.kr-karlovarsky.cz/cz/pronavstevniky/Stranky/default.aspx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77786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3980</TotalTime>
  <Words>2485</Words>
  <Application>Microsoft Office PowerPoint</Application>
  <PresentationFormat>Předvádění na obrazovce (4:3)</PresentationFormat>
  <Paragraphs>311</Paragraphs>
  <Slides>35</Slides>
  <Notes>32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36" baseType="lpstr">
      <vt:lpstr>Motiv systému Office</vt:lpstr>
      <vt:lpstr>Prezentace aplikace PowerPoint</vt:lpstr>
      <vt:lpstr>Anotace</vt:lpstr>
      <vt:lpstr>Karlovarský kraj</vt:lpstr>
      <vt:lpstr>Poloha</vt:lpstr>
      <vt:lpstr>Symboly</vt:lpstr>
      <vt:lpstr>Základní údaje k 1. 1. 2012  </vt:lpstr>
      <vt:lpstr>Základní charakteristika</vt:lpstr>
      <vt:lpstr>Administrativní dělení</vt:lpstr>
      <vt:lpstr>Přírodní podmínky</vt:lpstr>
      <vt:lpstr>Přírodní podmínky</vt:lpstr>
      <vt:lpstr>Prezentace aplikace PowerPoint</vt:lpstr>
      <vt:lpstr>Prezentace aplikace PowerPoint</vt:lpstr>
      <vt:lpstr>Vodstvo</vt:lpstr>
      <vt:lpstr>Prezentace aplikace PowerPoint</vt:lpstr>
      <vt:lpstr>Hospodářství</vt:lpstr>
      <vt:lpstr>Hospodářství</vt:lpstr>
      <vt:lpstr>Hospodářství</vt:lpstr>
      <vt:lpstr>Zemědělství</vt:lpstr>
      <vt:lpstr>Doprava</vt:lpstr>
      <vt:lpstr>Prezentace aplikace PowerPoint</vt:lpstr>
      <vt:lpstr>Obyvatelstvo</vt:lpstr>
      <vt:lpstr>Školství</vt:lpstr>
      <vt:lpstr>Cestovní ruch</vt:lpstr>
      <vt:lpstr>KARLOVY VARY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Několik NEJ o Karlovarském kraji</vt:lpstr>
    </vt:vector>
  </TitlesOfParts>
  <Company>Masarykova ZŠ Debt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Liberecký kraj</dc:title>
  <dc:creator>Jakub Černý</dc:creator>
  <cp:lastModifiedBy>Jakub Černý</cp:lastModifiedBy>
  <cp:revision>142</cp:revision>
  <dcterms:created xsi:type="dcterms:W3CDTF">2013-02-08T11:05:59Z</dcterms:created>
  <dcterms:modified xsi:type="dcterms:W3CDTF">2013-07-02T08:06:15Z</dcterms:modified>
</cp:coreProperties>
</file>