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22" r:id="rId2"/>
    <p:sldId id="423" r:id="rId3"/>
    <p:sldId id="256" r:id="rId4"/>
    <p:sldId id="260" r:id="rId5"/>
    <p:sldId id="259" r:id="rId6"/>
    <p:sldId id="261" r:id="rId7"/>
    <p:sldId id="285" r:id="rId8"/>
    <p:sldId id="263" r:id="rId9"/>
    <p:sldId id="264" r:id="rId10"/>
    <p:sldId id="410" r:id="rId11"/>
    <p:sldId id="265" r:id="rId12"/>
    <p:sldId id="411" r:id="rId13"/>
    <p:sldId id="412" r:id="rId14"/>
    <p:sldId id="414" r:id="rId15"/>
    <p:sldId id="413" r:id="rId16"/>
    <p:sldId id="366" r:id="rId17"/>
    <p:sldId id="367" r:id="rId18"/>
    <p:sldId id="416" r:id="rId19"/>
    <p:sldId id="415" r:id="rId20"/>
    <p:sldId id="317" r:id="rId21"/>
    <p:sldId id="270" r:id="rId22"/>
    <p:sldId id="371" r:id="rId23"/>
    <p:sldId id="286" r:id="rId24"/>
    <p:sldId id="340" r:id="rId25"/>
    <p:sldId id="417" r:id="rId26"/>
    <p:sldId id="341" r:id="rId27"/>
    <p:sldId id="393" r:id="rId28"/>
    <p:sldId id="394" r:id="rId29"/>
    <p:sldId id="395" r:id="rId30"/>
    <p:sldId id="406" r:id="rId31"/>
    <p:sldId id="419" r:id="rId32"/>
    <p:sldId id="405" r:id="rId33"/>
    <p:sldId id="418" r:id="rId34"/>
    <p:sldId id="421" r:id="rId35"/>
    <p:sldId id="420" r:id="rId36"/>
    <p:sldId id="397" r:id="rId37"/>
    <p:sldId id="398" r:id="rId38"/>
    <p:sldId id="399" r:id="rId39"/>
    <p:sldId id="400" r:id="rId40"/>
    <p:sldId id="401" r:id="rId41"/>
    <p:sldId id="402" r:id="rId42"/>
    <p:sldId id="403" r:id="rId43"/>
    <p:sldId id="404" r:id="rId44"/>
    <p:sldId id="318" r:id="rId4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903" autoAdjust="0"/>
  </p:normalViewPr>
  <p:slideViewPr>
    <p:cSldViewPr>
      <p:cViewPr>
        <p:scale>
          <a:sx n="80" d="100"/>
          <a:sy n="80" d="100"/>
        </p:scale>
        <p:origin x="-2430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B96205-A4E4-4BB3-839B-73900657E28C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657E2-166B-413A-AE9B-8ED623E14E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6561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http://www.czso.cz/xp/redakce.nsf/i/kraj</a:t>
            </a:r>
          </a:p>
          <a:p>
            <a:r>
              <a:rPr lang="cs-CZ" dirty="0" smtClean="0"/>
              <a:t>http://regiony.ic.cz/index.php?clanek=plzen&amp;dir=plzen&amp;menu=plzen</a:t>
            </a:r>
          </a:p>
          <a:p>
            <a:r>
              <a:rPr lang="cs-CZ" dirty="0" smtClean="0"/>
              <a:t>http://www.plzensky-kraj.cz/index.php?</a:t>
            </a:r>
          </a:p>
          <a:p>
            <a:r>
              <a:rPr lang="cs-CZ" dirty="0" smtClean="0"/>
              <a:t>http://www.atlasceska.cz/plzensky-kraj/</a:t>
            </a:r>
          </a:p>
          <a:p>
            <a:r>
              <a:rPr lang="cs-CZ" dirty="0" smtClean="0"/>
              <a:t>http://cs.wikipedia.org/wiki/Plze%C5%88sk%C3%BD_kraj</a:t>
            </a:r>
          </a:p>
          <a:p>
            <a:r>
              <a:rPr lang="cs-CZ" dirty="0" smtClean="0"/>
              <a:t>http://www.risy.cz/cs/krajske-ris/plzensky-kraj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5232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http://cs.wikipedia.org/wiki/Soubor:2004_Plzensky_kraj.png</a:t>
            </a:r>
          </a:p>
          <a:p>
            <a:r>
              <a:rPr lang="cs-CZ" dirty="0" smtClean="0"/>
              <a:t>Mapa: Seznam.cz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962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http://cs.wikipedia.org/wiki/Soubor:Plzen_Region_CoA_CZ.svg</a:t>
            </a:r>
          </a:p>
          <a:p>
            <a:r>
              <a:rPr lang="cs-CZ" dirty="0" smtClean="0"/>
              <a:t>http://cs.wikipedia.org/wiki/Soubor:Flag_of_Plzen_Region.svg</a:t>
            </a:r>
          </a:p>
          <a:p>
            <a:r>
              <a:rPr lang="cs-CZ" dirty="0" smtClean="0"/>
              <a:t>http://cs.wikipedia.org/wiki/Symboly_Plze%C5%88sk%C3%A9ho_kraje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443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http://cs.wikipedia.org/wiki/Plze%C5%88sk%C3%BD_kraj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8361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http://www.czso.cz/xp/redakce.nsf/i/charakteristika_plzenskeho_kraje/$File/charakteristika.p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http://www.risy.cz/cs/krajske-ris/plzensky-kraj/regionalni-informace/o-kraji/df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104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http://www.risy.cz/cs/krajske-ris/plzensky-kraj/okresy/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http://cs.wikipedia.org/wiki/Plze%C5%88sk%C3%BD_kraj#Okresy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009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http://www.czso.cz/xp/redakce.nsf/i/charakteristika_plzenskeho_kraje/$File/charakteristika.pdf</a:t>
            </a:r>
          </a:p>
          <a:p>
            <a:r>
              <a:rPr lang="cs-CZ" dirty="0" smtClean="0"/>
              <a:t>http://regiony.ic.cz/index.php?clanek=povrch&amp;dir=plzen&amp;menu=plzen</a:t>
            </a:r>
          </a:p>
          <a:p>
            <a:r>
              <a:rPr lang="cs-CZ" dirty="0" smtClean="0"/>
              <a:t>http://cs.wikipedia.org/wiki/Plze%C5%88sk%C3%BD_kraj#P.C5.99.C3.Adroda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1969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http://www.czso.cz/xp/redakce.nsf/i/charakteristika_plzenskeho_kraje/$File/charakteristika.pdf</a:t>
            </a:r>
          </a:p>
          <a:p>
            <a:r>
              <a:rPr lang="cs-CZ" dirty="0" smtClean="0"/>
              <a:t>http://regiony.ic.cz/index.php?clanek=vodstvo&amp;dir=plzen&amp;menu=plzen</a:t>
            </a:r>
          </a:p>
          <a:p>
            <a:r>
              <a:rPr lang="cs-CZ" dirty="0" smtClean="0"/>
              <a:t>http://cs.wikipedia.org/wiki/Plze%C5%88sk%C3%BD_kraj#Vodstvo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1259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0" dirty="0" smtClean="0"/>
              <a:t>http://commons.wikimedia.org/wiki/File:Berounka_(CZE)_-_location_map.svg</a:t>
            </a:r>
          </a:p>
          <a:p>
            <a:r>
              <a:rPr lang="cs-CZ" b="0" dirty="0" smtClean="0"/>
              <a:t>http://commons.wikimedia.org/wiki/File:SrbskoBerounka2.jpg</a:t>
            </a:r>
          </a:p>
          <a:p>
            <a:r>
              <a:rPr lang="cs-CZ" b="0" dirty="0" smtClean="0"/>
              <a:t>http://commons.wikimedia.org/wiki/File:Plze%C5%88,_Wilson%C5%AFv_most,_pohled_na_Denisovo_n%C3%A1b%C5%99e%C5%BE%C3%AD.jpg</a:t>
            </a:r>
          </a:p>
          <a:p>
            <a:r>
              <a:rPr lang="cs-CZ" b="0" dirty="0" smtClean="0"/>
              <a:t>http://www.bezdruzickalokalka.cz/?p=popis_trati/most.html&amp;m=menu_popis_trati.html</a:t>
            </a:r>
          </a:p>
          <a:p>
            <a:r>
              <a:rPr lang="cs-CZ" b="0" dirty="0" smtClean="0"/>
              <a:t>http://regiony.ic.cz/index.php?clanek=vodstvo&amp;dir=plzen&amp;menu=plzen</a:t>
            </a:r>
          </a:p>
          <a:p>
            <a:r>
              <a:rPr lang="cs-CZ" b="0" dirty="0" smtClean="0"/>
              <a:t>http://regiony.ic.cz/index.php?clanek=vodstvo&amp;dir=plzen&amp;menu=plzen</a:t>
            </a:r>
            <a:endParaRPr lang="cs-CZ" b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056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</a:t>
            </a:r>
            <a:r>
              <a:rPr lang="cs-CZ" dirty="0" err="1" smtClean="0"/>
              <a:t>File</a:t>
            </a:r>
            <a:r>
              <a:rPr lang="cs-CZ" dirty="0" smtClean="0"/>
              <a:t>:%C4%8Cern%C3%A9_jezero_zab%C3%ADran%C3%A9_z_karov%C3%A9_st%C4%9Bny.JPG&gt;.</a:t>
            </a:r>
          </a:p>
          <a:p>
            <a:r>
              <a:rPr lang="cs-CZ" dirty="0" smtClean="0"/>
              <a:t>http://cs.wikipedia.org/wiki/%C4%8Cern%C3%A9_jezero</a:t>
            </a:r>
          </a:p>
          <a:p>
            <a:r>
              <a:rPr lang="cs-CZ" dirty="0" smtClean="0"/>
              <a:t>http://commons.wikimedia.org/wiki/File:%C4%8Certovo_jezero_(3).jpg</a:t>
            </a:r>
          </a:p>
          <a:p>
            <a:r>
              <a:rPr lang="cs-CZ" dirty="0" smtClean="0"/>
              <a:t>http://cs.wikipedia.org/wiki/%C4%8Certovo_jezero</a:t>
            </a:r>
          </a:p>
          <a:p>
            <a:r>
              <a:rPr lang="cs-CZ" dirty="0" smtClean="0"/>
              <a:t>http://commons.wikimedia.org/wiki/File:Jezero_Laka_-_Lake_Laka_(02).JPG</a:t>
            </a:r>
          </a:p>
          <a:p>
            <a:r>
              <a:rPr lang="cs-CZ" dirty="0" smtClean="0"/>
              <a:t>http://cs.wikipedia.org/wiki/Laka</a:t>
            </a:r>
          </a:p>
          <a:p>
            <a:r>
              <a:rPr lang="cs-CZ" dirty="0" smtClean="0"/>
              <a:t>http://commons.wikimedia.org/wiki/File:Odlezelsk%C3%A9_jezero.jpg</a:t>
            </a:r>
          </a:p>
          <a:p>
            <a:r>
              <a:rPr lang="cs-CZ" dirty="0" smtClean="0"/>
              <a:t>http://cs.wikipedia.org/wiki/Odlezelsk%C3%A9_jezero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5156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http://cs.wikipedia.org/wiki/Hracholusky_(p%C5%99ehrada)</a:t>
            </a:r>
          </a:p>
          <a:p>
            <a:r>
              <a:rPr lang="cs-CZ" dirty="0" smtClean="0"/>
              <a:t>http://cs.wikipedia.org/wiki/Soubor:N%C3%BDrsk%C3%A1_p%C5%99ehrada.JPG</a:t>
            </a:r>
          </a:p>
          <a:p>
            <a:r>
              <a:rPr lang="cs-CZ" dirty="0" smtClean="0"/>
              <a:t>http://prehrada-nyrsko.ceskehory.cz/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7933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http://www.czso.cz/xp/redakce.nsf/i/charakteristika_plzenskeho_kraje/$File/charakteristika.pdf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http://regiony.ic.cz/index.php?clanek=hospod&amp;dir=karlov&amp;menu=karlov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http://cs.wikipedia.org/wiki/Plze%C5%88sk%C3%BD_kraj#Ekonomika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50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http://www.businessinfo.cz/cs/clanky/charakteristika-plzensky-kraj-2216.html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6263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http://commons.wikimedia.org/wiki/File:Plze%C5%88sk%C3%BD_Prazdroj.jpg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89162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http://www.businessinfo.cz/cs/clanky/charakteristika-plzensky-kraj-2216.html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69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http://regiony.ic.cz/index.php?clanek=hospod&amp;dir=plzen&amp;menu=plzen</a:t>
            </a:r>
          </a:p>
          <a:p>
            <a:r>
              <a:rPr lang="cs-CZ" dirty="0" smtClean="0"/>
              <a:t>http://www.czso.cz/xp/redakce.nsf/i/kraj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98281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http://cs.wikipedia.org/wiki/Plze%C5%88sk%C3%BD_kraj#Doprava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3948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dirty="0" smtClean="0"/>
              <a:t>http://www.ceskedalnice.cz/image/mapa-velka.gif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</a:t>
            </a:r>
            <a:r>
              <a:rPr lang="cs-CZ" b="0" dirty="0" smtClean="0"/>
              <a:t>www.cd.cz/assets/vnitrostatni-cestovani/mapa-site/mapa-trati/kraje.gif</a:t>
            </a:r>
          </a:p>
          <a:p>
            <a:endParaRPr lang="cs-CZ" b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8944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http://www.czso.cz/xp/redakce.nsf/i/charakteristika_plzenskeho_kraje/$File/charakteristika.pdf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http://cs.wikipedia.org/wiki/Plze%C5%88sk%C3%BD_kraj#Obyvatelstvo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8988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http://www.plzensky-kraj.cz/cs/kategorie/skolstvi-a-sport?sekce=obcan</a:t>
            </a:r>
          </a:p>
          <a:p>
            <a:r>
              <a:rPr lang="cs-CZ" dirty="0" smtClean="0"/>
              <a:t>http://cs.wikipedia.org/wiki/Plze%C5%88sk%C3%BD_kraj#V.C4.9Bda_a_vzd.C4.9Bl.C3.A1n.C3.AD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33858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http://commons.wikimedia.org/wiki/File:ZCU-FAV-FST-UUD1.jpg</a:t>
            </a:r>
          </a:p>
          <a:p>
            <a:r>
              <a:rPr lang="cs-CZ" dirty="0" smtClean="0"/>
              <a:t>http://commons.wikimedia.org/wiki/File:Plze%C5%88,_Sady_P%C4%9Btat%C5%99ic%C3%A1tn%C3%ADk%C5%AF,_z%C3%A1stavba.jpg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7631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http://www.czso.cz/xp/redakce.nsf/i/charakteristika_plzenskeho_kraje/$File/charakteristika.pdf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7913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http://www.plzen.eu/</a:t>
            </a:r>
          </a:p>
          <a:p>
            <a:r>
              <a:rPr lang="cs-CZ" dirty="0" smtClean="0"/>
              <a:t>http://www.plzen.eu/uzij-si-plzen/turisticka-nej/zoo-a-dinopark-1/</a:t>
            </a:r>
          </a:p>
          <a:p>
            <a:r>
              <a:rPr lang="cs-CZ" dirty="0" smtClean="0"/>
              <a:t>http://www.plzen.eu/uzij-si-plzen/turisticka-nej/katedrala-sv-bartolomeje/katedrala-sv-bartolomeje.aspx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6696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http://www.domazlice.info/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52350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http://www.klatovy.cz/klatovy/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28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&lt;http://commons.wikimedia.org/wiki/File:Plze%C5%88_12.3.2012.jpg&gt;.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74440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http://commons.wikimedia.org/wiki/File:Velk%C3%A1_synagoga_v_Plzni.jpg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8379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</a:t>
            </a:r>
            <a:r>
              <a:rPr lang="cs-CZ" dirty="0" err="1" smtClean="0"/>
              <a:t>File:Domazlice_namesti.jpg</a:t>
            </a:r>
            <a:r>
              <a:rPr lang="cs-CZ" dirty="0" smtClean="0"/>
              <a:t>&gt;.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309207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http://commons.wikimedia.org/wiki/File:Klatovy.JPG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0775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http://commons.wikimedia.org/wiki/File:Tachov-H%C3%A4user.JPG?uselang=cs</a:t>
            </a:r>
          </a:p>
          <a:p>
            <a:r>
              <a:rPr lang="cs-CZ" dirty="0" smtClean="0"/>
              <a:t>http://commons.wikimedia.org/wiki/File:Tachov_hradby.JPG?uselang=cs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4277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http://commons.wikimedia.org/wiki/File:Star%C3%BD_Plzenec_-_rotunda_svat%C3%A9ho_Petra_2..jpg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32181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</a:t>
            </a:r>
            <a:r>
              <a:rPr lang="cs-CZ" dirty="0" err="1" smtClean="0"/>
              <a:t>File:Svihov_od_jihu.jpg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http://commons.wikimedia.org/wiki/File:Hrad_%C5%A0vihov_3.jpg</a:t>
            </a:r>
          </a:p>
          <a:p>
            <a:r>
              <a:rPr lang="cs-CZ" dirty="0" smtClean="0"/>
              <a:t>http://cs.wikipedia.org/wiki/%C5%A0vihov_(hrad)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541620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&lt;http://commons.wikimedia.org/wiki/File:View_of_the_Rab%C3%AD_Castle_%282%29.JPG&gt;.</a:t>
            </a:r>
          </a:p>
          <a:p>
            <a:r>
              <a:rPr lang="cs-CZ" dirty="0" smtClean="0"/>
              <a:t>http://cs.wikipedia.org/wiki/Soubor:Hrad_Rab%C3%AD,_leteck%C3%BD_sn%C3%ADmek.jpg</a:t>
            </a:r>
          </a:p>
          <a:p>
            <a:r>
              <a:rPr lang="cs-CZ" dirty="0" smtClean="0"/>
              <a:t>http://cs.wikipedia.org/wiki/Rab%C3%AD_(hrad)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26509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&lt;http://commons.wikimedia.org/wiki/File:Castle_Radyn%C4%9B.jpg&gt;.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11631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&lt;http://commons.wikimedia.org/wiki/File:Buben_castle_ruins_4.jpg&gt;.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http://cs.wikipedia.org/wiki/Buben_(hrad)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89891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&lt;http://commons.wikimedia.org/wiki/File:Severn%C3%AD_strana_hradu_Ka%C5%A1perk_p%C5%99i_pohledu_ze_Sedla.jpg&gt;.</a:t>
            </a:r>
          </a:p>
          <a:p>
            <a:r>
              <a:rPr lang="cs-CZ" dirty="0" smtClean="0"/>
              <a:t>http://commons.wikimedia.org/wiki/File:Hrad_Ka%C5%A1perk_(11).jpg</a:t>
            </a:r>
          </a:p>
          <a:p>
            <a:r>
              <a:rPr lang="cs-CZ" dirty="0" smtClean="0"/>
              <a:t>http://cs.wikipedia.org/wiki/Ka%C5%A1perk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71421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</a:t>
            </a:r>
            <a:r>
              <a:rPr lang="cs-CZ" dirty="0" err="1" smtClean="0"/>
              <a:t>File:Burg_Primda_Gesamtansicht.jpg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http://cs.wikipedia.org/wiki/P%C5%99imda_(hrad)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68212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</a:t>
            </a:r>
            <a:r>
              <a:rPr lang="cs-CZ" dirty="0" err="1" smtClean="0"/>
              <a:t>File:Hradvelhartice.jpg</a:t>
            </a:r>
            <a:r>
              <a:rPr lang="cs-CZ" dirty="0" smtClean="0"/>
              <a:t>&gt;.</a:t>
            </a:r>
          </a:p>
          <a:p>
            <a:r>
              <a:rPr lang="cs-CZ" dirty="0" smtClean="0"/>
              <a:t>http://commons.wikimedia.org/wiki/File:Hrad_Velhartice_(2).jpg</a:t>
            </a:r>
          </a:p>
          <a:p>
            <a:r>
              <a:rPr lang="cs-CZ" dirty="0" smtClean="0"/>
              <a:t>http://cs.wikipedia.org/wiki/Velhartice_(hrad)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42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0821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[cit. 2012-02-06]. Dostupný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dirty="0" smtClean="0"/>
              <a:t> na www: </a:t>
            </a:r>
          </a:p>
          <a:p>
            <a:r>
              <a:rPr lang="cs-CZ" dirty="0" smtClean="0"/>
              <a:t>&lt;http://commons.wikimedia.org/wiki/File:Zelen%C3%A1_hora_na_Nepomucku.jpg&gt;.</a:t>
            </a:r>
          </a:p>
          <a:p>
            <a:r>
              <a:rPr lang="cs-CZ" dirty="0" smtClean="0"/>
              <a:t>http://cs.wikipedia.org/wiki/Zelen%C3%A1_Hora_(z%C3%A1mek)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87276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u="none" dirty="0" smtClean="0"/>
              <a:t>http://www.turisturaj.cz/sekce/zajimavosti-a-nej</a:t>
            </a:r>
            <a:endParaRPr lang="cs-CZ" u="none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657E2-166B-413A-AE9B-8ED623E14EE3}" type="slidenum">
              <a:rPr lang="cs-CZ" smtClean="0"/>
              <a:t>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493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132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1892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0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94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6229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6309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871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681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993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184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161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B9990-3AA4-49B8-95AC-08CBCEB759DF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B3FF3-66E4-42F6-AE72-B0F3E83A57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125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f/2004_Plzensky_kraj.pn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6/60/Plzen_Region_CoA_CZ.sv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hyperlink" Target="//upload.wikimedia.org/wikipedia/commons/4/4b/Flag_of_Plzen_Region.svg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hyperlink" Target="//upload.wikimedia.org/wikipedia/commons/9/97/Berounka_(CZE)_-_location_map.svg" TargetMode="External"/><Relationship Id="rId7" Type="http://schemas.openxmlformats.org/officeDocument/2006/relationships/hyperlink" Target="//upload.wikimedia.org/wikipedia/commons/2/23/Plze%C5%88,_Wilson%C5%AFv_most,_pohled_na_Denisovo_n%C3%A1b%C5%99e%C5%BE%C3%AD.jpg" TargetMode="External"/><Relationship Id="rId12" Type="http://schemas.openxmlformats.org/officeDocument/2006/relationships/hyperlink" Target="http://regiony.ic.cz/index.php?clanek=vodstvo&amp;dir=plzen&amp;menu=plzen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5.jpeg"/><Relationship Id="rId5" Type="http://schemas.openxmlformats.org/officeDocument/2006/relationships/hyperlink" Target="//upload.wikimedia.org/wikipedia/commons/e/e3/SrbskoBerounka2.jpg" TargetMode="External"/><Relationship Id="rId10" Type="http://schemas.openxmlformats.org/officeDocument/2006/relationships/image" Target="../media/image14.jpeg"/><Relationship Id="rId4" Type="http://schemas.openxmlformats.org/officeDocument/2006/relationships/image" Target="../media/image10.png"/><Relationship Id="rId9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0/05/Odlezelsk%C3%A9_jezero.jpg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1/12/Jezero_Laka_-_Lake_Laka_(02).JPG" TargetMode="External"/><Relationship Id="rId5" Type="http://schemas.openxmlformats.org/officeDocument/2006/relationships/image" Target="../media/image17.jpeg"/><Relationship Id="rId4" Type="http://schemas.openxmlformats.org/officeDocument/2006/relationships/hyperlink" Target="//upload.wikimedia.org/wikipedia/commons/b/b3/%C4%8Certovo_jezero_(3).jpg" TargetMode="External"/><Relationship Id="rId9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a/Pnovany_bridge.jp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hyperlink" Target="//upload.wikimedia.org/wikipedia/commons/c/c5/N%C3%BDrsk%C3%A1_p%C5%99ehrada.JPG" TargetMode="Externa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azdroj.cz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koda.cz/cs/" TargetMode="External"/><Relationship Id="rId5" Type="http://schemas.openxmlformats.org/officeDocument/2006/relationships/hyperlink" Target="http://www.bohemiasekt.cz/" TargetMode="External"/><Relationship Id="rId4" Type="http://schemas.openxmlformats.org/officeDocument/2006/relationships/hyperlink" Target="http://www.stock.cz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b/b0/Plze%C5%88sk%C3%BD_Prazdroj.jp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oss-ny.cz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isy.cz/cs/krajske-ris/plzensky-kraj/regionalni-informace/ekonomicke-subjekty/" TargetMode="External"/><Relationship Id="rId5" Type="http://schemas.openxmlformats.org/officeDocument/2006/relationships/hyperlink" Target="http://www.lasselsberger.com/Archiv%20-%20Podobn&#233;" TargetMode="External"/><Relationship Id="rId4" Type="http://schemas.openxmlformats.org/officeDocument/2006/relationships/hyperlink" Target="http://www.okula.cz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cu.cz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lfp.cuni.cz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7/ZCU-FAV-FST-UUD1.jpg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hyperlink" Target="//upload.wikimedia.org/wikipedia/commons/0/01/Plze%C5%88,_Sady_P%C4%9Btat%C5%99ic%C3%A1tn%C3%ADk%C5%AF,_z%C3%A1stavba.jpg" TargetMode="External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zen.eu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oma%C5%BElice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latovy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hyperlink" Target="http://cs.wikipedia.org/wiki/Su%C5%A1ice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f/f9/Velk%C3%A1_synagoga_v_Plzni.jpg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c/ce/Klatovy.JPG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2/Tachov-H%C3%A4user.JPG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hyperlink" Target="//upload.wikimedia.org/wikipedia/commons/4/44/Tachov_hradby.JPG" TargetMode="External"/><Relationship Id="rId4" Type="http://schemas.openxmlformats.org/officeDocument/2006/relationships/image" Target="../media/image3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1/14/Star%C3%BD_Plzenec_-_rotunda_svat%C3%A9ho_Petra_2..jpg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jpeg"/><Relationship Id="rId4" Type="http://schemas.openxmlformats.org/officeDocument/2006/relationships/hyperlink" Target="//upload.wikimedia.org/wikipedia/commons/2/26/Hrad_%C5%A0vihov_3.jpg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jpeg"/><Relationship Id="rId4" Type="http://schemas.openxmlformats.org/officeDocument/2006/relationships/hyperlink" Target="//upload.wikimedia.org/wikipedia/commons/5/5e/Hrad_Rab%C3%AD,_leteck%C3%BD_sn%C3%ADmek.jpg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jpeg"/><Relationship Id="rId4" Type="http://schemas.openxmlformats.org/officeDocument/2006/relationships/hyperlink" Target="//upload.wikimedia.org/wikipedia/commons/3/3b/Hrad_Ka%C5%A1perk_(11).jpg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0.jpeg"/><Relationship Id="rId4" Type="http://schemas.openxmlformats.org/officeDocument/2006/relationships/hyperlink" Target="//upload.wikimedia.org/wikipedia/commons/7/77/Hrad_Velhartice_(2).jpg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risturaj.cz/sekce/zajimavosti-a-nej" TargetMode="Externa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7" y="423930"/>
            <a:ext cx="3971925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Obrázek 5" descr="Popis: Popis: Popis: Popis: logo sko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185" y="1628800"/>
            <a:ext cx="2022475" cy="109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52400" y="1476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837239" y="2623267"/>
            <a:ext cx="6062365" cy="2339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Masarykova základní škola Debř, Mladá Boleslav, příspěvková organizace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400" dirty="0">
              <a:latin typeface="Arial" pitchFamily="34" charset="0"/>
              <a:cs typeface="Calibri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Název a číslo materiálu: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u="sng" dirty="0">
              <a:latin typeface="Arial" pitchFamily="34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>
                <a:latin typeface="Arial" pitchFamily="34" charset="0"/>
                <a:ea typeface="Times New Roman" pitchFamily="18" charset="0"/>
                <a:cs typeface="Calibri" pitchFamily="34" charset="0"/>
              </a:rPr>
              <a:t>VY_32_INOVACE_16_Člověk a </a:t>
            </a:r>
            <a:r>
              <a:rPr lang="cs-CZ" sz="1400" dirty="0" err="1">
                <a:latin typeface="Arial" pitchFamily="34" charset="0"/>
                <a:ea typeface="Times New Roman" pitchFamily="18" charset="0"/>
                <a:cs typeface="Calibri" pitchFamily="34" charset="0"/>
              </a:rPr>
              <a:t>příroda_Zeměpis_ČR_Plzeňský</a:t>
            </a:r>
            <a:r>
              <a:rPr lang="cs-CZ" sz="1400">
                <a:latin typeface="Arial" pitchFamily="34" charset="0"/>
                <a:ea typeface="Times New Roman" pitchFamily="18" charset="0"/>
                <a:cs typeface="Calibri" pitchFamily="34" charset="0"/>
              </a:rPr>
              <a:t> kraj</a:t>
            </a: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400" dirty="0">
              <a:latin typeface="Arial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Autor: Mgr. Jakub Černý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400" dirty="0" smtClean="0">
                <a:latin typeface="Arial" pitchFamily="34" charset="0"/>
              </a:rPr>
              <a:t>Ověřeno: 9.4. 2013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83274" y="5949280"/>
            <a:ext cx="381977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Calibri" pitchFamily="34" charset="0"/>
              </a:rPr>
              <a:t>Číslo projektu: CZ.1.07/1.4.00/21.1185</a:t>
            </a:r>
            <a:endParaRPr lang="cs-CZ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415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Žáci získají základní informace o </a:t>
            </a:r>
            <a:r>
              <a:rPr lang="cs-CZ" dirty="0" smtClean="0"/>
              <a:t>Plzeňském kraji </a:t>
            </a:r>
            <a:r>
              <a:rPr lang="cs-CZ" dirty="0"/>
              <a:t>a seznámí se s jeho nejznámějšími pamětihodnostmi.</a:t>
            </a:r>
          </a:p>
          <a:p>
            <a:r>
              <a:rPr lang="cs-CZ" dirty="0"/>
              <a:t>Materiál lze využít během výkladu učitelem na interaktivní tabuli nebo s ním pracují žáci samostatně na PC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sz="1100" i="1" dirty="0" smtClean="0"/>
              <a:t>Zdroje obrázků či textu jsou uvedeny v Poznámkách</a:t>
            </a:r>
            <a:endParaRPr lang="cs-CZ" sz="1100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5356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556792"/>
            <a:ext cx="8062664" cy="2376263"/>
          </a:xfrm>
        </p:spPr>
        <p:txBody>
          <a:bodyPr>
            <a:noAutofit/>
          </a:bodyPr>
          <a:lstStyle/>
          <a:p>
            <a:r>
              <a:rPr lang="cs-CZ" sz="8800" b="1" dirty="0" smtClean="0"/>
              <a:t>Plzeňský kraj</a:t>
            </a:r>
            <a:endParaRPr lang="cs-CZ" sz="8800" dirty="0"/>
          </a:p>
        </p:txBody>
      </p:sp>
    </p:spTree>
    <p:extLst>
      <p:ext uri="{BB962C8B-B14F-4D97-AF65-F5344CB8AC3E}">
        <p14:creationId xmlns:p14="http://schemas.microsoft.com/office/powerpoint/2010/main" val="126912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oubor:2004 Plzensky kraj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295837"/>
            <a:ext cx="8655761" cy="497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295838"/>
            <a:ext cx="5991465" cy="5318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49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Symboly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4805703"/>
            <a:ext cx="850074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b="1" i="1" dirty="0"/>
              <a:t>Český lev</a:t>
            </a:r>
            <a:r>
              <a:rPr lang="cs-CZ" sz="1500" i="1" dirty="0"/>
              <a:t> symbolizuje umístění kraje v Čechách. </a:t>
            </a:r>
            <a:r>
              <a:rPr lang="cs-CZ" sz="1500" b="1" i="1" dirty="0"/>
              <a:t>Zlatý dvouhrbý velbloud </a:t>
            </a:r>
            <a:r>
              <a:rPr lang="cs-CZ" sz="1500" i="1" dirty="0"/>
              <a:t>ve druhém poli je derivátem plzeňského </a:t>
            </a:r>
            <a:r>
              <a:rPr lang="cs-CZ" sz="1500" i="1" dirty="0" smtClean="0"/>
              <a:t>znaku. V </a:t>
            </a:r>
            <a:r>
              <a:rPr lang="cs-CZ" sz="1500" i="1" dirty="0"/>
              <a:t>narážce na epizodu z husitských válek, kdy Plzeňané při výpadu proti vojskům, obléhající město, ukořistili velblouda, kterého husité obdrželi darem od polského krále. </a:t>
            </a:r>
            <a:r>
              <a:rPr lang="cs-CZ" sz="1500" b="1" i="1" dirty="0"/>
              <a:t>Třetí zelené pole </a:t>
            </a:r>
            <a:r>
              <a:rPr lang="cs-CZ" sz="1500" i="1" dirty="0"/>
              <a:t>symbolizuje zalesněnou hranici – Šumava a Český les. Právě hranice je vedle centra nejdůležitějším „přirozeným“ znakem kraje</a:t>
            </a:r>
            <a:r>
              <a:rPr lang="cs-CZ" sz="1500" i="1" dirty="0" smtClean="0"/>
              <a:t>. </a:t>
            </a:r>
            <a:r>
              <a:rPr lang="cs-CZ" sz="1500" b="1" i="1" dirty="0"/>
              <a:t>Dvě břevna symbolizují dvě hlavní řeky,</a:t>
            </a:r>
            <a:r>
              <a:rPr lang="cs-CZ" sz="1500" i="1" dirty="0"/>
              <a:t> které odvádějí vodu z kraje – </a:t>
            </a:r>
            <a:r>
              <a:rPr lang="cs-CZ" sz="1500" b="1" i="1" dirty="0"/>
              <a:t>stříbrné Berounku </a:t>
            </a:r>
            <a:r>
              <a:rPr lang="cs-CZ" sz="1500" i="1" dirty="0"/>
              <a:t>a zlaté </a:t>
            </a:r>
            <a:r>
              <a:rPr lang="cs-CZ" sz="1500" b="1" i="1" dirty="0"/>
              <a:t>zlatonosnou Otavu</a:t>
            </a:r>
            <a:r>
              <a:rPr lang="cs-CZ" sz="1500" i="1" dirty="0"/>
              <a:t>. </a:t>
            </a:r>
            <a:r>
              <a:rPr lang="cs-CZ" sz="1500" i="1" dirty="0" smtClean="0"/>
              <a:t>Ro</a:t>
            </a:r>
            <a:r>
              <a:rPr lang="cs-CZ" sz="1500" b="1" i="1" dirty="0" smtClean="0"/>
              <a:t>mánská </a:t>
            </a:r>
            <a:r>
              <a:rPr lang="cs-CZ" sz="1500" b="1" i="1" dirty="0"/>
              <a:t>rotunda </a:t>
            </a:r>
            <a:r>
              <a:rPr lang="cs-CZ" sz="1500" i="1" dirty="0"/>
              <a:t>odkazuje ke </a:t>
            </a:r>
            <a:r>
              <a:rPr lang="cs-CZ" sz="1500" i="1" dirty="0" err="1"/>
              <a:t>staroplzenecké</a:t>
            </a:r>
            <a:r>
              <a:rPr lang="cs-CZ" sz="1500" i="1" dirty="0"/>
              <a:t> rotundě sv. Petra a Pavla, nejstarší zachované stavbě na území dnešní České republiky</a:t>
            </a:r>
            <a:r>
              <a:rPr lang="cs-CZ" sz="1500" i="1" dirty="0" smtClean="0"/>
              <a:t>.</a:t>
            </a:r>
            <a:endParaRPr lang="cs-CZ" sz="1500" i="1" dirty="0"/>
          </a:p>
        </p:txBody>
      </p:sp>
      <p:pic>
        <p:nvPicPr>
          <p:cNvPr id="14338" name="Picture 2" descr="Soubor:Plzen Region CoA CZ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23996"/>
            <a:ext cx="2860953" cy="344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Soubor:Flag of Plzen Region.sv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649" y="1323996"/>
            <a:ext cx="5173629" cy="344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45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Základní údaje </a:t>
            </a:r>
            <a:r>
              <a:rPr lang="cs-CZ" sz="2000" dirty="0" smtClean="0"/>
              <a:t>k </a:t>
            </a:r>
            <a:r>
              <a:rPr lang="cs-CZ" sz="2000" dirty="0"/>
              <a:t>1</a:t>
            </a:r>
            <a:r>
              <a:rPr lang="cs-CZ" sz="2000" dirty="0" smtClean="0"/>
              <a:t>. 1. 2012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8" cy="4713387"/>
          </a:xfrm>
        </p:spPr>
        <p:txBody>
          <a:bodyPr>
            <a:normAutofit fontScale="92500" lnSpcReduction="20000"/>
          </a:bodyPr>
          <a:lstStyle/>
          <a:p>
            <a:r>
              <a:rPr lang="cs-CZ" sz="2400" dirty="0"/>
              <a:t>Krajské město: Plzeň </a:t>
            </a:r>
          </a:p>
          <a:p>
            <a:r>
              <a:rPr lang="cs-CZ" sz="2400" dirty="0"/>
              <a:t>Hejtman: Milan Chovanec (ČSSD) </a:t>
            </a:r>
          </a:p>
          <a:p>
            <a:r>
              <a:rPr lang="cs-CZ" sz="2400" dirty="0"/>
              <a:t>Rozloha: 7561 km² </a:t>
            </a:r>
          </a:p>
          <a:p>
            <a:r>
              <a:rPr lang="cs-CZ" sz="2400" dirty="0"/>
              <a:t>Počet obyvatel: 571 </a:t>
            </a:r>
            <a:r>
              <a:rPr lang="cs-CZ" sz="2400" dirty="0" smtClean="0"/>
              <a:t>709</a:t>
            </a:r>
            <a:endParaRPr lang="cs-CZ" sz="2400" dirty="0"/>
          </a:p>
          <a:p>
            <a:r>
              <a:rPr lang="cs-CZ" sz="2400" dirty="0"/>
              <a:t>Hustota zalidnění: 76 obyvatel/km² </a:t>
            </a:r>
          </a:p>
          <a:p>
            <a:r>
              <a:rPr lang="cs-CZ" sz="2400" dirty="0"/>
              <a:t>Nejvyšší bod: Velká </a:t>
            </a:r>
            <a:r>
              <a:rPr lang="cs-CZ" sz="2400" dirty="0" err="1"/>
              <a:t>Mokrůvka</a:t>
            </a:r>
            <a:r>
              <a:rPr lang="cs-CZ" sz="2400" dirty="0"/>
              <a:t> (1370 m n. m</a:t>
            </a:r>
            <a:r>
              <a:rPr lang="cs-CZ" sz="2400" dirty="0" smtClean="0"/>
              <a:t>.) (</a:t>
            </a:r>
            <a:r>
              <a:rPr lang="cs-CZ" sz="2400" i="1" dirty="0" smtClean="0"/>
              <a:t>střední Šumava)</a:t>
            </a:r>
            <a:endParaRPr lang="cs-CZ" sz="2400" dirty="0" smtClean="0"/>
          </a:p>
          <a:p>
            <a:pPr marL="5113338" indent="-3227388">
              <a:buNone/>
            </a:pPr>
            <a:r>
              <a:rPr lang="cs-CZ" sz="2400" dirty="0" smtClean="0"/>
              <a:t>Blatný </a:t>
            </a:r>
            <a:r>
              <a:rPr lang="cs-CZ" sz="2400" dirty="0"/>
              <a:t>vrch (1370 m n. m.) </a:t>
            </a:r>
            <a:r>
              <a:rPr lang="cs-CZ" sz="1700" dirty="0"/>
              <a:t>(vyšší jižní vrchol (1376 m n. m.) leží v Bavorsku (20 m od německo−české státní hranice), na české území zasahuje nižší severní vrchol (1367 m n. m). Hraniční čára přesahuje vrstevnici 1370 m</a:t>
            </a:r>
            <a:r>
              <a:rPr lang="cs-CZ" sz="1700" dirty="0" smtClean="0"/>
              <a:t>.)</a:t>
            </a:r>
            <a:endParaRPr lang="cs-CZ" sz="1700" dirty="0"/>
          </a:p>
          <a:p>
            <a:r>
              <a:rPr lang="cs-CZ" sz="2400" dirty="0"/>
              <a:t>Historické země: Čechy </a:t>
            </a:r>
          </a:p>
          <a:p>
            <a:r>
              <a:rPr lang="cs-CZ" sz="2400" dirty="0"/>
              <a:t>Počet okresů: 7 </a:t>
            </a:r>
          </a:p>
          <a:p>
            <a:r>
              <a:rPr lang="cs-CZ" sz="2400" dirty="0"/>
              <a:t>Počet správních obvodů obcí s rozšířenou působností: 15 </a:t>
            </a:r>
          </a:p>
          <a:p>
            <a:r>
              <a:rPr lang="cs-CZ" sz="2400" dirty="0"/>
              <a:t>Počet správních obvodů obcí s pověřeným úřadem: 35 </a:t>
            </a:r>
          </a:p>
        </p:txBody>
      </p:sp>
    </p:spTree>
    <p:extLst>
      <p:ext uri="{BB962C8B-B14F-4D97-AF65-F5344CB8AC3E}">
        <p14:creationId xmlns:p14="http://schemas.microsoft.com/office/powerpoint/2010/main" val="280698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340768"/>
            <a:ext cx="8856984" cy="5328592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Plzeňský kraj leží </a:t>
            </a:r>
            <a:r>
              <a:rPr lang="cs-CZ" b="1" dirty="0"/>
              <a:t>na jihozápadě</a:t>
            </a:r>
            <a:r>
              <a:rPr lang="cs-CZ" dirty="0"/>
              <a:t> České republiky. Hranici kraje na západě tvoří </a:t>
            </a:r>
            <a:r>
              <a:rPr lang="cs-CZ" b="1" dirty="0"/>
              <a:t>státní hranice se </a:t>
            </a:r>
            <a:r>
              <a:rPr lang="cs-CZ" b="1" dirty="0" smtClean="0"/>
              <a:t>SRN </a:t>
            </a:r>
            <a:r>
              <a:rPr lang="cs-CZ" dirty="0" smtClean="0"/>
              <a:t>(Bavorskem</a:t>
            </a:r>
            <a:r>
              <a:rPr lang="cs-CZ" dirty="0"/>
              <a:t>). Severozápadně leží kraj </a:t>
            </a:r>
            <a:r>
              <a:rPr lang="cs-CZ" b="1" dirty="0"/>
              <a:t>Karlovarský</a:t>
            </a:r>
            <a:r>
              <a:rPr lang="cs-CZ" dirty="0"/>
              <a:t>, severovýchodně kraj </a:t>
            </a:r>
            <a:r>
              <a:rPr lang="cs-CZ" b="1" dirty="0"/>
              <a:t>Středočeský</a:t>
            </a:r>
            <a:r>
              <a:rPr lang="cs-CZ" dirty="0"/>
              <a:t> a </a:t>
            </a:r>
            <a:r>
              <a:rPr lang="cs-CZ" dirty="0" smtClean="0"/>
              <a:t>na jihovýchodě </a:t>
            </a:r>
            <a:r>
              <a:rPr lang="cs-CZ" dirty="0"/>
              <a:t>kraj </a:t>
            </a:r>
            <a:r>
              <a:rPr lang="cs-CZ" b="1" dirty="0"/>
              <a:t>Jihočeský</a:t>
            </a:r>
            <a:r>
              <a:rPr lang="cs-CZ" dirty="0"/>
              <a:t>.</a:t>
            </a:r>
          </a:p>
          <a:p>
            <a:r>
              <a:rPr lang="cs-CZ" dirty="0"/>
              <a:t>Svou rozlohou </a:t>
            </a:r>
            <a:r>
              <a:rPr lang="cs-CZ" b="1" dirty="0"/>
              <a:t>7 561 </a:t>
            </a:r>
            <a:r>
              <a:rPr lang="cs-CZ" b="1" dirty="0" smtClean="0"/>
              <a:t>km</a:t>
            </a:r>
            <a:r>
              <a:rPr lang="cs-CZ" b="1" baseline="30000" dirty="0" smtClean="0"/>
              <a:t>2</a:t>
            </a:r>
            <a:r>
              <a:rPr lang="cs-CZ" b="1" dirty="0" smtClean="0"/>
              <a:t> </a:t>
            </a:r>
            <a:r>
              <a:rPr lang="cs-CZ" dirty="0"/>
              <a:t>je </a:t>
            </a:r>
            <a:r>
              <a:rPr lang="cs-CZ" b="1" dirty="0"/>
              <a:t>třetím největším </a:t>
            </a:r>
            <a:r>
              <a:rPr lang="cs-CZ" dirty="0"/>
              <a:t>krajem v České republice, avšak </a:t>
            </a:r>
            <a:r>
              <a:rPr lang="cs-CZ" b="1" dirty="0"/>
              <a:t>počtem obyvatel </a:t>
            </a:r>
            <a:r>
              <a:rPr lang="cs-CZ" dirty="0"/>
              <a:t>se </a:t>
            </a:r>
            <a:r>
              <a:rPr lang="cs-CZ" dirty="0" smtClean="0"/>
              <a:t>řadí </a:t>
            </a:r>
            <a:r>
              <a:rPr lang="cs-CZ" b="1" dirty="0" smtClean="0"/>
              <a:t>na </a:t>
            </a:r>
            <a:r>
              <a:rPr lang="cs-CZ" b="1" dirty="0"/>
              <a:t>deváté </a:t>
            </a:r>
            <a:r>
              <a:rPr lang="cs-CZ" dirty="0"/>
              <a:t>místo v ČR. </a:t>
            </a:r>
            <a:endParaRPr lang="cs-CZ" dirty="0" smtClean="0"/>
          </a:p>
          <a:p>
            <a:r>
              <a:rPr lang="cs-CZ" b="1" dirty="0" smtClean="0"/>
              <a:t>Sedm </a:t>
            </a:r>
            <a:r>
              <a:rPr lang="cs-CZ" b="1" dirty="0"/>
              <a:t>okresů </a:t>
            </a:r>
            <a:r>
              <a:rPr lang="cs-CZ" dirty="0"/>
              <a:t>kraje (Domažlice, Klatovy, Plzeň-město, Plzeň-jih, Plzeň-sever</a:t>
            </a:r>
            <a:r>
              <a:rPr lang="cs-CZ" dirty="0" smtClean="0"/>
              <a:t>, Rokycany </a:t>
            </a:r>
            <a:r>
              <a:rPr lang="cs-CZ" dirty="0"/>
              <a:t>a Tachov) představuje územní </a:t>
            </a:r>
            <a:r>
              <a:rPr lang="cs-CZ" b="1" dirty="0"/>
              <a:t>celky výrazně se odlišující</a:t>
            </a:r>
            <a:r>
              <a:rPr lang="cs-CZ" dirty="0"/>
              <a:t> krajinným charakterem, </a:t>
            </a:r>
            <a:r>
              <a:rPr lang="cs-CZ" dirty="0" smtClean="0"/>
              <a:t>počtem i </a:t>
            </a:r>
            <a:r>
              <a:rPr lang="cs-CZ" dirty="0"/>
              <a:t>skladbou obyvatelstva, ekonomickým potenciálem, velikostí i hustotou osídlení.</a:t>
            </a:r>
          </a:p>
        </p:txBody>
      </p:sp>
    </p:spTree>
    <p:extLst>
      <p:ext uri="{BB962C8B-B14F-4D97-AF65-F5344CB8AC3E}">
        <p14:creationId xmlns:p14="http://schemas.microsoft.com/office/powerpoint/2010/main" val="86818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Administrativní dělení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851920" y="1412776"/>
            <a:ext cx="4834880" cy="15121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/>
              <a:t>Na území kraje se nachází </a:t>
            </a:r>
            <a:r>
              <a:rPr lang="cs-CZ" sz="2400" b="1" dirty="0"/>
              <a:t>sedm okresů </a:t>
            </a:r>
            <a:r>
              <a:rPr lang="cs-CZ" sz="2400" dirty="0"/>
              <a:t>s pěti okresními městy, </a:t>
            </a:r>
            <a:r>
              <a:rPr lang="cs-CZ" sz="2400" b="1" dirty="0"/>
              <a:t>tři okresy sídlí v krajském městě Plzni</a:t>
            </a:r>
            <a:r>
              <a:rPr lang="cs-CZ" sz="2400" dirty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>
              <a:effectLst/>
            </a:endParaRP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16386" name="Picture 2" descr="http://www.risy.cz/Files/Images/plzensky/okresy/okresy_plzen_kraj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76" y="1196752"/>
            <a:ext cx="276030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83" y="4581128"/>
            <a:ext cx="8665005" cy="211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249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Přírodní podmínky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340768"/>
            <a:ext cx="8003232" cy="5373216"/>
          </a:xfrm>
        </p:spPr>
        <p:txBody>
          <a:bodyPr>
            <a:noAutofit/>
          </a:bodyPr>
          <a:lstStyle/>
          <a:p>
            <a:r>
              <a:rPr lang="cs-CZ" sz="1600" b="1" dirty="0"/>
              <a:t>Rozmanitost</a:t>
            </a:r>
            <a:r>
              <a:rPr lang="cs-CZ" sz="1600" dirty="0"/>
              <a:t> přírodních podmínek je dána především reliéfem kraje.</a:t>
            </a:r>
          </a:p>
          <a:p>
            <a:r>
              <a:rPr lang="cs-CZ" sz="1600" dirty="0" smtClean="0"/>
              <a:t>Většinu </a:t>
            </a:r>
            <a:r>
              <a:rPr lang="cs-CZ" sz="1600" dirty="0"/>
              <a:t>území kraje zabírá </a:t>
            </a:r>
            <a:r>
              <a:rPr lang="cs-CZ" sz="1600" b="1" dirty="0"/>
              <a:t>Plzeňská pahorkatina</a:t>
            </a:r>
            <a:r>
              <a:rPr lang="cs-CZ" sz="1600" dirty="0"/>
              <a:t>, hranici s Německem tvoří pohoří </a:t>
            </a:r>
            <a:r>
              <a:rPr lang="cs-CZ" sz="1600" b="1" dirty="0"/>
              <a:t>Český les</a:t>
            </a:r>
            <a:r>
              <a:rPr lang="cs-CZ" sz="1600" dirty="0"/>
              <a:t> a </a:t>
            </a:r>
            <a:r>
              <a:rPr lang="cs-CZ" sz="1600" b="1" dirty="0"/>
              <a:t>Šumava</a:t>
            </a:r>
            <a:r>
              <a:rPr lang="cs-CZ" sz="1600" dirty="0" smtClean="0"/>
              <a:t>. Ze STC kraje sem zasahují Brdy.</a:t>
            </a:r>
          </a:p>
          <a:p>
            <a:r>
              <a:rPr lang="cs-CZ" sz="1600" b="1" dirty="0"/>
              <a:t>Klimatické, geologické a hydrologické podmínky</a:t>
            </a:r>
            <a:r>
              <a:rPr lang="cs-CZ" sz="1600" dirty="0"/>
              <a:t> jsou v jednotlivých </a:t>
            </a:r>
            <a:r>
              <a:rPr lang="cs-CZ" sz="1600" dirty="0" smtClean="0"/>
              <a:t>územních celcích </a:t>
            </a:r>
            <a:r>
              <a:rPr lang="cs-CZ" sz="1600" dirty="0"/>
              <a:t>značně </a:t>
            </a:r>
            <a:r>
              <a:rPr lang="cs-CZ" sz="1600" b="1" dirty="0"/>
              <a:t>odlišné</a:t>
            </a:r>
            <a:r>
              <a:rPr lang="cs-CZ" sz="1600" dirty="0" smtClean="0"/>
              <a:t>.</a:t>
            </a:r>
          </a:p>
          <a:p>
            <a:endParaRPr lang="cs-CZ" sz="1600" dirty="0"/>
          </a:p>
          <a:p>
            <a:r>
              <a:rPr lang="cs-CZ" sz="1600" dirty="0" smtClean="0"/>
              <a:t>Střed </a:t>
            </a:r>
            <a:r>
              <a:rPr lang="cs-CZ" sz="1600" dirty="0"/>
              <a:t>kraje leží v </a:t>
            </a:r>
            <a:r>
              <a:rPr lang="cs-CZ" sz="1600" b="1" dirty="0"/>
              <a:t>Plzeňské kotlině</a:t>
            </a:r>
            <a:r>
              <a:rPr lang="cs-CZ" sz="1600" dirty="0"/>
              <a:t>, ve které soutokem čtyř řek – </a:t>
            </a:r>
            <a:r>
              <a:rPr lang="cs-CZ" sz="1600" b="1" dirty="0"/>
              <a:t>Mže</a:t>
            </a:r>
            <a:r>
              <a:rPr lang="cs-CZ" sz="1600" dirty="0"/>
              <a:t>, </a:t>
            </a:r>
            <a:r>
              <a:rPr lang="cs-CZ" sz="1600" b="1" dirty="0"/>
              <a:t>Radbuzy</a:t>
            </a:r>
            <a:r>
              <a:rPr lang="cs-CZ" sz="1600" dirty="0"/>
              <a:t>, </a:t>
            </a:r>
            <a:r>
              <a:rPr lang="cs-CZ" sz="1600" b="1" dirty="0"/>
              <a:t>Úhlavy</a:t>
            </a:r>
            <a:r>
              <a:rPr lang="cs-CZ" sz="1600" dirty="0"/>
              <a:t> a </a:t>
            </a:r>
            <a:r>
              <a:rPr lang="cs-CZ" sz="1600" b="1" dirty="0"/>
              <a:t>Úslavy</a:t>
            </a:r>
            <a:r>
              <a:rPr lang="cs-CZ" sz="1600" dirty="0"/>
              <a:t> – vzniká řeka </a:t>
            </a:r>
            <a:r>
              <a:rPr lang="cs-CZ" sz="1600" b="1" dirty="0"/>
              <a:t>Berounka</a:t>
            </a:r>
            <a:r>
              <a:rPr lang="cs-CZ" sz="1600" dirty="0"/>
              <a:t>.</a:t>
            </a:r>
          </a:p>
          <a:p>
            <a:r>
              <a:rPr lang="cs-CZ" sz="1600" dirty="0"/>
              <a:t>Na Šumavě se nacházejí </a:t>
            </a:r>
            <a:r>
              <a:rPr lang="cs-CZ" sz="1600" b="1" dirty="0" smtClean="0"/>
              <a:t>ledovcová </a:t>
            </a:r>
            <a:r>
              <a:rPr lang="cs-CZ" sz="1600" b="1" dirty="0"/>
              <a:t>jezera</a:t>
            </a:r>
            <a:r>
              <a:rPr lang="cs-CZ" sz="1600" dirty="0"/>
              <a:t> – </a:t>
            </a:r>
            <a:r>
              <a:rPr lang="cs-CZ" sz="1600" b="1" dirty="0"/>
              <a:t>Černé</a:t>
            </a:r>
            <a:r>
              <a:rPr lang="cs-CZ" sz="1600" dirty="0"/>
              <a:t>, </a:t>
            </a:r>
            <a:r>
              <a:rPr lang="cs-CZ" sz="1600" b="1" dirty="0"/>
              <a:t>Čertovo</a:t>
            </a:r>
            <a:r>
              <a:rPr lang="cs-CZ" sz="1600" dirty="0"/>
              <a:t>, </a:t>
            </a:r>
            <a:r>
              <a:rPr lang="cs-CZ" sz="1600" b="1" dirty="0"/>
              <a:t>Plešné</a:t>
            </a:r>
            <a:r>
              <a:rPr lang="cs-CZ" sz="1600" dirty="0"/>
              <a:t>, </a:t>
            </a:r>
            <a:r>
              <a:rPr lang="cs-CZ" sz="1600" b="1" dirty="0"/>
              <a:t>Prášilské</a:t>
            </a:r>
            <a:r>
              <a:rPr lang="cs-CZ" sz="1600" dirty="0"/>
              <a:t> a </a:t>
            </a:r>
            <a:r>
              <a:rPr lang="cs-CZ" sz="1600" b="1" dirty="0"/>
              <a:t>Laka</a:t>
            </a:r>
            <a:r>
              <a:rPr lang="cs-CZ" sz="1600" dirty="0" smtClean="0"/>
              <a:t>.</a:t>
            </a:r>
          </a:p>
          <a:p>
            <a:endParaRPr lang="cs-CZ" sz="1600" dirty="0" smtClean="0"/>
          </a:p>
          <a:p>
            <a:r>
              <a:rPr lang="cs-CZ" sz="1600" dirty="0"/>
              <a:t>Nejdůležitějším chráněným územím je </a:t>
            </a:r>
            <a:r>
              <a:rPr lang="cs-CZ" sz="1600" b="1" dirty="0"/>
              <a:t>Národní park Šumava</a:t>
            </a:r>
            <a:r>
              <a:rPr lang="cs-CZ" sz="1600" dirty="0"/>
              <a:t>, jehož část do Plzeňského kraje zasahuje. V kraji jsou i další chráněné krajinné oblasti, přírodní parky a 162 maloplošných chráněných území.</a:t>
            </a:r>
          </a:p>
          <a:p>
            <a:endParaRPr lang="cs-CZ" sz="1600" dirty="0"/>
          </a:p>
          <a:p>
            <a:r>
              <a:rPr lang="cs-CZ" sz="1600" dirty="0"/>
              <a:t>Na území kraje je zastoupeno </a:t>
            </a:r>
            <a:r>
              <a:rPr lang="cs-CZ" sz="1600" b="1" dirty="0"/>
              <a:t>9 přírodních lesních oblastí</a:t>
            </a:r>
            <a:r>
              <a:rPr lang="cs-CZ" sz="1600" dirty="0"/>
              <a:t>, </a:t>
            </a:r>
            <a:r>
              <a:rPr lang="cs-CZ" sz="1600" b="1" dirty="0"/>
              <a:t>lesnatost činí 38,8%</a:t>
            </a:r>
            <a:r>
              <a:rPr lang="cs-CZ" sz="1600" dirty="0"/>
              <a:t> a je nad průměrem České </a:t>
            </a:r>
            <a:r>
              <a:rPr lang="cs-CZ" sz="1600" dirty="0" smtClean="0"/>
              <a:t>republiky (33,6%). Převažujícími </a:t>
            </a:r>
            <a:r>
              <a:rPr lang="cs-CZ" sz="1600" dirty="0"/>
              <a:t>dřevinami jsou </a:t>
            </a:r>
            <a:r>
              <a:rPr lang="cs-CZ" sz="1600" b="1" dirty="0"/>
              <a:t>smrk a borovice</a:t>
            </a:r>
            <a:r>
              <a:rPr lang="cs-CZ" sz="1600" dirty="0"/>
              <a:t>, jejichž </a:t>
            </a:r>
            <a:r>
              <a:rPr lang="cs-CZ" sz="1600" b="1" dirty="0"/>
              <a:t>monokultury</a:t>
            </a:r>
            <a:r>
              <a:rPr lang="cs-CZ" sz="1600" dirty="0"/>
              <a:t> tvoří více než 85% rozlohy lesů v kraji.</a:t>
            </a:r>
          </a:p>
        </p:txBody>
      </p:sp>
    </p:spTree>
    <p:extLst>
      <p:ext uri="{BB962C8B-B14F-4D97-AF65-F5344CB8AC3E}">
        <p14:creationId xmlns:p14="http://schemas.microsoft.com/office/powerpoint/2010/main" val="211444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8667890" cy="6855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aoblený obdélník 2"/>
          <p:cNvSpPr/>
          <p:nvPr/>
        </p:nvSpPr>
        <p:spPr>
          <a:xfrm rot="14725604">
            <a:off x="-359347" y="2275235"/>
            <a:ext cx="4145277" cy="907407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 rot="13639702">
            <a:off x="3240314" y="5459536"/>
            <a:ext cx="2411614" cy="66560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 rot="16200000">
            <a:off x="3135547" y="1044992"/>
            <a:ext cx="2869720" cy="2877134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 rot="13639702">
            <a:off x="6357161" y="1274646"/>
            <a:ext cx="889858" cy="1605973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 rot="13639702">
            <a:off x="2805881" y="1318531"/>
            <a:ext cx="1112392" cy="158747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 rot="13639702">
            <a:off x="4114571" y="2867671"/>
            <a:ext cx="649597" cy="1390869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97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997152"/>
          </a:xfrm>
        </p:spPr>
        <p:txBody>
          <a:bodyPr>
            <a:normAutofit fontScale="92500"/>
          </a:bodyPr>
          <a:lstStyle/>
          <a:p>
            <a:r>
              <a:rPr lang="cs-CZ" dirty="0"/>
              <a:t>Většinu území kraje </a:t>
            </a:r>
            <a:r>
              <a:rPr lang="cs-CZ" b="1" dirty="0"/>
              <a:t>odvodňuje Berounka</a:t>
            </a:r>
            <a:r>
              <a:rPr lang="cs-CZ" dirty="0"/>
              <a:t>, která vzniká v Plzni </a:t>
            </a:r>
            <a:r>
              <a:rPr lang="cs-CZ" b="1" i="1" dirty="0"/>
              <a:t>soutokem Radbuzy, Mže, Úhlavy a Úslavy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Část </a:t>
            </a:r>
            <a:r>
              <a:rPr lang="cs-CZ" dirty="0"/>
              <a:t>Klatovska a </a:t>
            </a:r>
            <a:r>
              <a:rPr lang="cs-CZ" dirty="0" err="1"/>
              <a:t>Sušicko</a:t>
            </a:r>
            <a:r>
              <a:rPr lang="cs-CZ" dirty="0"/>
              <a:t> odvodňuje </a:t>
            </a:r>
            <a:r>
              <a:rPr lang="cs-CZ" b="1" dirty="0"/>
              <a:t>Otava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Obě </a:t>
            </a:r>
            <a:r>
              <a:rPr lang="cs-CZ" dirty="0"/>
              <a:t>povodí náleží k úmoří Severního moře.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Na </a:t>
            </a:r>
            <a:r>
              <a:rPr lang="cs-CZ" dirty="0"/>
              <a:t>území kraje je řada jezer – ledovcová </a:t>
            </a:r>
            <a:r>
              <a:rPr lang="cs-CZ" b="1" dirty="0"/>
              <a:t>Černé jezero, Čertovo jezero, Prášilské jezero, Laka a hrazené </a:t>
            </a:r>
            <a:r>
              <a:rPr lang="cs-CZ" b="1" dirty="0" err="1"/>
              <a:t>Odlezelské</a:t>
            </a:r>
            <a:r>
              <a:rPr lang="cs-CZ" b="1" dirty="0"/>
              <a:t> jezero</a:t>
            </a:r>
            <a:r>
              <a:rPr lang="cs-CZ" dirty="0" smtClean="0"/>
              <a:t>.</a:t>
            </a:r>
          </a:p>
          <a:p>
            <a:r>
              <a:rPr lang="cs-CZ" dirty="0" smtClean="0"/>
              <a:t>Významnou </a:t>
            </a:r>
            <a:r>
              <a:rPr lang="cs-CZ" dirty="0"/>
              <a:t>roli při zásobování obyvatelstva pitnou vodou hrají i </a:t>
            </a:r>
            <a:r>
              <a:rPr lang="cs-CZ" b="1" dirty="0"/>
              <a:t>vodní nádrže </a:t>
            </a:r>
            <a:r>
              <a:rPr lang="cs-CZ" b="1" dirty="0" smtClean="0"/>
              <a:t>Hracholusky, Nýrsko </a:t>
            </a:r>
            <a:r>
              <a:rPr lang="cs-CZ" b="1" dirty="0"/>
              <a:t>a Lučina</a:t>
            </a:r>
            <a:r>
              <a:rPr lang="cs-CZ" dirty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350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29999"/>
            <a:ext cx="8667890" cy="6855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aoblený obdélník 2"/>
          <p:cNvSpPr/>
          <p:nvPr/>
        </p:nvSpPr>
        <p:spPr>
          <a:xfrm rot="13639702">
            <a:off x="3271176" y="1624573"/>
            <a:ext cx="649597" cy="614640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 rot="13639702">
            <a:off x="3551567" y="4686319"/>
            <a:ext cx="614169" cy="62737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 rot="13639702">
            <a:off x="4837321" y="1768870"/>
            <a:ext cx="649597" cy="614640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 rot="13639702">
            <a:off x="1308929" y="1352661"/>
            <a:ext cx="649597" cy="614640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 rot="13639702">
            <a:off x="3829210" y="2068763"/>
            <a:ext cx="649597" cy="614640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 rot="13639702">
            <a:off x="2172972" y="1698109"/>
            <a:ext cx="433679" cy="443406"/>
          </a:xfrm>
          <a:prstGeom prst="roundRect">
            <a:avLst/>
          </a:prstGeom>
          <a:noFill/>
          <a:ln w="381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 rot="13639702">
            <a:off x="3645708" y="2601489"/>
            <a:ext cx="433679" cy="443406"/>
          </a:xfrm>
          <a:prstGeom prst="roundRect">
            <a:avLst/>
          </a:prstGeom>
          <a:noFill/>
          <a:ln w="381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 rot="13639702">
            <a:off x="3480489" y="4172784"/>
            <a:ext cx="433679" cy="443406"/>
          </a:xfrm>
          <a:prstGeom prst="roundRect">
            <a:avLst/>
          </a:prstGeom>
          <a:noFill/>
          <a:ln w="381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 rot="13639702">
            <a:off x="5529237" y="4468603"/>
            <a:ext cx="433679" cy="443406"/>
          </a:xfrm>
          <a:prstGeom prst="roundRect">
            <a:avLst/>
          </a:prstGeom>
          <a:noFill/>
          <a:ln w="381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 rot="13639702">
            <a:off x="5025181" y="2868926"/>
            <a:ext cx="433679" cy="443406"/>
          </a:xfrm>
          <a:prstGeom prst="roundRect">
            <a:avLst/>
          </a:prstGeom>
          <a:noFill/>
          <a:ln w="381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 rot="13639702">
            <a:off x="4632439" y="1460309"/>
            <a:ext cx="433679" cy="599401"/>
          </a:xfrm>
          <a:prstGeom prst="roundRect">
            <a:avLst/>
          </a:prstGeom>
          <a:noFill/>
          <a:ln w="381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92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ile:Berounka (CZE) - location map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1419"/>
            <a:ext cx="9108504" cy="532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File:SrbskoBerounka2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552"/>
            <a:ext cx="9047411" cy="6027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771303" y="116632"/>
            <a:ext cx="2545113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Berounka u Srbska</a:t>
            </a:r>
            <a:endParaRPr lang="cs-CZ" sz="2200" dirty="0"/>
          </a:p>
        </p:txBody>
      </p:sp>
      <p:pic>
        <p:nvPicPr>
          <p:cNvPr id="19462" name="Picture 6" descr="File:Plzeň, Wilsonův most, pohled na Denisovo nábřeží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923703" y="269032"/>
            <a:ext cx="2545113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Radbuza v Plzni</a:t>
            </a:r>
            <a:endParaRPr lang="cs-CZ" sz="2200" dirty="0"/>
          </a:p>
        </p:txBody>
      </p:sp>
      <p:pic>
        <p:nvPicPr>
          <p:cNvPr id="19464" name="Picture 8" descr="Historický motorový vůz M 120.417 na mostě přes údolí řeky Mže.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823" y="0"/>
            <a:ext cx="9219119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580112" y="421432"/>
            <a:ext cx="3467297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Most v Pňovanech přes Mži</a:t>
            </a:r>
            <a:endParaRPr lang="cs-CZ" sz="2200" dirty="0"/>
          </a:p>
        </p:txBody>
      </p:sp>
      <p:pic>
        <p:nvPicPr>
          <p:cNvPr id="19466" name="Picture 10" descr="http://regiony.ic.cz/clanky/plzen/uhlava_v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823" y="-27384"/>
            <a:ext cx="9159118" cy="6293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701118" y="-6552"/>
            <a:ext cx="3467297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Jez na Úhlavě</a:t>
            </a:r>
            <a:endParaRPr lang="cs-CZ" sz="2200" dirty="0"/>
          </a:p>
        </p:txBody>
      </p:sp>
      <p:pic>
        <p:nvPicPr>
          <p:cNvPr id="19470" name="Picture 14" descr="http://regiony.ic.cz/clanky/plzen/uslava_v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7384"/>
            <a:ext cx="9221815" cy="6374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645998" y="145848"/>
            <a:ext cx="3467297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Jez na Úslavě</a:t>
            </a:r>
            <a:endParaRPr lang="cs-CZ" sz="22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-45824" y="6516052"/>
            <a:ext cx="915911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>
                <a:hlinkClick r:id="rId12"/>
              </a:rPr>
              <a:t>http://regiony.ic.cz/index.php?clanek=vodstvo&amp;dir=plzen&amp;menu=plzen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1015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10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701" name="Picture 5" descr="768px-Černé_jezero_zabírané_z_karové_stěn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8" y="-1"/>
            <a:ext cx="514302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699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67544" y="-1"/>
            <a:ext cx="1907704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/>
              <a:t>Černé jezero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188040" y="13898"/>
            <a:ext cx="395596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b="1" dirty="0"/>
              <a:t>Černé jezero </a:t>
            </a:r>
            <a:r>
              <a:rPr lang="cs-CZ" sz="2000" dirty="0"/>
              <a:t>(něm. </a:t>
            </a:r>
            <a:r>
              <a:rPr lang="cs-CZ" sz="2000" dirty="0" err="1"/>
              <a:t>Schwarzer</a:t>
            </a:r>
            <a:r>
              <a:rPr lang="cs-CZ" sz="2000" dirty="0"/>
              <a:t> </a:t>
            </a:r>
            <a:r>
              <a:rPr lang="cs-CZ" sz="2000" dirty="0" err="1"/>
              <a:t>See</a:t>
            </a:r>
            <a:r>
              <a:rPr lang="cs-CZ" sz="2000" dirty="0"/>
              <a:t>) je </a:t>
            </a:r>
            <a:r>
              <a:rPr lang="cs-CZ" sz="2000" b="1" dirty="0"/>
              <a:t>největší karové ledovcové jezero </a:t>
            </a:r>
            <a:r>
              <a:rPr lang="cs-CZ" sz="2000" dirty="0"/>
              <a:t>na Šumavě a zároveň i </a:t>
            </a:r>
            <a:r>
              <a:rPr lang="cs-CZ" sz="2000" b="1" dirty="0"/>
              <a:t>největší jezero v České republice</a:t>
            </a:r>
            <a:r>
              <a:rPr lang="cs-CZ" sz="2000" dirty="0"/>
              <a:t>, pokud nepočítáme vodní plochy vzniklé s přispěním člověka. Má rozlohu </a:t>
            </a:r>
            <a:r>
              <a:rPr lang="cs-CZ" sz="2000" b="1" dirty="0"/>
              <a:t>18,43 ha</a:t>
            </a:r>
            <a:r>
              <a:rPr lang="cs-CZ" sz="2000" dirty="0"/>
              <a:t>. </a:t>
            </a:r>
            <a:endParaRPr lang="cs-CZ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/>
              <a:t>Leží </a:t>
            </a:r>
            <a:r>
              <a:rPr lang="cs-CZ" sz="2000" dirty="0"/>
              <a:t>v nadmořské výšce 1008 m</a:t>
            </a:r>
            <a:r>
              <a:rPr lang="cs-CZ" sz="20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/>
              <a:t> </a:t>
            </a:r>
            <a:r>
              <a:rPr lang="cs-CZ" sz="2000" dirty="0"/>
              <a:t>Dosahuje maximální </a:t>
            </a:r>
            <a:r>
              <a:rPr lang="cs-CZ" sz="2000" b="1" dirty="0"/>
              <a:t>hloubky 40,6 m</a:t>
            </a:r>
            <a:r>
              <a:rPr lang="cs-CZ" sz="2000" dirty="0"/>
              <a:t>. </a:t>
            </a:r>
            <a:endParaRPr lang="cs-CZ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/>
              <a:t>Nachází </a:t>
            </a:r>
            <a:r>
              <a:rPr lang="cs-CZ" sz="2000" dirty="0"/>
              <a:t>se 6 km severozápadně od Železné Rudy, méně než 1 km od česko-německé státní hranice</a:t>
            </a:r>
            <a:r>
              <a:rPr lang="cs-CZ" sz="20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/>
              <a:t>Jezero leží pod severním svahem Jezerní hory, která se nad ním zvedá </a:t>
            </a:r>
            <a:r>
              <a:rPr lang="cs-CZ" sz="2000" b="1" dirty="0"/>
              <a:t>320 m vysokou Jezerní stěnou</a:t>
            </a:r>
            <a:r>
              <a:rPr lang="cs-CZ" sz="2000" dirty="0"/>
              <a:t>. </a:t>
            </a:r>
            <a:endParaRPr lang="cs-CZ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000" dirty="0" smtClean="0"/>
              <a:t>Černá </a:t>
            </a:r>
            <a:r>
              <a:rPr lang="cs-CZ" sz="2000" b="1" dirty="0"/>
              <a:t>barva jezera </a:t>
            </a:r>
            <a:r>
              <a:rPr lang="cs-CZ" sz="2000" dirty="0"/>
              <a:t>je způsobena </a:t>
            </a:r>
            <a:r>
              <a:rPr lang="cs-CZ" sz="2000" b="1" dirty="0"/>
              <a:t>odrazem tmavých lesů</a:t>
            </a:r>
            <a:r>
              <a:rPr lang="cs-CZ" sz="2000" dirty="0"/>
              <a:t>, které ho obklopují.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000" dirty="0"/>
          </a:p>
          <a:p>
            <a:pPr marL="285750" indent="-285750">
              <a:buFont typeface="Arial" pitchFamily="34" charset="0"/>
              <a:buChar char="•"/>
            </a:pPr>
            <a:endParaRPr lang="cs-CZ" sz="2000" dirty="0"/>
          </a:p>
        </p:txBody>
      </p:sp>
      <p:pic>
        <p:nvPicPr>
          <p:cNvPr id="21506" name="Picture 2" descr="File:Čertovo jezero (3)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3898"/>
            <a:ext cx="9144000" cy="684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19944" y="152399"/>
            <a:ext cx="1907704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Čertovo jezero</a:t>
            </a:r>
            <a:endParaRPr lang="cs-CZ" sz="2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-36512" y="5657671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Čertovo jezero </a:t>
            </a:r>
            <a:r>
              <a:rPr lang="cs-CZ" dirty="0"/>
              <a:t>(něm. </a:t>
            </a:r>
            <a:r>
              <a:rPr lang="cs-CZ" dirty="0" err="1"/>
              <a:t>Teufels-See</a:t>
            </a:r>
            <a:r>
              <a:rPr lang="cs-CZ" dirty="0"/>
              <a:t>) je pověstmi opředené </a:t>
            </a:r>
            <a:r>
              <a:rPr lang="cs-CZ" b="1" dirty="0"/>
              <a:t>karové jezero ledovcového původu </a:t>
            </a:r>
            <a:r>
              <a:rPr lang="cs-CZ" dirty="0"/>
              <a:t>vzniklé v období </a:t>
            </a:r>
            <a:r>
              <a:rPr lang="cs-CZ" dirty="0" err="1"/>
              <a:t>würmu</a:t>
            </a:r>
            <a:r>
              <a:rPr lang="cs-CZ" dirty="0"/>
              <a:t> v okrese Klatovy v Plzeňském kraji v České republice. </a:t>
            </a:r>
            <a:r>
              <a:rPr lang="cs-CZ" dirty="0" smtClean="0"/>
              <a:t>Vodní </a:t>
            </a:r>
            <a:r>
              <a:rPr lang="cs-CZ" dirty="0"/>
              <a:t>plocha se nachází v nadmořské výšce 1030 m, její rozl</a:t>
            </a:r>
            <a:r>
              <a:rPr lang="cs-CZ" b="1" dirty="0"/>
              <a:t>oha je 10,33 ha</a:t>
            </a:r>
            <a:r>
              <a:rPr lang="cs-CZ" dirty="0"/>
              <a:t> a </a:t>
            </a:r>
            <a:r>
              <a:rPr lang="cs-CZ" b="1" dirty="0"/>
              <a:t>hloubka </a:t>
            </a:r>
            <a:r>
              <a:rPr lang="cs-CZ" dirty="0"/>
              <a:t>jezera dosahuje místy </a:t>
            </a:r>
            <a:r>
              <a:rPr lang="cs-CZ" b="1" dirty="0"/>
              <a:t>36,5 m</a:t>
            </a:r>
            <a:r>
              <a:rPr lang="cs-CZ" dirty="0"/>
              <a:t>. Jako jediné ze šumavských ledovcových jezer tak </a:t>
            </a:r>
            <a:r>
              <a:rPr lang="cs-CZ" b="1" dirty="0"/>
              <a:t>náleží k povodí Dunaje</a:t>
            </a:r>
            <a:r>
              <a:rPr lang="cs-CZ" dirty="0"/>
              <a:t>. </a:t>
            </a:r>
          </a:p>
        </p:txBody>
      </p:sp>
      <p:pic>
        <p:nvPicPr>
          <p:cNvPr id="21508" name="Picture 4" descr="File:Jezero Laka - Lake Laka (02)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3104" y="152399"/>
            <a:ext cx="1822478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Jezero Laka</a:t>
            </a:r>
            <a:endParaRPr lang="cs-CZ" sz="2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94822" y="152399"/>
            <a:ext cx="59376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Laka </a:t>
            </a:r>
            <a:r>
              <a:rPr lang="cs-CZ" dirty="0"/>
              <a:t>zvané též </a:t>
            </a:r>
            <a:r>
              <a:rPr lang="cs-CZ" dirty="0" err="1"/>
              <a:t>Mlaka</a:t>
            </a:r>
            <a:r>
              <a:rPr lang="cs-CZ" dirty="0"/>
              <a:t> nebo Pleso (něm. </a:t>
            </a:r>
            <a:r>
              <a:rPr lang="cs-CZ" dirty="0" err="1"/>
              <a:t>Lakkasee</a:t>
            </a:r>
            <a:r>
              <a:rPr lang="cs-CZ" dirty="0"/>
              <a:t>) je jezero na Šumavě v České republice. Rozlohou 2,53 ha je nej</a:t>
            </a:r>
            <a:r>
              <a:rPr lang="cs-CZ" b="1" dirty="0"/>
              <a:t>menším šumavským jezerem</a:t>
            </a:r>
            <a:r>
              <a:rPr lang="cs-CZ" dirty="0"/>
              <a:t> na české straně hranice. Nadmořskou výškou 1096 m je </a:t>
            </a:r>
            <a:r>
              <a:rPr lang="cs-CZ" b="1" dirty="0"/>
              <a:t>nejvýše položené v celém pohoří</a:t>
            </a:r>
            <a:r>
              <a:rPr lang="cs-CZ" dirty="0"/>
              <a:t>. Jezero je hluboké maximálně 3,9 m, obsah vody se odhaduje na 40 000 m³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1510" name="Picture 6" descr="File:Odlezelské jezero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554" y="-1"/>
            <a:ext cx="9211161" cy="518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225504" y="304799"/>
            <a:ext cx="2302144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err="1" smtClean="0"/>
              <a:t>Odlezelské</a:t>
            </a:r>
            <a:r>
              <a:rPr lang="cs-CZ" sz="2200" dirty="0" smtClean="0"/>
              <a:t> jezero</a:t>
            </a:r>
            <a:endParaRPr lang="cs-CZ" sz="2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-83554" y="4505052"/>
            <a:ext cx="9191042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 err="1"/>
              <a:t>Odlezelské</a:t>
            </a:r>
            <a:r>
              <a:rPr lang="cs-CZ" dirty="0"/>
              <a:t> (Mladotické) jezero je </a:t>
            </a:r>
            <a:r>
              <a:rPr lang="cs-CZ" b="1" dirty="0" smtClean="0"/>
              <a:t>nejmladší </a:t>
            </a:r>
            <a:r>
              <a:rPr lang="cs-CZ" b="1" dirty="0"/>
              <a:t>jezero v </a:t>
            </a:r>
            <a:r>
              <a:rPr lang="cs-CZ" b="1" dirty="0" smtClean="0"/>
              <a:t>Česku</a:t>
            </a:r>
            <a:r>
              <a:rPr lang="cs-CZ" dirty="0" smtClean="0"/>
              <a:t>, </a:t>
            </a:r>
            <a:r>
              <a:rPr lang="cs-CZ" dirty="0"/>
              <a:t>obklopené stejnojmennou národní přírodní památkou. Toto </a:t>
            </a:r>
            <a:r>
              <a:rPr lang="cs-CZ" b="1" dirty="0"/>
              <a:t>hrazené jezero </a:t>
            </a:r>
            <a:r>
              <a:rPr lang="cs-CZ" dirty="0"/>
              <a:t>na Mladotickém potoce pod </a:t>
            </a:r>
            <a:r>
              <a:rPr lang="cs-CZ" dirty="0" err="1"/>
              <a:t>Potvorovským</a:t>
            </a:r>
            <a:r>
              <a:rPr lang="cs-CZ" dirty="0"/>
              <a:t> kopcem nedaleko vsi Odlezly se také nazývá </a:t>
            </a:r>
            <a:r>
              <a:rPr lang="cs-CZ" dirty="0" err="1"/>
              <a:t>Potvorovské</a:t>
            </a:r>
            <a:r>
              <a:rPr lang="cs-CZ" dirty="0"/>
              <a:t>. Jezero </a:t>
            </a:r>
            <a:r>
              <a:rPr lang="cs-CZ" b="1" dirty="0"/>
              <a:t>o ploše 4,53 ha </a:t>
            </a:r>
            <a:r>
              <a:rPr lang="cs-CZ" dirty="0"/>
              <a:t>je protáhlé v severojižním směru, jeho plocha jej řadí na </a:t>
            </a:r>
            <a:r>
              <a:rPr lang="cs-CZ" b="1" dirty="0"/>
              <a:t>4. místo mezi českými </a:t>
            </a:r>
            <a:r>
              <a:rPr lang="cs-CZ" b="1" dirty="0" smtClean="0"/>
              <a:t>jezery</a:t>
            </a:r>
            <a:r>
              <a:rPr lang="cs-CZ" dirty="0" smtClean="0"/>
              <a:t>. </a:t>
            </a:r>
            <a:r>
              <a:rPr lang="cs-CZ" dirty="0"/>
              <a:t>Délka je přibližně 500 m a šířka se pohybuje mezi 70 až 100 m. </a:t>
            </a:r>
            <a:endParaRPr lang="cs-CZ" dirty="0" smtClean="0"/>
          </a:p>
          <a:p>
            <a:r>
              <a:rPr lang="cs-CZ" dirty="0"/>
              <a:t>Jezero vzniklo bezprostředně po mimořádných deštích 25. a 26. května </a:t>
            </a:r>
            <a:r>
              <a:rPr lang="cs-CZ" b="1" dirty="0"/>
              <a:t>1872</a:t>
            </a:r>
            <a:r>
              <a:rPr lang="cs-CZ" dirty="0"/>
              <a:t>, kdy rozvodněný Mladotický potok katalyzoval </a:t>
            </a:r>
            <a:r>
              <a:rPr lang="cs-CZ" b="1" dirty="0"/>
              <a:t>sesuv </a:t>
            </a:r>
            <a:r>
              <a:rPr lang="cs-CZ" b="1" dirty="0" smtClean="0"/>
              <a:t>západního </a:t>
            </a:r>
            <a:r>
              <a:rPr lang="cs-CZ" b="1" dirty="0"/>
              <a:t>svahu </a:t>
            </a:r>
            <a:r>
              <a:rPr lang="cs-CZ" b="1" dirty="0" err="1"/>
              <a:t>Potvorovského</a:t>
            </a:r>
            <a:r>
              <a:rPr lang="cs-CZ" b="1" dirty="0"/>
              <a:t> kopce do údolí</a:t>
            </a:r>
            <a:r>
              <a:rPr lang="cs-CZ" dirty="0"/>
              <a:t>, které v noci z 27. na 28. května </a:t>
            </a:r>
            <a:r>
              <a:rPr lang="cs-CZ" b="1" dirty="0"/>
              <a:t>potok přehradily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849917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7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animBg="1"/>
      <p:bldP spid="2" grpId="0"/>
      <p:bldP spid="6" grpId="0" animBg="1"/>
      <p:bldP spid="4" grpId="0" animBg="1"/>
      <p:bldP spid="10" grpId="0" animBg="1"/>
      <p:bldP spid="5" grpId="0"/>
      <p:bldP spid="13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oubor:Pnovany bridge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658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225504" y="304799"/>
            <a:ext cx="2114248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VN Hracholusky </a:t>
            </a:r>
            <a:endParaRPr lang="cs-CZ" sz="22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658" y="5934670"/>
            <a:ext cx="914400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Hracholusky </a:t>
            </a:r>
            <a:r>
              <a:rPr lang="cs-CZ" dirty="0"/>
              <a:t>je přehradní nádrž o </a:t>
            </a:r>
            <a:r>
              <a:rPr lang="cs-CZ" b="1" dirty="0"/>
              <a:t>rozloze 490 ha</a:t>
            </a:r>
            <a:r>
              <a:rPr lang="cs-CZ" dirty="0"/>
              <a:t>, nacházející se na hranicích okresů Tachov a Plzeň sever. Přehrada vznikla vybudováním </a:t>
            </a:r>
            <a:r>
              <a:rPr lang="cs-CZ" b="1" dirty="0"/>
              <a:t>sypané </a:t>
            </a:r>
            <a:r>
              <a:rPr lang="cs-CZ" b="1" dirty="0" smtClean="0"/>
              <a:t>hráze (270 m) </a:t>
            </a:r>
            <a:r>
              <a:rPr lang="cs-CZ" dirty="0"/>
              <a:t>v roce 1964 a </a:t>
            </a:r>
            <a:r>
              <a:rPr lang="cs-CZ" b="1" dirty="0"/>
              <a:t>zaplavením malebného údolí řeky </a:t>
            </a:r>
            <a:r>
              <a:rPr lang="cs-CZ" b="1" dirty="0" smtClean="0"/>
              <a:t>Mže.</a:t>
            </a:r>
            <a:endParaRPr lang="cs-CZ" b="1" dirty="0"/>
          </a:p>
        </p:txBody>
      </p:sp>
      <p:pic>
        <p:nvPicPr>
          <p:cNvPr id="22532" name="Picture 4" descr="Soubor:Nýrská přehrada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6" y="0"/>
            <a:ext cx="9148936" cy="686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219824" y="304798"/>
            <a:ext cx="2114248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VN Nýrsko</a:t>
            </a:r>
            <a:endParaRPr lang="cs-CZ" sz="2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5962054"/>
            <a:ext cx="914565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Nádrž na pitnou vodu </a:t>
            </a:r>
            <a:r>
              <a:rPr lang="cs-CZ" b="1" dirty="0"/>
              <a:t>na řece Úhlavě </a:t>
            </a:r>
            <a:r>
              <a:rPr lang="cs-CZ" dirty="0"/>
              <a:t>jižně od obce Nýrsko. Byla vybudována v roku </a:t>
            </a:r>
            <a:r>
              <a:rPr lang="cs-CZ" b="1" dirty="0"/>
              <a:t>1969 </a:t>
            </a:r>
            <a:r>
              <a:rPr lang="cs-CZ" dirty="0"/>
              <a:t>a </a:t>
            </a:r>
            <a:r>
              <a:rPr lang="cs-CZ" b="1" dirty="0"/>
              <a:t>kamenitá hráz </a:t>
            </a:r>
            <a:r>
              <a:rPr lang="cs-CZ" dirty="0"/>
              <a:t>přehrady je vysoká 36m. Tato </a:t>
            </a:r>
            <a:r>
              <a:rPr lang="cs-CZ" b="1" dirty="0"/>
              <a:t>337m dlouhá hráz </a:t>
            </a:r>
            <a:r>
              <a:rPr lang="cs-CZ" dirty="0"/>
              <a:t>překlenuje Úhlavské údolí. Vodní plocha má rozlohu 148ha a slouží jako </a:t>
            </a:r>
            <a:r>
              <a:rPr lang="cs-CZ" b="1" dirty="0"/>
              <a:t>zásobárna pitné vody </a:t>
            </a:r>
            <a:r>
              <a:rPr lang="cs-CZ" dirty="0"/>
              <a:t>pro Plzeň a Domažlicko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8541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6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Plzeňský kraj patří mezi </a:t>
            </a:r>
            <a:r>
              <a:rPr lang="cs-CZ" b="1" dirty="0"/>
              <a:t>průměrně ekonomicky rozvinuté kraje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V podílu </a:t>
            </a:r>
            <a:r>
              <a:rPr lang="cs-CZ" dirty="0"/>
              <a:t>tvorby HDP na obyvatele zaujímá mezi kraji páté místo, především díky </a:t>
            </a:r>
            <a:r>
              <a:rPr lang="cs-CZ" b="1" dirty="0"/>
              <a:t>ekonomické výkonnosti města Plzně</a:t>
            </a:r>
            <a:r>
              <a:rPr lang="cs-CZ" dirty="0"/>
              <a:t>, která dle odhadů vytváří téměř </a:t>
            </a:r>
            <a:r>
              <a:rPr lang="cs-CZ" b="1" dirty="0"/>
              <a:t>dvě třetiny celkového HDP </a:t>
            </a:r>
            <a:r>
              <a:rPr lang="cs-CZ" dirty="0"/>
              <a:t>Plzeňského kraje.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 okolí Plzně se nacházejí </a:t>
            </a:r>
            <a:r>
              <a:rPr lang="cs-CZ" b="1" dirty="0" smtClean="0"/>
              <a:t>ložiska kaolínu</a:t>
            </a:r>
            <a:r>
              <a:rPr lang="cs-CZ" dirty="0" smtClean="0"/>
              <a:t>, který je základem </a:t>
            </a:r>
            <a:r>
              <a:rPr lang="cs-CZ" b="1" dirty="0" smtClean="0"/>
              <a:t>keramického průmyslu</a:t>
            </a:r>
            <a:r>
              <a:rPr lang="cs-CZ" dirty="0"/>
              <a:t> (např. Horní Bříza). V okolí Plzně jsou i zásoby </a:t>
            </a:r>
            <a:r>
              <a:rPr lang="cs-CZ" b="1" dirty="0"/>
              <a:t>černého uhlí</a:t>
            </a:r>
            <a:r>
              <a:rPr lang="cs-CZ" dirty="0"/>
              <a:t>. V oblasti podhůří Šumavy </a:t>
            </a:r>
            <a:r>
              <a:rPr lang="cs-CZ" dirty="0" smtClean="0"/>
              <a:t>se nalézá </a:t>
            </a:r>
            <a:r>
              <a:rPr lang="cs-CZ" b="1" dirty="0"/>
              <a:t>vápenec</a:t>
            </a:r>
            <a:r>
              <a:rPr lang="cs-CZ" dirty="0"/>
              <a:t>.</a:t>
            </a:r>
          </a:p>
          <a:p>
            <a:r>
              <a:rPr lang="cs-CZ" dirty="0" smtClean="0"/>
              <a:t>Nejvýznamnějším </a:t>
            </a:r>
            <a:r>
              <a:rPr lang="cs-CZ" dirty="0"/>
              <a:t>oborem je </a:t>
            </a:r>
            <a:r>
              <a:rPr lang="cs-CZ" b="1" dirty="0"/>
              <a:t>těžké strojírenství</a:t>
            </a:r>
            <a:r>
              <a:rPr lang="cs-CZ" dirty="0"/>
              <a:t>, např. podnik </a:t>
            </a:r>
            <a:r>
              <a:rPr lang="cs-CZ" b="1" dirty="0"/>
              <a:t>Škoda Holding</a:t>
            </a:r>
            <a:r>
              <a:rPr lang="cs-CZ" dirty="0"/>
              <a:t> v Plzni.</a:t>
            </a:r>
          </a:p>
          <a:p>
            <a:r>
              <a:rPr lang="cs-CZ" dirty="0"/>
              <a:t>Známá je výroba piva </a:t>
            </a:r>
            <a:r>
              <a:rPr lang="cs-CZ" b="1" dirty="0"/>
              <a:t>Plzeňský Prazdroj</a:t>
            </a:r>
            <a:r>
              <a:rPr lang="cs-CZ" dirty="0"/>
              <a:t> a </a:t>
            </a:r>
            <a:r>
              <a:rPr lang="cs-CZ" b="1" dirty="0"/>
              <a:t>Gambrinus</a:t>
            </a:r>
            <a:r>
              <a:rPr lang="cs-CZ" dirty="0"/>
              <a:t> v Plzni a </a:t>
            </a:r>
            <a:r>
              <a:rPr lang="cs-CZ" b="1" dirty="0"/>
              <a:t>lihovin </a:t>
            </a:r>
            <a:r>
              <a:rPr lang="cs-CZ" b="1" dirty="0" smtClean="0"/>
              <a:t> - STOCK</a:t>
            </a:r>
            <a:r>
              <a:rPr lang="cs-CZ" dirty="0" smtClean="0"/>
              <a:t> </a:t>
            </a:r>
            <a:r>
              <a:rPr lang="cs-CZ" dirty="0"/>
              <a:t>v Plzni-Božkově.</a:t>
            </a:r>
          </a:p>
          <a:p>
            <a:r>
              <a:rPr lang="cs-CZ" dirty="0"/>
              <a:t>V Plzni má své závody výrobce </a:t>
            </a:r>
            <a:r>
              <a:rPr lang="cs-CZ" b="1" dirty="0"/>
              <a:t>elektrotechniky</a:t>
            </a:r>
            <a:r>
              <a:rPr lang="cs-CZ" dirty="0"/>
              <a:t> </a:t>
            </a:r>
            <a:r>
              <a:rPr lang="cs-CZ" b="1" dirty="0"/>
              <a:t>Panasonic</a:t>
            </a:r>
            <a:r>
              <a:rPr lang="cs-CZ" dirty="0"/>
              <a:t>, ve Stříbře </a:t>
            </a:r>
            <a:r>
              <a:rPr lang="cs-CZ" b="1" dirty="0" smtClean="0"/>
              <a:t>Siemens AT, </a:t>
            </a:r>
            <a:r>
              <a:rPr lang="cs-CZ" dirty="0" smtClean="0"/>
              <a:t>v Nýrsku </a:t>
            </a:r>
            <a:r>
              <a:rPr lang="cs-CZ" b="1" dirty="0" smtClean="0"/>
              <a:t>Okula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223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Průmysl v Plzni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9024" y="1196752"/>
            <a:ext cx="8784976" cy="5661248"/>
          </a:xfrm>
        </p:spPr>
        <p:txBody>
          <a:bodyPr>
            <a:noAutofit/>
          </a:bodyPr>
          <a:lstStyle/>
          <a:p>
            <a:r>
              <a:rPr lang="cs-CZ" sz="2400" b="1" dirty="0">
                <a:hlinkClick r:id="rId3"/>
              </a:rPr>
              <a:t>Plzeňský Prazdroj</a:t>
            </a:r>
            <a:r>
              <a:rPr lang="cs-CZ" sz="2400" dirty="0">
                <a:hlinkClick r:id="rId3"/>
              </a:rPr>
              <a:t> </a:t>
            </a:r>
            <a:r>
              <a:rPr lang="cs-CZ" sz="2400" dirty="0"/>
              <a:t>a.s., založený v roce 1843, největší český exportér piva do téměř 50 zemí </a:t>
            </a:r>
            <a:r>
              <a:rPr lang="cs-CZ" sz="2400" dirty="0" smtClean="0"/>
              <a:t>světa</a:t>
            </a:r>
          </a:p>
          <a:p>
            <a:r>
              <a:rPr lang="cs-CZ" sz="2400" b="1" dirty="0">
                <a:hlinkClick r:id="rId4"/>
              </a:rPr>
              <a:t>Stock</a:t>
            </a:r>
            <a:r>
              <a:rPr lang="cs-CZ" sz="2400" b="1" dirty="0"/>
              <a:t> Plzeň</a:t>
            </a:r>
            <a:r>
              <a:rPr lang="cs-CZ" sz="2400" dirty="0"/>
              <a:t> a.s</a:t>
            </a:r>
            <a:r>
              <a:rPr lang="cs-CZ" sz="2400" dirty="0" smtClean="0"/>
              <a:t>., </a:t>
            </a:r>
            <a:r>
              <a:rPr lang="cs-CZ" sz="2400" dirty="0"/>
              <a:t>v současné době největší výrobce lihovin v České </a:t>
            </a:r>
            <a:r>
              <a:rPr lang="cs-CZ" sz="2400" dirty="0" smtClean="0"/>
              <a:t>republice</a:t>
            </a:r>
          </a:p>
          <a:p>
            <a:r>
              <a:rPr lang="cs-CZ" sz="2400" b="1" dirty="0">
                <a:hlinkClick r:id="rId5"/>
              </a:rPr>
              <a:t>Bohemia Sekt</a:t>
            </a:r>
            <a:r>
              <a:rPr lang="cs-CZ" sz="2400" dirty="0">
                <a:hlinkClick r:id="rId5"/>
              </a:rPr>
              <a:t> </a:t>
            </a:r>
            <a:r>
              <a:rPr lang="cs-CZ" sz="2400" dirty="0"/>
              <a:t>Českomoravská vinařská a.s. ve Starém Plzenci, významný producent </a:t>
            </a:r>
            <a:r>
              <a:rPr lang="cs-CZ" sz="2400" dirty="0" smtClean="0"/>
              <a:t>vín</a:t>
            </a:r>
          </a:p>
          <a:p>
            <a:r>
              <a:rPr lang="cs-CZ" sz="2400" b="1" dirty="0" smtClean="0">
                <a:hlinkClick r:id="rId6"/>
              </a:rPr>
              <a:t>Škoda holding</a:t>
            </a:r>
            <a:r>
              <a:rPr lang="cs-CZ" sz="2400" dirty="0" smtClean="0">
                <a:hlinkClick r:id="rId6"/>
              </a:rPr>
              <a:t> </a:t>
            </a:r>
            <a:r>
              <a:rPr lang="cs-CZ" sz="2400" dirty="0" smtClean="0"/>
              <a:t>- </a:t>
            </a:r>
            <a:r>
              <a:rPr lang="cs-CZ" sz="2400" dirty="0"/>
              <a:t>zařízení pro </a:t>
            </a:r>
            <a:r>
              <a:rPr lang="cs-CZ" sz="2400" dirty="0" smtClean="0"/>
              <a:t>energetiku </a:t>
            </a:r>
            <a:r>
              <a:rPr lang="cs-CZ" sz="2400" dirty="0"/>
              <a:t>a petrochemii, výrobky hutí a kováren, těžké obráběcí stroje, zařízení pro válcovny, zařízení pro zpracování cukrové třtiny, hydraulické a vulkanizační lisy, převodovky, kolejové dopravní prostředky, trolejbusy, kompletní elektrické </a:t>
            </a:r>
            <a:r>
              <a:rPr lang="cs-CZ" sz="2400" dirty="0" smtClean="0"/>
              <a:t>pohony</a:t>
            </a:r>
          </a:p>
          <a:p>
            <a:r>
              <a:rPr lang="cs-CZ" sz="2400" b="1" dirty="0"/>
              <a:t>Panasonic</a:t>
            </a:r>
            <a:r>
              <a:rPr lang="cs-CZ" sz="2400" dirty="0"/>
              <a:t> AVC </a:t>
            </a:r>
            <a:r>
              <a:rPr lang="cs-CZ" sz="2400" dirty="0" err="1"/>
              <a:t>Networks</a:t>
            </a:r>
            <a:r>
              <a:rPr lang="cs-CZ" sz="2400" dirty="0"/>
              <a:t> Czech s.r.o. </a:t>
            </a:r>
            <a:r>
              <a:rPr lang="cs-CZ" sz="2400" dirty="0" smtClean="0"/>
              <a:t>- výroba televizorů</a:t>
            </a:r>
          </a:p>
          <a:p>
            <a:r>
              <a:rPr lang="pl-PL" sz="2400" dirty="0"/>
              <a:t>YAZAKI Wiring Technologies Czech </a:t>
            </a:r>
            <a:r>
              <a:rPr lang="pl-PL" sz="2400" dirty="0" smtClean="0"/>
              <a:t>s.r.o, </a:t>
            </a:r>
            <a:r>
              <a:rPr lang="cs-CZ" sz="2400" dirty="0"/>
              <a:t>BORGERS CS s.r.o</a:t>
            </a:r>
            <a:r>
              <a:rPr lang="cs-CZ" sz="2400" dirty="0" smtClean="0"/>
              <a:t>., </a:t>
            </a:r>
            <a:r>
              <a:rPr lang="en-US" sz="2400" dirty="0"/>
              <a:t>MD ELMONT </a:t>
            </a:r>
            <a:r>
              <a:rPr lang="en-US" sz="2400" dirty="0" err="1"/>
              <a:t>spol</a:t>
            </a:r>
            <a:r>
              <a:rPr lang="en-US" sz="2400" dirty="0"/>
              <a:t>. s </a:t>
            </a:r>
            <a:r>
              <a:rPr lang="en-US" sz="2400" dirty="0" err="1"/>
              <a:t>r.o</a:t>
            </a:r>
            <a:r>
              <a:rPr lang="en-US" sz="2400" dirty="0" smtClean="0"/>
              <a:t>.</a:t>
            </a:r>
            <a:r>
              <a:rPr lang="cs-CZ" sz="2400" dirty="0" smtClean="0"/>
              <a:t>, </a:t>
            </a:r>
            <a:r>
              <a:rPr lang="en-US" sz="2400" dirty="0"/>
              <a:t>Daikin Industries Czech Republic </a:t>
            </a:r>
            <a:r>
              <a:rPr lang="en-US" sz="2400" dirty="0" err="1"/>
              <a:t>s.r.o</a:t>
            </a:r>
            <a:r>
              <a:rPr lang="en-US" sz="2400" dirty="0"/>
              <a:t>.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22159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Plzeňský Prazdroj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1" y="0"/>
            <a:ext cx="9138917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72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 Plzeňského kraje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>
                <a:hlinkClick r:id="rId3"/>
              </a:rPr>
              <a:t>Dioss </a:t>
            </a:r>
            <a:r>
              <a:rPr lang="cs-CZ" b="1" dirty="0"/>
              <a:t>Nýřany </a:t>
            </a:r>
            <a:r>
              <a:rPr lang="cs-CZ" dirty="0"/>
              <a:t>a.s. - výrobou akumulátorů a baterií, </a:t>
            </a:r>
          </a:p>
          <a:p>
            <a:r>
              <a:rPr lang="cs-CZ" b="1" dirty="0">
                <a:hlinkClick r:id="rId4"/>
              </a:rPr>
              <a:t>Okula </a:t>
            </a:r>
            <a:r>
              <a:rPr lang="cs-CZ" b="1" dirty="0"/>
              <a:t>Nýrsko</a:t>
            </a:r>
            <a:r>
              <a:rPr lang="cs-CZ" dirty="0"/>
              <a:t> a.s</a:t>
            </a:r>
            <a:r>
              <a:rPr lang="cs-CZ" dirty="0" smtClean="0"/>
              <a:t>. - </a:t>
            </a:r>
            <a:r>
              <a:rPr lang="cs-CZ" dirty="0"/>
              <a:t>výrobce brýlových obrub a zpracování plastických hmot, </a:t>
            </a:r>
          </a:p>
          <a:p>
            <a:r>
              <a:rPr lang="cs-CZ" b="1" dirty="0">
                <a:hlinkClick r:id="rId5"/>
              </a:rPr>
              <a:t>Lasselsberger</a:t>
            </a:r>
            <a:r>
              <a:rPr lang="cs-CZ" dirty="0">
                <a:hlinkClick r:id="rId5"/>
              </a:rPr>
              <a:t> </a:t>
            </a:r>
            <a:r>
              <a:rPr lang="cs-CZ" dirty="0"/>
              <a:t>ČR a.s</a:t>
            </a:r>
            <a:r>
              <a:rPr lang="cs-CZ" dirty="0" smtClean="0"/>
              <a:t>. - keramický </a:t>
            </a:r>
            <a:r>
              <a:rPr lang="cs-CZ" dirty="0"/>
              <a:t>průmysl </a:t>
            </a:r>
            <a:r>
              <a:rPr lang="cs-CZ" dirty="0" smtClean="0"/>
              <a:t>(</a:t>
            </a:r>
            <a:r>
              <a:rPr lang="cs-CZ" dirty="0"/>
              <a:t>Chlumčanské keramické závody, Keramika Horní Bříza, </a:t>
            </a:r>
            <a:r>
              <a:rPr lang="cs-CZ" dirty="0" err="1"/>
              <a:t>Rako</a:t>
            </a:r>
            <a:r>
              <a:rPr lang="cs-CZ" dirty="0"/>
              <a:t> Rakovník, </a:t>
            </a:r>
            <a:r>
              <a:rPr lang="cs-CZ" dirty="0" err="1"/>
              <a:t>Cemix</a:t>
            </a:r>
            <a:r>
              <a:rPr lang="cs-CZ" dirty="0"/>
              <a:t> Čebín a </a:t>
            </a:r>
            <a:r>
              <a:rPr lang="cs-CZ" dirty="0" err="1"/>
              <a:t>Calofrig</a:t>
            </a:r>
            <a:r>
              <a:rPr lang="cs-CZ" dirty="0"/>
              <a:t> </a:t>
            </a:r>
            <a:r>
              <a:rPr lang="cs-CZ" dirty="0" smtClean="0"/>
              <a:t>Borovany</a:t>
            </a:r>
          </a:p>
          <a:p>
            <a:r>
              <a:rPr lang="cs-CZ" b="1" dirty="0" err="1" smtClean="0"/>
              <a:t>Leki</a:t>
            </a:r>
            <a:r>
              <a:rPr lang="cs-CZ" dirty="0" smtClean="0"/>
              <a:t> Tachov</a:t>
            </a:r>
          </a:p>
          <a:p>
            <a:endParaRPr lang="cs-CZ" dirty="0"/>
          </a:p>
          <a:p>
            <a:r>
              <a:rPr lang="cs-CZ" dirty="0">
                <a:hlinkClick r:id="rId6"/>
              </a:rPr>
              <a:t>http://www.risy.cz/cs/krajske-ris/plzensky-kraj/regionalni-informace/ekonomicke-subjekty/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588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sz="2400" dirty="0"/>
              <a:t>Přírodní podmínky Plzeňského kraje umožňují pěstování </a:t>
            </a:r>
            <a:r>
              <a:rPr lang="cs-CZ" sz="2400" b="1" dirty="0"/>
              <a:t>brambor </a:t>
            </a:r>
            <a:r>
              <a:rPr lang="cs-CZ" sz="2400" dirty="0"/>
              <a:t>a nenáročných </a:t>
            </a:r>
            <a:r>
              <a:rPr lang="cs-CZ" sz="2400" b="1" dirty="0"/>
              <a:t>obilovin</a:t>
            </a:r>
            <a:r>
              <a:rPr lang="cs-CZ" sz="2400" dirty="0"/>
              <a:t>, například ovsa. </a:t>
            </a:r>
            <a:endParaRPr lang="cs-CZ" sz="2400" dirty="0" smtClean="0"/>
          </a:p>
          <a:p>
            <a:r>
              <a:rPr lang="cs-CZ" sz="2400" dirty="0" smtClean="0"/>
              <a:t>Živočišná </a:t>
            </a:r>
            <a:r>
              <a:rPr lang="cs-CZ" sz="2400" dirty="0"/>
              <a:t>výroba je zastoupena chovem </a:t>
            </a:r>
            <a:r>
              <a:rPr lang="cs-CZ" sz="2400" b="1" dirty="0"/>
              <a:t>skotu</a:t>
            </a:r>
            <a:r>
              <a:rPr lang="cs-CZ" sz="2400" dirty="0"/>
              <a:t>. Výše položené a řidčeji osídlené pohraniční oblasti s horskými loukami jsou vhodné pro </a:t>
            </a:r>
            <a:r>
              <a:rPr lang="cs-CZ" sz="2400" b="1" dirty="0"/>
              <a:t>pastevectví</a:t>
            </a:r>
            <a:r>
              <a:rPr lang="cs-CZ" sz="2400" dirty="0"/>
              <a:t>. Zalesněné území poskytuje dostatek </a:t>
            </a:r>
            <a:r>
              <a:rPr lang="cs-CZ" sz="2400" b="1" dirty="0"/>
              <a:t>dřeva</a:t>
            </a:r>
            <a:r>
              <a:rPr lang="cs-CZ" sz="2400" dirty="0"/>
              <a:t>. Klatovy prosluly pěstováním </a:t>
            </a:r>
            <a:r>
              <a:rPr lang="cs-CZ" sz="2400" b="1" dirty="0"/>
              <a:t>karafiátů</a:t>
            </a:r>
            <a:r>
              <a:rPr lang="cs-CZ" sz="2400" dirty="0" smtClean="0"/>
              <a:t>.</a:t>
            </a:r>
          </a:p>
          <a:p>
            <a:endParaRPr lang="cs-CZ" sz="2400" dirty="0"/>
          </a:p>
          <a:p>
            <a:r>
              <a:rPr lang="cs-CZ" sz="2400" dirty="0"/>
              <a:t>Zemědělská půda </a:t>
            </a:r>
            <a:r>
              <a:rPr lang="cs-CZ" sz="2400" dirty="0" smtClean="0"/>
              <a:t>pokrývá cca </a:t>
            </a:r>
            <a:r>
              <a:rPr lang="cs-CZ" sz="2400" b="1" dirty="0"/>
              <a:t>50,3% celkové rozlohy kraje </a:t>
            </a:r>
            <a:r>
              <a:rPr lang="cs-CZ" sz="2400" dirty="0"/>
              <a:t>(z toho podíl orné půdy 68,1%).</a:t>
            </a:r>
          </a:p>
        </p:txBody>
      </p:sp>
    </p:spTree>
    <p:extLst>
      <p:ext uri="{BB962C8B-B14F-4D97-AF65-F5344CB8AC3E}">
        <p14:creationId xmlns:p14="http://schemas.microsoft.com/office/powerpoint/2010/main" val="342138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340768"/>
            <a:ext cx="8352928" cy="5256584"/>
          </a:xfrm>
        </p:spPr>
        <p:txBody>
          <a:bodyPr>
            <a:noAutofit/>
          </a:bodyPr>
          <a:lstStyle/>
          <a:p>
            <a:r>
              <a:rPr lang="cs-CZ" sz="2400" dirty="0" smtClean="0"/>
              <a:t>V </a:t>
            </a:r>
            <a:r>
              <a:rPr lang="cs-CZ" sz="2400" dirty="0"/>
              <a:t>porovnání s ostatními kraji v ČR má Plzeňský kraj </a:t>
            </a:r>
            <a:r>
              <a:rPr lang="cs-CZ" sz="2400" b="1" dirty="0"/>
              <a:t>nejnižší podíl silnic I. </a:t>
            </a:r>
            <a:r>
              <a:rPr lang="cs-CZ" sz="2400" b="1" dirty="0" smtClean="0"/>
              <a:t>třídy</a:t>
            </a:r>
            <a:r>
              <a:rPr lang="cs-CZ" sz="2400" dirty="0"/>
              <a:t>.</a:t>
            </a:r>
            <a:endParaRPr lang="cs-CZ" sz="2400" dirty="0" smtClean="0"/>
          </a:p>
          <a:p>
            <a:r>
              <a:rPr lang="cs-CZ" sz="2400" dirty="0" smtClean="0"/>
              <a:t>Krajem </a:t>
            </a:r>
            <a:r>
              <a:rPr lang="cs-CZ" sz="2400" dirty="0"/>
              <a:t>prochází důležitá </a:t>
            </a:r>
            <a:r>
              <a:rPr lang="cs-CZ" sz="2400" b="1" dirty="0"/>
              <a:t>dálnice D5 z Prahy kolem Plzně do Bavorska</a:t>
            </a:r>
            <a:r>
              <a:rPr lang="cs-CZ" sz="2400" dirty="0"/>
              <a:t>. </a:t>
            </a:r>
          </a:p>
          <a:p>
            <a:r>
              <a:rPr lang="cs-CZ" sz="2400" dirty="0" smtClean="0"/>
              <a:t>Město </a:t>
            </a:r>
            <a:r>
              <a:rPr lang="cs-CZ" sz="2400" b="1" dirty="0"/>
              <a:t>Plzeň </a:t>
            </a:r>
            <a:r>
              <a:rPr lang="cs-CZ" sz="2400" dirty="0"/>
              <a:t>je i </a:t>
            </a:r>
            <a:r>
              <a:rPr lang="cs-CZ" sz="2400" b="1" dirty="0"/>
              <a:t>důležitý železniční </a:t>
            </a:r>
            <a:r>
              <a:rPr lang="cs-CZ" sz="2400" b="1" dirty="0" smtClean="0"/>
              <a:t>uzel</a:t>
            </a:r>
            <a:r>
              <a:rPr lang="cs-CZ" sz="2400" dirty="0" smtClean="0"/>
              <a:t>. </a:t>
            </a:r>
          </a:p>
          <a:p>
            <a:r>
              <a:rPr lang="cs-CZ" sz="2400" dirty="0" smtClean="0"/>
              <a:t>Největší </a:t>
            </a:r>
            <a:r>
              <a:rPr lang="cs-CZ" sz="2400" dirty="0"/>
              <a:t>význam má trať 170 Pr</a:t>
            </a:r>
            <a:r>
              <a:rPr lang="cs-CZ" sz="2400" b="1" dirty="0"/>
              <a:t>aha-Beroun-Plzeň-Cheb</a:t>
            </a:r>
            <a:r>
              <a:rPr lang="cs-CZ" sz="2400" dirty="0"/>
              <a:t>, která je součástí tzv. 3. železničního </a:t>
            </a:r>
            <a:r>
              <a:rPr lang="cs-CZ" sz="2400" dirty="0" smtClean="0"/>
              <a:t>koridoru. </a:t>
            </a:r>
            <a:r>
              <a:rPr lang="cs-CZ" sz="2400" dirty="0"/>
              <a:t>Trať 180 </a:t>
            </a:r>
            <a:r>
              <a:rPr lang="cs-CZ" sz="2400" b="1" dirty="0"/>
              <a:t>Plzeň-Domažlice-</a:t>
            </a:r>
            <a:r>
              <a:rPr lang="cs-CZ" sz="2400" b="1" dirty="0" err="1"/>
              <a:t>Furth</a:t>
            </a:r>
            <a:r>
              <a:rPr lang="cs-CZ" sz="2400" b="1" dirty="0"/>
              <a:t> </a:t>
            </a:r>
            <a:r>
              <a:rPr lang="cs-CZ" sz="2400" b="1" dirty="0" err="1"/>
              <a:t>im</a:t>
            </a:r>
            <a:r>
              <a:rPr lang="cs-CZ" sz="2400" b="1" dirty="0"/>
              <a:t> </a:t>
            </a:r>
            <a:r>
              <a:rPr lang="cs-CZ" sz="2400" b="1" dirty="0" err="1"/>
              <a:t>Wald</a:t>
            </a:r>
            <a:r>
              <a:rPr lang="cs-CZ" sz="2400" b="1" dirty="0"/>
              <a:t> </a:t>
            </a:r>
            <a:r>
              <a:rPr lang="cs-CZ" sz="2400" dirty="0"/>
              <a:t>slouží ke spojení s </a:t>
            </a:r>
            <a:r>
              <a:rPr lang="cs-CZ" sz="2400" dirty="0" smtClean="0"/>
              <a:t>Bavorskem. Trať </a:t>
            </a:r>
            <a:r>
              <a:rPr lang="cs-CZ" sz="2400" dirty="0"/>
              <a:t>183 </a:t>
            </a:r>
            <a:r>
              <a:rPr lang="cs-CZ" sz="2400" b="1" dirty="0"/>
              <a:t>Plzeň-Klatovy-Železná Ruda </a:t>
            </a:r>
            <a:r>
              <a:rPr lang="cs-CZ" sz="2400" dirty="0"/>
              <a:t>zajišťuje spojení mezi krajskou metropolí a Šumavou. </a:t>
            </a:r>
          </a:p>
          <a:p>
            <a:r>
              <a:rPr lang="cs-CZ" sz="2400" dirty="0" smtClean="0"/>
              <a:t>Plzeňské </a:t>
            </a:r>
            <a:r>
              <a:rPr lang="cs-CZ" sz="2400" dirty="0"/>
              <a:t>aglomeraci funguje integrovaný dopravní systém </a:t>
            </a:r>
            <a:r>
              <a:rPr lang="cs-CZ" sz="2400" b="1" dirty="0"/>
              <a:t>Integrovaná doprava Plzeňska</a:t>
            </a:r>
            <a:r>
              <a:rPr lang="cs-CZ" sz="2400" dirty="0"/>
              <a:t>, který je kombinací železniční, autobusové i městské hromadné dopravy.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314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ceskedalnice.cz/image/mapa-velk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8" y="16946"/>
            <a:ext cx="9055197" cy="600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017"/>
            <a:ext cx="77603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538664" y="16946"/>
            <a:ext cx="2631927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4500" dirty="0"/>
              <a:t>Ž</a:t>
            </a:r>
            <a:r>
              <a:rPr lang="cs-CZ" sz="4500" dirty="0" smtClean="0"/>
              <a:t>elezniční </a:t>
            </a:r>
          </a:p>
          <a:p>
            <a:r>
              <a:rPr lang="cs-CZ" sz="4500" dirty="0" smtClean="0"/>
              <a:t>síť</a:t>
            </a:r>
            <a:endParaRPr lang="cs-CZ" sz="4500" dirty="0"/>
          </a:p>
        </p:txBody>
      </p:sp>
    </p:spTree>
    <p:extLst>
      <p:ext uri="{BB962C8B-B14F-4D97-AF65-F5344CB8AC3E}">
        <p14:creationId xmlns:p14="http://schemas.microsoft.com/office/powerpoint/2010/main" val="92267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r>
              <a:rPr lang="cs-CZ" sz="2000" dirty="0" smtClean="0"/>
              <a:t>Hustota </a:t>
            </a:r>
            <a:r>
              <a:rPr lang="cs-CZ" sz="2000" b="1" dirty="0"/>
              <a:t>zalidnění je druhá nejnižší</a:t>
            </a:r>
            <a:r>
              <a:rPr lang="cs-CZ" sz="2000" dirty="0"/>
              <a:t> v zemi (po Jihočeském </a:t>
            </a:r>
            <a:r>
              <a:rPr lang="cs-CZ" sz="2000" dirty="0" smtClean="0"/>
              <a:t>kraji) (</a:t>
            </a:r>
            <a:r>
              <a:rPr lang="cs-CZ" sz="2000" b="1" dirty="0" smtClean="0"/>
              <a:t>72,7</a:t>
            </a:r>
            <a:r>
              <a:rPr lang="cs-CZ" sz="2000" b="1" dirty="0"/>
              <a:t> obyvatel na km</a:t>
            </a:r>
            <a:r>
              <a:rPr lang="cs-CZ" sz="2000" b="1" baseline="30000" dirty="0"/>
              <a:t>2</a:t>
            </a:r>
            <a:r>
              <a:rPr lang="cs-CZ" sz="2000" dirty="0"/>
              <a:t> </a:t>
            </a:r>
            <a:r>
              <a:rPr lang="cs-CZ" sz="2000" dirty="0" smtClean="0"/>
              <a:t>). </a:t>
            </a:r>
            <a:r>
              <a:rPr lang="cs-CZ" sz="2000" dirty="0"/>
              <a:t>Nejnižší hustoty v Plzeňském kraji dosahují okresy Tachov (hustota 37,2 obyvatel na km2) a Klatovy(hustota 45,2 obyvatel na km2). </a:t>
            </a:r>
            <a:endParaRPr lang="cs-CZ" sz="2000" dirty="0" smtClean="0"/>
          </a:p>
          <a:p>
            <a:r>
              <a:rPr lang="cs-CZ" sz="2000" dirty="0"/>
              <a:t>Z hlediska věkové struktury patří Plzeňský kraj </a:t>
            </a:r>
            <a:r>
              <a:rPr lang="cs-CZ" sz="2000" b="1" dirty="0"/>
              <a:t>k územím s nejstarším obyvatelstvem</a:t>
            </a:r>
            <a:r>
              <a:rPr lang="cs-CZ" sz="2000" dirty="0"/>
              <a:t> v </a:t>
            </a:r>
            <a:r>
              <a:rPr lang="cs-CZ" sz="2000" dirty="0" smtClean="0"/>
              <a:t>ČR.</a:t>
            </a:r>
          </a:p>
          <a:p>
            <a:r>
              <a:rPr lang="cs-CZ" sz="2000" dirty="0" smtClean="0"/>
              <a:t>V</a:t>
            </a:r>
            <a:r>
              <a:rPr lang="cs-CZ" sz="2000" dirty="0"/>
              <a:t> kraji je </a:t>
            </a:r>
            <a:r>
              <a:rPr lang="cs-CZ" sz="2000" b="1" dirty="0"/>
              <a:t>minimum středně velkých měst</a:t>
            </a:r>
            <a:r>
              <a:rPr lang="cs-CZ" sz="2000" dirty="0"/>
              <a:t>. Na metropolitní Plzeň navazují drobné vesnice, </a:t>
            </a:r>
            <a:r>
              <a:rPr lang="cs-CZ" sz="2000" b="1" dirty="0"/>
              <a:t>4/5 rozlohy kraje (a 30 % obyvatelstva) tvoří katastry obcí do 2000 obyvatel</a:t>
            </a:r>
            <a:r>
              <a:rPr lang="cs-CZ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90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196752"/>
            <a:ext cx="8147248" cy="54726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dirty="0"/>
              <a:t>V Plzni </a:t>
            </a:r>
            <a:r>
              <a:rPr lang="cs-CZ" sz="2000" dirty="0" smtClean="0"/>
              <a:t>sídlí </a:t>
            </a:r>
            <a:r>
              <a:rPr lang="cs-CZ" sz="2000" dirty="0"/>
              <a:t>dvě vysoké školy: </a:t>
            </a:r>
            <a:endParaRPr lang="cs-CZ" sz="2000" dirty="0" smtClean="0"/>
          </a:p>
          <a:p>
            <a:r>
              <a:rPr lang="cs-CZ" sz="2000" b="1" dirty="0">
                <a:hlinkClick r:id="rId3"/>
              </a:rPr>
              <a:t>Západočeská univerzita</a:t>
            </a:r>
            <a:r>
              <a:rPr lang="cs-CZ" sz="2000" dirty="0">
                <a:hlinkClick r:id="rId3"/>
              </a:rPr>
              <a:t> </a:t>
            </a:r>
            <a:r>
              <a:rPr lang="cs-CZ" sz="2000" dirty="0"/>
              <a:t>(7 fakult) </a:t>
            </a:r>
            <a:endParaRPr lang="cs-CZ" sz="2000" dirty="0" smtClean="0"/>
          </a:p>
          <a:p>
            <a:pPr marL="630238" indent="-268288">
              <a:buFont typeface="Wingdings" pitchFamily="2" charset="2"/>
              <a:buChar char="§"/>
            </a:pPr>
            <a:r>
              <a:rPr lang="cs-CZ" sz="2000" b="1" dirty="0" smtClean="0"/>
              <a:t>Fakulta </a:t>
            </a:r>
            <a:r>
              <a:rPr lang="cs-CZ" sz="2000" b="1" dirty="0"/>
              <a:t>aplikovaných věd</a:t>
            </a:r>
          </a:p>
          <a:p>
            <a:pPr marL="630238" indent="-268288">
              <a:buFont typeface="Wingdings" pitchFamily="2" charset="2"/>
              <a:buChar char="§"/>
            </a:pPr>
            <a:r>
              <a:rPr lang="cs-CZ" sz="2000" b="1" dirty="0" smtClean="0"/>
              <a:t>Fakulta </a:t>
            </a:r>
            <a:r>
              <a:rPr lang="cs-CZ" sz="2000" b="1" dirty="0"/>
              <a:t>ekonomická</a:t>
            </a:r>
          </a:p>
          <a:p>
            <a:pPr marL="630238" indent="-268288">
              <a:buFont typeface="Wingdings" pitchFamily="2" charset="2"/>
              <a:buChar char="§"/>
            </a:pPr>
            <a:r>
              <a:rPr lang="cs-CZ" sz="2000" b="1" dirty="0" smtClean="0"/>
              <a:t>Fakulta elektrotechnická</a:t>
            </a:r>
          </a:p>
          <a:p>
            <a:pPr marL="630238" indent="-268288">
              <a:buFont typeface="Wingdings" pitchFamily="2" charset="2"/>
              <a:buChar char="§"/>
            </a:pPr>
            <a:r>
              <a:rPr lang="cs-CZ" sz="2000" b="1" dirty="0" smtClean="0"/>
              <a:t>Fakulta </a:t>
            </a:r>
            <a:r>
              <a:rPr lang="cs-CZ" sz="2000" b="1" dirty="0"/>
              <a:t>filozofická</a:t>
            </a:r>
          </a:p>
          <a:p>
            <a:pPr marL="630238" indent="-268288">
              <a:buFont typeface="Wingdings" pitchFamily="2" charset="2"/>
              <a:buChar char="§"/>
            </a:pPr>
            <a:r>
              <a:rPr lang="cs-CZ" sz="2000" b="1" dirty="0" smtClean="0"/>
              <a:t>Fakulta </a:t>
            </a:r>
            <a:r>
              <a:rPr lang="cs-CZ" sz="2000" b="1" dirty="0"/>
              <a:t>pedagogická</a:t>
            </a:r>
          </a:p>
          <a:p>
            <a:pPr marL="630238" indent="-268288">
              <a:buFont typeface="Wingdings" pitchFamily="2" charset="2"/>
              <a:buChar char="§"/>
            </a:pPr>
            <a:r>
              <a:rPr lang="cs-CZ" sz="2000" b="1" dirty="0" smtClean="0"/>
              <a:t>Fakulta </a:t>
            </a:r>
            <a:r>
              <a:rPr lang="cs-CZ" sz="2000" b="1" dirty="0"/>
              <a:t>právnická</a:t>
            </a:r>
          </a:p>
          <a:p>
            <a:pPr marL="630238" indent="-268288">
              <a:buFont typeface="Wingdings" pitchFamily="2" charset="2"/>
              <a:buChar char="§"/>
            </a:pPr>
            <a:r>
              <a:rPr lang="cs-CZ" sz="2000" b="1" dirty="0" smtClean="0"/>
              <a:t>Fakulta </a:t>
            </a:r>
            <a:r>
              <a:rPr lang="cs-CZ" sz="2000" b="1" dirty="0"/>
              <a:t>strojní</a:t>
            </a:r>
          </a:p>
          <a:p>
            <a:pPr marL="630238" indent="-268288">
              <a:buFont typeface="Wingdings" pitchFamily="2" charset="2"/>
              <a:buChar char="§"/>
            </a:pPr>
            <a:r>
              <a:rPr lang="cs-CZ" sz="2000" b="1" dirty="0" smtClean="0"/>
              <a:t>Fakulta zdravotnická</a:t>
            </a:r>
          </a:p>
          <a:p>
            <a:r>
              <a:rPr lang="cs-CZ" sz="2000" b="1" dirty="0" smtClean="0">
                <a:hlinkClick r:id="rId4"/>
              </a:rPr>
              <a:t>Lékařská </a:t>
            </a:r>
            <a:r>
              <a:rPr lang="cs-CZ" sz="2000" b="1" dirty="0">
                <a:hlinkClick r:id="rId4"/>
              </a:rPr>
              <a:t>fakulta Univerzity Karlovy </a:t>
            </a:r>
            <a:r>
              <a:rPr lang="cs-CZ" sz="2000" dirty="0">
                <a:hlinkClick r:id="rId4"/>
              </a:rPr>
              <a:t>v Plzni</a:t>
            </a:r>
            <a:r>
              <a:rPr lang="cs-CZ" sz="2000" dirty="0"/>
              <a:t>, </a:t>
            </a:r>
            <a:r>
              <a:rPr lang="cs-CZ" sz="2000" dirty="0" smtClean="0"/>
              <a:t>(založena </a:t>
            </a:r>
            <a:r>
              <a:rPr lang="cs-CZ" sz="2000" dirty="0"/>
              <a:t>v roce 1945 dekretem prezidenta </a:t>
            </a:r>
            <a:r>
              <a:rPr lang="cs-CZ" sz="2000" dirty="0" smtClean="0"/>
              <a:t>Beneše).</a:t>
            </a:r>
            <a:endParaRPr lang="cs-CZ" sz="2000" dirty="0"/>
          </a:p>
          <a:p>
            <a:r>
              <a:rPr lang="cs-CZ" sz="2000" dirty="0"/>
              <a:t>V Plzni působí také výzkumný ústav Škoda spojený se stejnojmennou firmou</a:t>
            </a:r>
            <a:r>
              <a:rPr lang="cs-CZ" sz="2000" dirty="0" smtClean="0"/>
              <a:t>.</a:t>
            </a:r>
            <a:br>
              <a:rPr lang="cs-CZ" sz="2000" dirty="0" smtClean="0"/>
            </a:b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89038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ZCU-FAV-FST-UUD1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Plzeň, Sady Pětatřicátníků, zástavba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1468"/>
            <a:ext cx="5868144" cy="689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876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Cestovní ruch</a:t>
            </a:r>
            <a:endParaRPr lang="cs-CZ" dirty="0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196752"/>
            <a:ext cx="8784976" cy="5400600"/>
          </a:xfrm>
        </p:spPr>
        <p:txBody>
          <a:bodyPr>
            <a:noAutofit/>
          </a:bodyPr>
          <a:lstStyle/>
          <a:p>
            <a:r>
              <a:rPr lang="cs-CZ" sz="1500" dirty="0"/>
              <a:t>Pro cestovní ruch jsou v kraji příznivé podmínky. </a:t>
            </a:r>
            <a:endParaRPr lang="cs-CZ" sz="1500" dirty="0" smtClean="0"/>
          </a:p>
          <a:p>
            <a:r>
              <a:rPr lang="cs-CZ" sz="1500" b="1" dirty="0" smtClean="0"/>
              <a:t>Město </a:t>
            </a:r>
            <a:r>
              <a:rPr lang="cs-CZ" sz="1500" b="1" dirty="0"/>
              <a:t>Plzeň </a:t>
            </a:r>
            <a:r>
              <a:rPr lang="cs-CZ" sz="1500" dirty="0"/>
              <a:t>nabízí mnoho kulturních </a:t>
            </a:r>
            <a:r>
              <a:rPr lang="cs-CZ" sz="1500" dirty="0" smtClean="0"/>
              <a:t>památek, zajímavé </a:t>
            </a:r>
            <a:r>
              <a:rPr lang="cs-CZ" sz="1500" dirty="0"/>
              <a:t>je i jeho </a:t>
            </a:r>
            <a:r>
              <a:rPr lang="cs-CZ" sz="1500" b="1" dirty="0"/>
              <a:t>historické podzemí</a:t>
            </a:r>
            <a:r>
              <a:rPr lang="cs-CZ" sz="1500" dirty="0"/>
              <a:t>, které svým rozsahem cca 20 km patří k nejrozsáhlejším </a:t>
            </a:r>
            <a:r>
              <a:rPr lang="cs-CZ" sz="1500" dirty="0" smtClean="0"/>
              <a:t>ve střední </a:t>
            </a:r>
            <a:r>
              <a:rPr lang="cs-CZ" sz="1500" dirty="0"/>
              <a:t>Evropě. K přírodním zajímavostem v Plzni patří </a:t>
            </a:r>
            <a:r>
              <a:rPr lang="cs-CZ" sz="1500" b="1" dirty="0"/>
              <a:t>Bolevecká rybniční soustava</a:t>
            </a:r>
            <a:r>
              <a:rPr lang="cs-CZ" sz="1500" dirty="0"/>
              <a:t>, což </a:t>
            </a:r>
            <a:r>
              <a:rPr lang="cs-CZ" sz="1500" dirty="0" smtClean="0"/>
              <a:t>je z </a:t>
            </a:r>
            <a:r>
              <a:rPr lang="cs-CZ" sz="1500" dirty="0"/>
              <a:t>technického i krajinářského hlediska unikátní pozdně gotické dílo z 15. století. Je zde hustá </a:t>
            </a:r>
            <a:r>
              <a:rPr lang="cs-CZ" sz="1500" dirty="0" smtClean="0"/>
              <a:t>síť rekreačních </a:t>
            </a:r>
            <a:r>
              <a:rPr lang="cs-CZ" sz="1500" dirty="0"/>
              <a:t>a turistických cest. K dalším často navštěvovaným místům patří </a:t>
            </a:r>
            <a:r>
              <a:rPr lang="cs-CZ" sz="1500" b="1" dirty="0"/>
              <a:t>zoologická </a:t>
            </a:r>
            <a:r>
              <a:rPr lang="cs-CZ" sz="1500" dirty="0"/>
              <a:t>a </a:t>
            </a:r>
            <a:r>
              <a:rPr lang="cs-CZ" sz="1500" b="1" dirty="0" smtClean="0"/>
              <a:t>botanická </a:t>
            </a:r>
            <a:r>
              <a:rPr lang="cs-CZ" sz="1500" dirty="0" smtClean="0"/>
              <a:t>zahrada </a:t>
            </a:r>
            <a:r>
              <a:rPr lang="cs-CZ" sz="1500" dirty="0"/>
              <a:t>města Plzně a </a:t>
            </a:r>
            <a:r>
              <a:rPr lang="cs-CZ" sz="1500" b="1" dirty="0"/>
              <a:t>vrchy v okolí </a:t>
            </a:r>
            <a:r>
              <a:rPr lang="cs-CZ" sz="1500" dirty="0"/>
              <a:t>Plzně – Krkavec, Chlum a Sylván </a:t>
            </a:r>
            <a:r>
              <a:rPr lang="cs-CZ" sz="1500" b="1" dirty="0"/>
              <a:t>s rozhlednami</a:t>
            </a:r>
            <a:r>
              <a:rPr lang="cs-CZ" sz="1500" dirty="0"/>
              <a:t>.</a:t>
            </a:r>
          </a:p>
          <a:p>
            <a:r>
              <a:rPr lang="cs-CZ" sz="1500" dirty="0"/>
              <a:t>Ke kulturním památkám kraje patří </a:t>
            </a:r>
            <a:r>
              <a:rPr lang="cs-CZ" sz="1500" b="1" dirty="0"/>
              <a:t>barokní zámek Manětín</a:t>
            </a:r>
            <a:r>
              <a:rPr lang="cs-CZ" sz="1500" dirty="0"/>
              <a:t>, </a:t>
            </a:r>
            <a:r>
              <a:rPr lang="cs-CZ" sz="1500" b="1" dirty="0"/>
              <a:t>klášterní konvent v Plasích</a:t>
            </a:r>
            <a:r>
              <a:rPr lang="cs-CZ" sz="1500" dirty="0"/>
              <a:t> (</a:t>
            </a:r>
            <a:r>
              <a:rPr lang="cs-CZ" sz="1500" dirty="0" smtClean="0"/>
              <a:t>národní kulturní </a:t>
            </a:r>
            <a:r>
              <a:rPr lang="cs-CZ" sz="1500" dirty="0"/>
              <a:t>památka), zříceniny gotických hradů </a:t>
            </a:r>
            <a:r>
              <a:rPr lang="cs-CZ" sz="1500" b="1" dirty="0"/>
              <a:t>Radyně</a:t>
            </a:r>
            <a:r>
              <a:rPr lang="cs-CZ" sz="1500" dirty="0"/>
              <a:t> a </a:t>
            </a:r>
            <a:r>
              <a:rPr lang="cs-CZ" sz="1500" b="1" dirty="0"/>
              <a:t>Buben</a:t>
            </a:r>
            <a:r>
              <a:rPr lang="cs-CZ" sz="1500" dirty="0"/>
              <a:t>, renesanční zámek </a:t>
            </a:r>
            <a:r>
              <a:rPr lang="cs-CZ" sz="1500" b="1" dirty="0"/>
              <a:t>Kaceřov</a:t>
            </a:r>
            <a:r>
              <a:rPr lang="cs-CZ" sz="1500" dirty="0"/>
              <a:t>, </a:t>
            </a:r>
            <a:r>
              <a:rPr lang="cs-CZ" sz="1500" dirty="0" smtClean="0"/>
              <a:t>zřícenina hradu </a:t>
            </a:r>
            <a:r>
              <a:rPr lang="cs-CZ" sz="1500" b="1" dirty="0"/>
              <a:t>Rabštejn</a:t>
            </a:r>
            <a:r>
              <a:rPr lang="cs-CZ" sz="1500" dirty="0"/>
              <a:t> nad Střelou, renesanční zámek </a:t>
            </a:r>
            <a:r>
              <a:rPr lang="cs-CZ" sz="1500" b="1" dirty="0"/>
              <a:t>Horšovský</a:t>
            </a:r>
            <a:r>
              <a:rPr lang="cs-CZ" sz="1500" dirty="0"/>
              <a:t> </a:t>
            </a:r>
            <a:r>
              <a:rPr lang="cs-CZ" sz="1500" b="1" dirty="0"/>
              <a:t>Týn</a:t>
            </a:r>
            <a:r>
              <a:rPr lang="cs-CZ" sz="1500" dirty="0"/>
              <a:t>, vodní hrad </a:t>
            </a:r>
            <a:r>
              <a:rPr lang="cs-CZ" sz="1500" b="1" dirty="0"/>
              <a:t>Švihov</a:t>
            </a:r>
            <a:r>
              <a:rPr lang="cs-CZ" sz="1500" dirty="0"/>
              <a:t>, zámek </a:t>
            </a:r>
            <a:r>
              <a:rPr lang="cs-CZ" sz="1500" b="1" dirty="0"/>
              <a:t>Kozel</a:t>
            </a:r>
            <a:r>
              <a:rPr lang="cs-CZ" sz="1500" dirty="0" smtClean="0"/>
              <a:t>, barokní </a:t>
            </a:r>
            <a:r>
              <a:rPr lang="cs-CZ" sz="1500" dirty="0"/>
              <a:t>zámek </a:t>
            </a:r>
            <a:r>
              <a:rPr lang="cs-CZ" sz="1500" b="1" dirty="0"/>
              <a:t>Nebílovy</a:t>
            </a:r>
            <a:r>
              <a:rPr lang="cs-CZ" sz="1500" dirty="0"/>
              <a:t>, zámek </a:t>
            </a:r>
            <a:r>
              <a:rPr lang="cs-CZ" sz="1500" b="1" dirty="0"/>
              <a:t>Lužany</a:t>
            </a:r>
            <a:r>
              <a:rPr lang="cs-CZ" sz="1500" dirty="0"/>
              <a:t>, </a:t>
            </a:r>
            <a:r>
              <a:rPr lang="cs-CZ" sz="1500" b="1" dirty="0"/>
              <a:t>klášter v</a:t>
            </a:r>
            <a:r>
              <a:rPr lang="cs-CZ" sz="1500" dirty="0"/>
              <a:t> </a:t>
            </a:r>
            <a:r>
              <a:rPr lang="cs-CZ" sz="1500" b="1" dirty="0"/>
              <a:t>Kladrubech</a:t>
            </a:r>
            <a:r>
              <a:rPr lang="cs-CZ" sz="1500" dirty="0"/>
              <a:t>, hrad </a:t>
            </a:r>
            <a:r>
              <a:rPr lang="cs-CZ" sz="1500" b="1" dirty="0" err="1"/>
              <a:t>Kašperk</a:t>
            </a:r>
            <a:r>
              <a:rPr lang="cs-CZ" sz="1500" dirty="0"/>
              <a:t>, zřícenina </a:t>
            </a:r>
            <a:r>
              <a:rPr lang="cs-CZ" sz="1500" dirty="0" smtClean="0"/>
              <a:t>gotického hradu </a:t>
            </a:r>
            <a:r>
              <a:rPr lang="cs-CZ" sz="1500" b="1" dirty="0" err="1"/>
              <a:t>Libštejn</a:t>
            </a:r>
            <a:r>
              <a:rPr lang="cs-CZ" sz="1500" dirty="0"/>
              <a:t> a mnoho dalších. Také Domažlice a jejich tradiční každoroční srpnové </a:t>
            </a:r>
            <a:r>
              <a:rPr lang="cs-CZ" sz="1500" b="1" dirty="0" smtClean="0"/>
              <a:t>Chodské slavnosti</a:t>
            </a:r>
            <a:r>
              <a:rPr lang="cs-CZ" sz="1500" dirty="0" smtClean="0"/>
              <a:t> </a:t>
            </a:r>
            <a:r>
              <a:rPr lang="cs-CZ" sz="1500" dirty="0"/>
              <a:t>přitahují pozornost mnoha návštěvníků.</a:t>
            </a:r>
          </a:p>
          <a:p>
            <a:r>
              <a:rPr lang="cs-CZ" sz="1500" dirty="0"/>
              <a:t>Výborné </a:t>
            </a:r>
            <a:r>
              <a:rPr lang="cs-CZ" sz="1500" b="1" dirty="0"/>
              <a:t>podmínky pro letní i zimní rekreaci</a:t>
            </a:r>
            <a:r>
              <a:rPr lang="cs-CZ" sz="1500" dirty="0"/>
              <a:t> nabízí </a:t>
            </a:r>
            <a:r>
              <a:rPr lang="cs-CZ" sz="1500" b="1" dirty="0"/>
              <a:t>Šumava</a:t>
            </a:r>
            <a:r>
              <a:rPr lang="cs-CZ" sz="1500" dirty="0"/>
              <a:t> díky svým četným </a:t>
            </a:r>
            <a:r>
              <a:rPr lang="cs-CZ" sz="1500" dirty="0" smtClean="0"/>
              <a:t>turistickým i </a:t>
            </a:r>
            <a:r>
              <a:rPr lang="cs-CZ" sz="1500" dirty="0"/>
              <a:t>cykloturistickým stezkám. Pro sjezdové i běžecké lyžování je zde mnoho upravovaných </a:t>
            </a:r>
            <a:r>
              <a:rPr lang="cs-CZ" sz="1500" dirty="0" smtClean="0"/>
              <a:t>sjezdovek a </a:t>
            </a:r>
            <a:r>
              <a:rPr lang="cs-CZ" sz="1500" dirty="0"/>
              <a:t>běžeckých tras. </a:t>
            </a:r>
            <a:endParaRPr lang="cs-CZ" sz="1500" dirty="0" smtClean="0"/>
          </a:p>
          <a:p>
            <a:r>
              <a:rPr lang="cs-CZ" sz="1500" dirty="0" smtClean="0"/>
              <a:t>K </a:t>
            </a:r>
            <a:r>
              <a:rPr lang="cs-CZ" sz="1500" dirty="0"/>
              <a:t>rekreaci a zlepšení zdravotního stavu je možno využít pobytu v </a:t>
            </a:r>
            <a:r>
              <a:rPr lang="cs-CZ" sz="1500" b="1" dirty="0" smtClean="0"/>
              <a:t>Konstantinových Lázních</a:t>
            </a:r>
            <a:r>
              <a:rPr lang="cs-CZ" sz="1500" dirty="0"/>
              <a:t>, které jsou zaměřeny na prevenci, léčbu a rekonvalescenci kardiovaskulárních chorob, </a:t>
            </a:r>
            <a:r>
              <a:rPr lang="cs-CZ" sz="1500" dirty="0" smtClean="0"/>
              <a:t>na léčení </a:t>
            </a:r>
            <a:r>
              <a:rPr lang="cs-CZ" sz="1500" dirty="0"/>
              <a:t>pohybového aparátu, výměny látkové a dýchacího ústrojí. </a:t>
            </a:r>
            <a:endParaRPr lang="cs-CZ" sz="1500" dirty="0" smtClean="0"/>
          </a:p>
          <a:p>
            <a:r>
              <a:rPr lang="cs-CZ" sz="1500" dirty="0" smtClean="0"/>
              <a:t>K </a:t>
            </a:r>
            <a:r>
              <a:rPr lang="cs-CZ" sz="1500" dirty="0"/>
              <a:t>dalším místům vhodným </a:t>
            </a:r>
            <a:r>
              <a:rPr lang="cs-CZ" sz="1500" dirty="0" smtClean="0"/>
              <a:t>pro rekreaci </a:t>
            </a:r>
            <a:r>
              <a:rPr lang="cs-CZ" sz="1500" dirty="0"/>
              <a:t>v kraji patří přehradní nádrž </a:t>
            </a:r>
            <a:r>
              <a:rPr lang="cs-CZ" sz="1500" b="1" dirty="0"/>
              <a:t>Hracholusky </a:t>
            </a:r>
            <a:r>
              <a:rPr lang="cs-CZ" sz="1500" dirty="0"/>
              <a:t>a vodáky hojně využívaná </a:t>
            </a:r>
            <a:r>
              <a:rPr lang="cs-CZ" sz="1500" b="1" dirty="0"/>
              <a:t>řeka Berounka</a:t>
            </a:r>
            <a:r>
              <a:rPr lang="cs-CZ" sz="15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83449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26968" cy="85010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PLZEŇ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424936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krajské město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soutoku 4 řek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-MPR, radnice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, chrám sv. Bartoloměje (102,6 m)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-univerzity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-Pivovarské muzeum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-ZOO, Botanická zahrada,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Dinopark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-Plzeňské pivovary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-Škoda Holding, ...</a:t>
            </a:r>
          </a:p>
          <a:p>
            <a:pPr indent="350520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podzemí (17,5 km)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slavní rodáci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Emil Škoda,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Jiří Trnka, Josef Skupa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6" descr="462PX-~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332656"/>
            <a:ext cx="2688840" cy="349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Zástupný symbol pro obrázek 9" descr="800px-Cerchov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539552" y="3717032"/>
            <a:ext cx="3744000" cy="28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31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748464" cy="5073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Domažlice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hlinkClick r:id="rId3"/>
              </a:rPr>
              <a:t>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       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MPR, domy s podloubím, dolní věž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pivovar z r. 1318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Muzeum Chodska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-středisko národopisné oblasti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Chodsko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11" descr="347PX-~1.JPG"/>
          <p:cNvPicPr>
            <a:picLocks noChangeAspect="1"/>
          </p:cNvPicPr>
          <p:nvPr/>
        </p:nvPicPr>
        <p:blipFill>
          <a:blip r:embed="rId4" cstate="print"/>
          <a:srcRect t="4507"/>
          <a:stretch>
            <a:fillRect/>
          </a:stretch>
        </p:blipFill>
        <p:spPr>
          <a:xfrm>
            <a:off x="323528" y="1628800"/>
            <a:ext cx="2772000" cy="4577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Zástupný symbol pro obrázek 15" descr="800px-Ujezd_DO_CZ_muzeum.jpg"/>
          <p:cNvPicPr>
            <a:picLocks noChangeAspect="1"/>
          </p:cNvPicPr>
          <p:nvPr/>
        </p:nvPicPr>
        <p:blipFill>
          <a:blip r:embed="rId5" cstate="print"/>
          <a:srcRect l="24937" t="12250" r="6814"/>
          <a:stretch>
            <a:fillRect/>
          </a:stretch>
        </p:blipFill>
        <p:spPr>
          <a:xfrm>
            <a:off x="5652120" y="3861048"/>
            <a:ext cx="2480312" cy="239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31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55774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Klatovy</a:t>
            </a:r>
            <a:endParaRPr lang="cs-CZ" b="1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-pěstování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karafiátů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od r.1813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-Černá věž, Bílá věž, katakomby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barokní lékárna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 bílého jednorožce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	  </a:t>
            </a:r>
            <a:r>
              <a:rPr lang="cs-CZ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Sušice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-</a:t>
            </a:r>
            <a:r>
              <a:rPr lang="cs-CZ" sz="2800" u="sng" dirty="0" err="1" smtClean="0">
                <a:latin typeface="Times New Roman" pitchFamily="18" charset="0"/>
                <a:cs typeface="Times New Roman" pitchFamily="18" charset="0"/>
              </a:rPr>
              <a:t>Solo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–výroba sirek od r.1839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-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Muzeum Šumavy</a:t>
            </a:r>
            <a:endParaRPr lang="cs-CZ" sz="28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21" descr="800px-Cerchov.jpg"/>
          <p:cNvPicPr>
            <a:picLocks noChangeAspect="1"/>
          </p:cNvPicPr>
          <p:nvPr/>
        </p:nvPicPr>
        <p:blipFill>
          <a:blip r:embed="rId5" cstate="print"/>
          <a:srcRect l="9532" r="333"/>
          <a:stretch>
            <a:fillRect/>
          </a:stretch>
        </p:blipFill>
        <p:spPr>
          <a:xfrm>
            <a:off x="5292080" y="404664"/>
            <a:ext cx="3527960" cy="2916000"/>
          </a:xfrm>
          <a:prstGeom prst="rect">
            <a:avLst/>
          </a:prstGeom>
        </p:spPr>
      </p:pic>
      <p:pic>
        <p:nvPicPr>
          <p:cNvPr id="8" name="Zástupný symbol pro obrázek 23" descr="800px-Zapalky_ve_prospech_druziny_ceskoslovenskych_valecnych_poskozencu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323528" y="3429000"/>
            <a:ext cx="3672000" cy="275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6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7" name="Picture 5" descr="1280px-Plzeň_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8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676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075485" y="-23131"/>
            <a:ext cx="1043189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/>
              <a:t>Plzeň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Katedrála svatého Bartoloměje </a:t>
            </a:r>
            <a:r>
              <a:rPr lang="cs-CZ" dirty="0"/>
              <a:t>je gotický trojlodní chrám stojící </a:t>
            </a:r>
            <a:r>
              <a:rPr lang="cs-CZ" b="1" dirty="0"/>
              <a:t>na náměstí Republiky </a:t>
            </a:r>
            <a:r>
              <a:rPr lang="cs-CZ" dirty="0"/>
              <a:t>(v době jeho založení bylo jedno z největších náměstí v Evropě, jeho rozměry činí 139 × 193 </a:t>
            </a:r>
            <a:r>
              <a:rPr lang="cs-CZ" dirty="0" smtClean="0"/>
              <a:t>m)  </a:t>
            </a:r>
            <a:r>
              <a:rPr lang="cs-CZ" dirty="0"/>
              <a:t>v Plzni</a:t>
            </a:r>
            <a:r>
              <a:rPr lang="cs-CZ" dirty="0" smtClean="0"/>
              <a:t>.</a:t>
            </a:r>
          </a:p>
          <a:p>
            <a:r>
              <a:rPr lang="cs-CZ" b="1" dirty="0"/>
              <a:t>Věž je vysoká 102,26 metrů</a:t>
            </a:r>
            <a:r>
              <a:rPr lang="cs-CZ" dirty="0"/>
              <a:t>, jde o nejvyšší kostelní věž v Čechách</a:t>
            </a:r>
            <a:r>
              <a:rPr lang="cs-CZ" dirty="0" smtClean="0"/>
              <a:t>. </a:t>
            </a:r>
            <a:r>
              <a:rPr lang="cs-CZ" dirty="0"/>
              <a:t>Na vyhlídkový ochoz ve výšce 62 metrů vede 301 </a:t>
            </a:r>
            <a:r>
              <a:rPr lang="cs-CZ" dirty="0" smtClean="0"/>
              <a:t>schodů.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68048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 animBg="1"/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le:Velká synagoga v Plzni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0" y="12998"/>
            <a:ext cx="1043189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/>
              <a:t>Plzeň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143500" y="0"/>
            <a:ext cx="386104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b="1" dirty="0"/>
              <a:t>Velká synagoga </a:t>
            </a:r>
            <a:r>
              <a:rPr lang="cs-CZ" sz="2400" dirty="0"/>
              <a:t>se nachází v centru města Plzeň v ulici sady Pětatřicátníků. Jde o </a:t>
            </a:r>
            <a:r>
              <a:rPr lang="cs-CZ" sz="2400" b="1" dirty="0"/>
              <a:t>největší synagogu v Česku</a:t>
            </a:r>
            <a:r>
              <a:rPr lang="cs-CZ" sz="2400" dirty="0"/>
              <a:t>, která je zároveň druhou největší synagogou v Evropě a třetí největší na světě</a:t>
            </a:r>
            <a:r>
              <a:rPr lang="cs-CZ" sz="2400" dirty="0" smtClean="0"/>
              <a:t>.</a:t>
            </a:r>
            <a:endParaRPr lang="cs-CZ" sz="2400" dirty="0"/>
          </a:p>
          <a:p>
            <a:r>
              <a:rPr lang="cs-CZ" sz="2400" dirty="0"/>
              <a:t>Velká synagoga je postavena </a:t>
            </a:r>
            <a:r>
              <a:rPr lang="cs-CZ" sz="2400" b="1" dirty="0"/>
              <a:t>v novorománském slohu s maurskými </a:t>
            </a:r>
            <a:r>
              <a:rPr lang="cs-CZ" sz="2400" b="1" dirty="0" smtClean="0"/>
              <a:t>prvky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5567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3" name="Picture 5" descr="1024px-Domazlice_namest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" y="0"/>
            <a:ext cx="9141474" cy="685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651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264275" y="26843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Domažlice - náměstí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8984321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5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5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Klatovy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-30831" y="0"/>
            <a:ext cx="3306687" cy="1324604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b="1" dirty="0" smtClean="0"/>
              <a:t>Klatovy</a:t>
            </a:r>
          </a:p>
          <a:p>
            <a:r>
              <a:rPr lang="cs-CZ" sz="2400" dirty="0"/>
              <a:t>Radnice s Černou věží </a:t>
            </a:r>
            <a:endParaRPr lang="cs-CZ" sz="2400" dirty="0" smtClean="0"/>
          </a:p>
          <a:p>
            <a:r>
              <a:rPr lang="cs-CZ" sz="2400" dirty="0" smtClean="0"/>
              <a:t>a </a:t>
            </a:r>
            <a:r>
              <a:rPr lang="cs-CZ" sz="2400" dirty="0"/>
              <a:t>barokní kostel na </a:t>
            </a:r>
            <a:r>
              <a:rPr lang="cs-CZ" sz="2400" dirty="0" smtClean="0"/>
              <a:t>nám.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4112288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ile:Tachov-Häuser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84" y="25400"/>
            <a:ext cx="9159088" cy="606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ile:Tachov hradby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84" y="-24358"/>
            <a:ext cx="9159088" cy="686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075485" y="-23131"/>
            <a:ext cx="1043189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Tachov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921991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le:Starý Plzenec - rotunda svatého Petra 2.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49" y="-28550"/>
            <a:ext cx="9182067" cy="68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17335" y="-23131"/>
            <a:ext cx="4698681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 smtClean="0"/>
              <a:t>Rotunda sv. Petra a Pavla Starý Plzenec</a:t>
            </a:r>
            <a:endParaRPr lang="cs-CZ" sz="2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335" y="5962054"/>
            <a:ext cx="914400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Rotunda </a:t>
            </a:r>
            <a:r>
              <a:rPr lang="cs-CZ" b="1" dirty="0"/>
              <a:t>svatého Petra a Pavla ve Starém Plzenci </a:t>
            </a:r>
            <a:r>
              <a:rPr lang="cs-CZ" dirty="0"/>
              <a:t>je jednou z nejstarších dochovaných církevních památek v České republice. Vznikla </a:t>
            </a:r>
            <a:r>
              <a:rPr lang="cs-CZ" b="1" dirty="0"/>
              <a:t>ve druhé polovině 10. století</a:t>
            </a:r>
            <a:r>
              <a:rPr lang="cs-CZ" dirty="0"/>
              <a:t>, první zmínka o existenci rotundy je z roku 976.</a:t>
            </a:r>
          </a:p>
        </p:txBody>
      </p:sp>
    </p:spTree>
    <p:extLst>
      <p:ext uri="{BB962C8B-B14F-4D97-AF65-F5344CB8AC3E}">
        <p14:creationId xmlns:p14="http://schemas.microsoft.com/office/powerpoint/2010/main" val="219679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74" name="Picture 10" descr="1280px-Svihov_od_jih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9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File:Hrad Švihov 3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2" y="0"/>
            <a:ext cx="9111208" cy="6833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667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868144" y="116632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/>
              <a:t>Hrad Švihov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792" y="6119336"/>
            <a:ext cx="914400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Švihov je </a:t>
            </a:r>
            <a:r>
              <a:rPr lang="cs-CZ" sz="2000" b="1" dirty="0"/>
              <a:t>gotický vodní hrad </a:t>
            </a:r>
            <a:r>
              <a:rPr lang="cs-CZ" sz="2000" dirty="0"/>
              <a:t>nacházející se ve stejnojmenném městě </a:t>
            </a:r>
            <a:r>
              <a:rPr lang="cs-CZ" sz="2000" b="1" dirty="0"/>
              <a:t>na Klatovsku</a:t>
            </a:r>
            <a:r>
              <a:rPr lang="cs-CZ" sz="2000" dirty="0"/>
              <a:t>.</a:t>
            </a:r>
          </a:p>
          <a:p>
            <a:r>
              <a:rPr lang="cs-CZ" sz="2000" dirty="0"/>
              <a:t>Mezi českými hrady se jedná o jeden z nejmladších. Byl vystavěn v letech </a:t>
            </a:r>
            <a:r>
              <a:rPr lang="cs-CZ" sz="2000" b="1" dirty="0" smtClean="0"/>
              <a:t>1480–1489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1735267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3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 animBg="1"/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9" name="Picture 5" descr="1280px-View_of_the_Rabí_Castle_(2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5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Soubor:Hrad Rabí, letecký snímek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8" y="9524"/>
            <a:ext cx="9218957" cy="614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9506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632222" y="9525"/>
            <a:ext cx="1620093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/>
              <a:t>Hrad Rabí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334" y="5869721"/>
            <a:ext cx="9234981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/>
              <a:t>Rabí je </a:t>
            </a:r>
            <a:r>
              <a:rPr lang="cs-CZ" sz="2000" b="1" dirty="0"/>
              <a:t>zřícenina hradu </a:t>
            </a:r>
            <a:r>
              <a:rPr lang="cs-CZ" sz="2000" dirty="0"/>
              <a:t>ležící ve stejnojmenné vesnici na vyvýšeném </a:t>
            </a:r>
            <a:r>
              <a:rPr lang="cs-CZ" sz="2000" b="1" dirty="0"/>
              <a:t>ostrohu nad řekou Otavou </a:t>
            </a:r>
            <a:r>
              <a:rPr lang="cs-CZ" sz="2000" dirty="0"/>
              <a:t>v nadmořské výšce 540 metrů, asi 8 kilometrů </a:t>
            </a:r>
            <a:r>
              <a:rPr lang="cs-CZ" sz="2000" b="1" dirty="0"/>
              <a:t>severovýchodně od Sušice</a:t>
            </a:r>
            <a:r>
              <a:rPr lang="cs-CZ" sz="2000" dirty="0"/>
              <a:t>.</a:t>
            </a:r>
          </a:p>
          <a:p>
            <a:r>
              <a:rPr lang="cs-CZ" sz="2000" dirty="0" smtClean="0"/>
              <a:t>Celková </a:t>
            </a:r>
            <a:r>
              <a:rPr lang="cs-CZ" sz="2000" dirty="0"/>
              <a:t>rozloha hradu </a:t>
            </a:r>
            <a:r>
              <a:rPr lang="cs-CZ" sz="2000" dirty="0" smtClean="0"/>
              <a:t>je asi </a:t>
            </a:r>
            <a:r>
              <a:rPr lang="cs-CZ" sz="2000" dirty="0"/>
              <a:t>1 hektar, jedná se o </a:t>
            </a:r>
            <a:r>
              <a:rPr lang="cs-CZ" sz="2000" b="1" dirty="0"/>
              <a:t>největší hrad v </a:t>
            </a:r>
            <a:r>
              <a:rPr lang="cs-CZ" sz="2000" b="1" dirty="0" smtClean="0"/>
              <a:t>Čechách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41926091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6" grpId="0" animBg="1"/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3" name="Picture 5" descr="1280px-Castle_Radyně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3" y="-4943"/>
            <a:ext cx="9123607" cy="684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53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264275" y="17318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/>
              <a:t>Hrad Radyně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335" y="5962054"/>
            <a:ext cx="9144000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Hrad Radyně stojí na stejnojmenném vrchu (569 m n. m.) </a:t>
            </a:r>
            <a:r>
              <a:rPr lang="cs-CZ" sz="2000" b="1" dirty="0" smtClean="0"/>
              <a:t>mezi Plzní a Starým Plzencem </a:t>
            </a:r>
            <a:r>
              <a:rPr lang="cs-CZ" sz="2000" dirty="0" smtClean="0"/>
              <a:t>v západních Čechách. Královský hrad byl postaven </a:t>
            </a:r>
            <a:r>
              <a:rPr lang="cs-CZ" sz="2000" b="1" dirty="0" smtClean="0"/>
              <a:t>před rokem 1361 </a:t>
            </a:r>
            <a:r>
              <a:rPr lang="cs-CZ" sz="2000" dirty="0" smtClean="0"/>
              <a:t>během vlády Karla IV.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2673562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0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2" grpId="0" animBg="1"/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7" name="Picture 5" descr="1280px-Buben_castle_ruins_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2" y="0"/>
            <a:ext cx="9132138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554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261749" y="7793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/>
              <a:t>Zřícenina hradu</a:t>
            </a:r>
          </a:p>
          <a:p>
            <a:r>
              <a:rPr lang="cs-CZ" sz="2200" dirty="0"/>
              <a:t>Buben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335" y="5613047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Buben je </a:t>
            </a:r>
            <a:r>
              <a:rPr lang="cs-CZ" b="1" dirty="0"/>
              <a:t>zřícenina hradu</a:t>
            </a:r>
            <a:r>
              <a:rPr lang="cs-CZ" dirty="0"/>
              <a:t>, který stál na ostrohu nad soutokem </a:t>
            </a:r>
            <a:r>
              <a:rPr lang="cs-CZ" dirty="0" err="1"/>
              <a:t>Plešnického</a:t>
            </a:r>
            <a:r>
              <a:rPr lang="cs-CZ" dirty="0"/>
              <a:t> potoka a řeky Mže nedaleko obce Plešnice a v jejím katastrálním území, </a:t>
            </a:r>
            <a:r>
              <a:rPr lang="cs-CZ" b="1" dirty="0"/>
              <a:t>na severním Plzeňsku</a:t>
            </a:r>
            <a:r>
              <a:rPr lang="cs-CZ" dirty="0"/>
              <a:t>.</a:t>
            </a:r>
          </a:p>
          <a:p>
            <a:r>
              <a:rPr lang="cs-CZ" dirty="0" smtClean="0"/>
              <a:t>První </a:t>
            </a:r>
            <a:r>
              <a:rPr lang="cs-CZ" dirty="0"/>
              <a:t>historická zmínka pochází z roku </a:t>
            </a:r>
            <a:r>
              <a:rPr lang="cs-CZ" b="1" dirty="0"/>
              <a:t>1349</a:t>
            </a:r>
            <a:r>
              <a:rPr lang="cs-CZ" dirty="0"/>
              <a:t> a podle dochovaných architektonických detailů vznikl hrad patrně po první třetině 14. století</a:t>
            </a:r>
          </a:p>
        </p:txBody>
      </p:sp>
    </p:spTree>
    <p:extLst>
      <p:ext uri="{BB962C8B-B14F-4D97-AF65-F5344CB8AC3E}">
        <p14:creationId xmlns:p14="http://schemas.microsoft.com/office/powerpoint/2010/main" val="6124910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1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4" grpId="0" animBg="1"/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81" name="Picture 5" descr="1280px-Severní_strana_hradu_Kašperk_při_pohledu_ze_Sed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919" y="0"/>
            <a:ext cx="91482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File:Hrad Kašperk (11)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919" y="-19051"/>
            <a:ext cx="9148202" cy="6094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579" name="AutoShape 3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284166" y="0"/>
            <a:ext cx="1836117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/>
              <a:t>Hrad </a:t>
            </a:r>
            <a:r>
              <a:rPr lang="cs-CZ" sz="2200" dirty="0" err="1"/>
              <a:t>Kašperk</a:t>
            </a:r>
            <a:endParaRPr lang="cs-CZ" sz="2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335" y="5613047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err="1"/>
              <a:t>Kašperk</a:t>
            </a:r>
            <a:r>
              <a:rPr lang="cs-CZ" dirty="0"/>
              <a:t> je </a:t>
            </a:r>
            <a:r>
              <a:rPr lang="cs-CZ" b="1" dirty="0"/>
              <a:t>hrad v Šumavském podhůří</a:t>
            </a:r>
            <a:r>
              <a:rPr lang="cs-CZ" dirty="0"/>
              <a:t>, poblíž Kašperských Hor </a:t>
            </a:r>
            <a:r>
              <a:rPr lang="cs-CZ" b="1" dirty="0"/>
              <a:t>v okrese Klatovy</a:t>
            </a:r>
            <a:r>
              <a:rPr lang="cs-CZ" dirty="0"/>
              <a:t>. Nachází se zhruba 2,5 km </a:t>
            </a:r>
            <a:r>
              <a:rPr lang="cs-CZ" dirty="0" err="1"/>
              <a:t>ssv</a:t>
            </a:r>
            <a:r>
              <a:rPr lang="cs-CZ" dirty="0"/>
              <a:t>. od Kašperských Hor, v katastru jejich místní části </a:t>
            </a:r>
            <a:r>
              <a:rPr lang="cs-CZ" dirty="0" err="1"/>
              <a:t>Žlíbek</a:t>
            </a:r>
            <a:r>
              <a:rPr lang="cs-CZ" dirty="0"/>
              <a:t>.</a:t>
            </a:r>
          </a:p>
          <a:p>
            <a:r>
              <a:rPr lang="cs-CZ" dirty="0" err="1"/>
              <a:t>Kašperk</a:t>
            </a:r>
            <a:r>
              <a:rPr lang="cs-CZ" dirty="0"/>
              <a:t> byl jako </a:t>
            </a:r>
            <a:r>
              <a:rPr lang="cs-CZ" b="1" dirty="0"/>
              <a:t>gotický hrad založený v roce 1356 </a:t>
            </a:r>
            <a:r>
              <a:rPr lang="cs-CZ" dirty="0"/>
              <a:t>Karlem IV. </a:t>
            </a:r>
            <a:r>
              <a:rPr lang="cs-CZ" b="1" dirty="0"/>
              <a:t>k ochraně zlatých dolů </a:t>
            </a:r>
            <a:r>
              <a:rPr lang="cs-CZ" dirty="0"/>
              <a:t>a staré zemské stezky.</a:t>
            </a:r>
          </a:p>
        </p:txBody>
      </p:sp>
    </p:spTree>
    <p:extLst>
      <p:ext uri="{BB962C8B-B14F-4D97-AF65-F5344CB8AC3E}">
        <p14:creationId xmlns:p14="http://schemas.microsoft.com/office/powerpoint/2010/main" val="415185653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2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9" grpId="0" animBg="1"/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5" name="Picture 5" descr="1280px-Burg_Primda_Gesamtansich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86" y="9524"/>
            <a:ext cx="9132138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02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040363" y="-10244"/>
            <a:ext cx="2077889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/>
              <a:t>Zřícenina hradu</a:t>
            </a:r>
          </a:p>
          <a:p>
            <a:r>
              <a:rPr lang="cs-CZ" sz="2200" dirty="0"/>
              <a:t>Přimda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335" y="5085184"/>
            <a:ext cx="9144000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Přimda je </a:t>
            </a:r>
            <a:r>
              <a:rPr lang="cs-CZ" b="1" dirty="0"/>
              <a:t>zřícenina nejstaršího známého kamenného hradu na území ČR</a:t>
            </a:r>
            <a:r>
              <a:rPr lang="cs-CZ" dirty="0"/>
              <a:t>. Nachází se nad městem Přimda </a:t>
            </a:r>
            <a:r>
              <a:rPr lang="cs-CZ" b="1" dirty="0"/>
              <a:t>v okrese Tachov</a:t>
            </a:r>
            <a:r>
              <a:rPr lang="cs-CZ" dirty="0"/>
              <a:t>. Tento raný představitel románské hradní architektury vznikl v roce </a:t>
            </a:r>
            <a:r>
              <a:rPr lang="cs-CZ" b="1" dirty="0"/>
              <a:t>1121 </a:t>
            </a:r>
            <a:r>
              <a:rPr lang="cs-CZ" dirty="0"/>
              <a:t>za vlády Vladislava I</a:t>
            </a:r>
            <a:r>
              <a:rPr lang="cs-CZ" dirty="0" smtClean="0"/>
              <a:t>.</a:t>
            </a:r>
          </a:p>
          <a:p>
            <a:r>
              <a:rPr lang="cs-CZ" dirty="0"/>
              <a:t>Nejstarší písemný doklad o existenci tohoto hradu se nachází </a:t>
            </a:r>
            <a:r>
              <a:rPr lang="cs-CZ" b="1" dirty="0"/>
              <a:t>v Kosmově </a:t>
            </a:r>
            <a:r>
              <a:rPr lang="cs-CZ" b="1" dirty="0" smtClean="0"/>
              <a:t>kronice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Přimda se stala knížecím majetkem, sloužila jako </a:t>
            </a:r>
            <a:r>
              <a:rPr lang="cs-CZ" b="1" dirty="0"/>
              <a:t>strážní místo na norimberské cestě </a:t>
            </a:r>
            <a:r>
              <a:rPr lang="cs-CZ" dirty="0"/>
              <a:t>u jednoho z pohraničních přechodů do říše a byla užívána i jako vězení 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737729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2" grpId="0" animBg="1"/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9" name="Picture 5" descr="1280px-Hradvelharti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File:Hrad Velhartice (2)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1" y="0"/>
            <a:ext cx="9094470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462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019851" y="38100"/>
            <a:ext cx="2124149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/>
              <a:t>Hrad Velhartice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335" y="4577060"/>
            <a:ext cx="914400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Hrad Velhartice </a:t>
            </a:r>
            <a:r>
              <a:rPr lang="cs-CZ" dirty="0"/>
              <a:t>(původně </a:t>
            </a:r>
            <a:r>
              <a:rPr lang="cs-CZ" dirty="0" err="1"/>
              <a:t>Vilhartice</a:t>
            </a:r>
            <a:r>
              <a:rPr lang="cs-CZ" dirty="0"/>
              <a:t>) stojí na ostrohu nad levým břehem řeky Ostružná v obci Velhartice (</a:t>
            </a:r>
            <a:r>
              <a:rPr lang="cs-CZ" b="1" dirty="0"/>
              <a:t>okres Klatovy</a:t>
            </a:r>
            <a:r>
              <a:rPr lang="cs-CZ" dirty="0"/>
              <a:t>). Byl založen na </a:t>
            </a:r>
            <a:r>
              <a:rPr lang="cs-CZ" b="1" dirty="0"/>
              <a:t>přelomu 13. a 14. století </a:t>
            </a:r>
            <a:r>
              <a:rPr lang="cs-CZ" dirty="0"/>
              <a:t>pány z Velhartic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Dvě části </a:t>
            </a:r>
            <a:r>
              <a:rPr lang="cs-CZ" b="1" dirty="0"/>
              <a:t>hradu </a:t>
            </a:r>
            <a:r>
              <a:rPr lang="cs-CZ" dirty="0"/>
              <a:t>jsou spojeny světově </a:t>
            </a:r>
            <a:r>
              <a:rPr lang="cs-CZ" b="1" dirty="0"/>
              <a:t>unikátním gotickým kamenný mostem </a:t>
            </a:r>
            <a:r>
              <a:rPr lang="cs-CZ" dirty="0"/>
              <a:t>se čtyřmi lomenými oblouky. Most pravděpodobně nechal postavit </a:t>
            </a:r>
            <a:r>
              <a:rPr lang="cs-CZ" dirty="0" err="1"/>
              <a:t>Menhart</a:t>
            </a:r>
            <a:r>
              <a:rPr lang="cs-CZ" dirty="0"/>
              <a:t> z Hradce. Ten měl v úmyslu uschovat zde </a:t>
            </a:r>
            <a:r>
              <a:rPr lang="cs-CZ" b="1" dirty="0"/>
              <a:t>korunovační klenoty </a:t>
            </a:r>
            <a:r>
              <a:rPr lang="cs-CZ" dirty="0"/>
              <a:t>v době, kdy byl Karlštejn ohrožen husity. Ty sem nakonec byly dopraveny v době </a:t>
            </a:r>
            <a:r>
              <a:rPr lang="cs-CZ" dirty="0" err="1"/>
              <a:t>Menhartových</a:t>
            </a:r>
            <a:r>
              <a:rPr lang="cs-CZ" dirty="0"/>
              <a:t> sporů s Jiřím z Poděbrad a byly zde uschovány po dobu pěti let. Zajímavostí tohoto mostu je, že nedoléhá ani k jedné budově, budovy totiž byly s kamenným tělem mostu spojeny dřevěnými padacími můstky, což bylo součástí obranných opatření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057178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4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4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8" grpId="0" animBg="1"/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800" name="Picture 8" descr="1280px-Zelená_hora_na_Nepomuck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3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1794" name="AutoShape 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6296839" y="0"/>
            <a:ext cx="2879725" cy="1079500"/>
          </a:xfrm>
          <a:prstGeom prst="roundRect">
            <a:avLst/>
          </a:prstGeom>
          <a:solidFill>
            <a:srgbClr val="FFFF00">
              <a:alpha val="77000"/>
            </a:srgbClr>
          </a:solidFill>
          <a:ln>
            <a:noFill/>
          </a:ln>
          <a:effectLst/>
        </p:spPr>
        <p:txBody>
          <a:bodyPr wrap="none" lIns="90000" tIns="46800" rIns="90000" bIns="46800" anchor="ctr"/>
          <a:lstStyle/>
          <a:p>
            <a:r>
              <a:rPr lang="cs-CZ" sz="2200" dirty="0"/>
              <a:t>Zámek Zelená Hora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335" y="5059050"/>
            <a:ext cx="9144000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/>
              <a:t>Zámek Zelená Hora </a:t>
            </a:r>
            <a:r>
              <a:rPr lang="cs-CZ" dirty="0"/>
              <a:t>se nachází na severní straně </a:t>
            </a:r>
            <a:r>
              <a:rPr lang="cs-CZ" b="1" dirty="0"/>
              <a:t>nad Nepomukem</a:t>
            </a:r>
            <a:r>
              <a:rPr lang="cs-CZ" dirty="0"/>
              <a:t>, na území obce Klášter v Plzeňském kraji</a:t>
            </a:r>
            <a:r>
              <a:rPr lang="cs-CZ" dirty="0" smtClean="0"/>
              <a:t>.</a:t>
            </a:r>
          </a:p>
          <a:p>
            <a:r>
              <a:rPr lang="cs-CZ" dirty="0"/>
              <a:t>Dnešní </a:t>
            </a:r>
            <a:r>
              <a:rPr lang="cs-CZ" b="1" dirty="0"/>
              <a:t>zámek stoji na místě hradu</a:t>
            </a:r>
            <a:r>
              <a:rPr lang="cs-CZ" dirty="0"/>
              <a:t>, který byl v letech </a:t>
            </a:r>
            <a:r>
              <a:rPr lang="cs-CZ" b="1" dirty="0"/>
              <a:t>1669–1696 přestavěn rodem Šternberků </a:t>
            </a:r>
            <a:r>
              <a:rPr lang="cs-CZ" dirty="0"/>
              <a:t>na barokní zámek. </a:t>
            </a:r>
          </a:p>
          <a:p>
            <a:r>
              <a:rPr lang="pl-PL" dirty="0"/>
              <a:t>V roce 1817 byl na zámku </a:t>
            </a:r>
            <a:r>
              <a:rPr lang="pl-PL" b="1" dirty="0"/>
              <a:t>nalezen Rukopis zelenohorský</a:t>
            </a:r>
            <a:r>
              <a:rPr lang="pl-PL" dirty="0" smtClean="0"/>
              <a:t>.</a:t>
            </a:r>
            <a:endParaRPr lang="cs-CZ" dirty="0" smtClean="0"/>
          </a:p>
          <a:p>
            <a:r>
              <a:rPr lang="cs-CZ" dirty="0" smtClean="0"/>
              <a:t>Po </a:t>
            </a:r>
            <a:r>
              <a:rPr lang="cs-CZ" dirty="0"/>
              <a:t>roce 1948 </a:t>
            </a:r>
            <a:r>
              <a:rPr lang="cs-CZ" b="1" dirty="0"/>
              <a:t>sloužil armádě </a:t>
            </a:r>
            <a:r>
              <a:rPr lang="cs-CZ" dirty="0"/>
              <a:t>a byl sídlem pomocného technického praporu.</a:t>
            </a:r>
          </a:p>
        </p:txBody>
      </p:sp>
    </p:spTree>
    <p:extLst>
      <p:ext uri="{BB962C8B-B14F-4D97-AF65-F5344CB8AC3E}">
        <p14:creationId xmlns:p14="http://schemas.microsoft.com/office/powerpoint/2010/main" val="247882133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1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1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4" grpId="0" animBg="1"/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Turistická NEJ Plzeňského kraje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554672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dirty="0">
                <a:hlinkClick r:id="rId3"/>
              </a:rPr>
              <a:t>http://www.turisturaj.cz/sekce/zajimavosti-a-nej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77786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4425</TotalTime>
  <Words>3111</Words>
  <Application>Microsoft Office PowerPoint</Application>
  <PresentationFormat>Předvádění na obrazovce (4:3)</PresentationFormat>
  <Paragraphs>355</Paragraphs>
  <Slides>44</Slides>
  <Notes>40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44</vt:i4>
      </vt:variant>
    </vt:vector>
  </HeadingPairs>
  <TitlesOfParts>
    <vt:vector size="45" baseType="lpstr">
      <vt:lpstr>Motiv systému Office</vt:lpstr>
      <vt:lpstr>Prezentace aplikace PowerPoint</vt:lpstr>
      <vt:lpstr>Anotace</vt:lpstr>
      <vt:lpstr>Plzeňský kraj</vt:lpstr>
      <vt:lpstr>Poloha</vt:lpstr>
      <vt:lpstr>Symboly</vt:lpstr>
      <vt:lpstr>Základní údaje k 1. 1. 2012  </vt:lpstr>
      <vt:lpstr>Základní charakteristika</vt:lpstr>
      <vt:lpstr>Administrativní dělení</vt:lpstr>
      <vt:lpstr>Přírodní podmínky</vt:lpstr>
      <vt:lpstr>Prezentace aplikace PowerPoint</vt:lpstr>
      <vt:lpstr>Vodstvo</vt:lpstr>
      <vt:lpstr>Prezentace aplikace PowerPoint</vt:lpstr>
      <vt:lpstr>Prezentace aplikace PowerPoint</vt:lpstr>
      <vt:lpstr>Prezentace aplikace PowerPoint</vt:lpstr>
      <vt:lpstr>Prezentace aplikace PowerPoint</vt:lpstr>
      <vt:lpstr>Hospodářství</vt:lpstr>
      <vt:lpstr>Průmysl v Plzni</vt:lpstr>
      <vt:lpstr>Prezentace aplikace PowerPoint</vt:lpstr>
      <vt:lpstr>Průmysl Plzeňského kraje</vt:lpstr>
      <vt:lpstr>Zemědělství</vt:lpstr>
      <vt:lpstr>Doprava</vt:lpstr>
      <vt:lpstr>Prezentace aplikace PowerPoint</vt:lpstr>
      <vt:lpstr>Obyvatelstvo</vt:lpstr>
      <vt:lpstr>Školství</vt:lpstr>
      <vt:lpstr>Prezentace aplikace PowerPoint</vt:lpstr>
      <vt:lpstr>Cestovní ruch</vt:lpstr>
      <vt:lpstr>PLZEŇ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Turistická NEJ Plzeňského kraje</vt:lpstr>
    </vt:vector>
  </TitlesOfParts>
  <Company>Masarykova ZŠ Debt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Liberecký kraj</dc:title>
  <dc:creator>Jakub Černý</dc:creator>
  <cp:lastModifiedBy>Jakub Černý</cp:lastModifiedBy>
  <cp:revision>171</cp:revision>
  <dcterms:created xsi:type="dcterms:W3CDTF">2013-02-08T11:05:59Z</dcterms:created>
  <dcterms:modified xsi:type="dcterms:W3CDTF">2013-07-02T08:07:20Z</dcterms:modified>
</cp:coreProperties>
</file>