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447" r:id="rId2"/>
    <p:sldId id="448" r:id="rId3"/>
    <p:sldId id="256" r:id="rId4"/>
    <p:sldId id="260" r:id="rId5"/>
    <p:sldId id="259" r:id="rId6"/>
    <p:sldId id="261" r:id="rId7"/>
    <p:sldId id="285" r:id="rId8"/>
    <p:sldId id="263" r:id="rId9"/>
    <p:sldId id="264" r:id="rId10"/>
    <p:sldId id="410" r:id="rId11"/>
    <p:sldId id="425" r:id="rId12"/>
    <p:sldId id="422" r:id="rId13"/>
    <p:sldId id="265" r:id="rId14"/>
    <p:sldId id="423" r:id="rId15"/>
    <p:sldId id="424" r:id="rId16"/>
    <p:sldId id="366" r:id="rId17"/>
    <p:sldId id="444" r:id="rId18"/>
    <p:sldId id="415" r:id="rId19"/>
    <p:sldId id="317" r:id="rId20"/>
    <p:sldId id="270" r:id="rId21"/>
    <p:sldId id="371" r:id="rId22"/>
    <p:sldId id="286" r:id="rId23"/>
    <p:sldId id="341" r:id="rId24"/>
    <p:sldId id="428" r:id="rId25"/>
    <p:sldId id="429" r:id="rId26"/>
    <p:sldId id="430" r:id="rId27"/>
    <p:sldId id="446" r:id="rId28"/>
    <p:sldId id="435" r:id="rId29"/>
    <p:sldId id="445" r:id="rId30"/>
    <p:sldId id="437" r:id="rId31"/>
    <p:sldId id="436" r:id="rId32"/>
    <p:sldId id="441" r:id="rId33"/>
    <p:sldId id="439" r:id="rId34"/>
    <p:sldId id="438" r:id="rId35"/>
    <p:sldId id="440" r:id="rId36"/>
    <p:sldId id="434" r:id="rId37"/>
    <p:sldId id="426" r:id="rId38"/>
    <p:sldId id="443" r:id="rId39"/>
    <p:sldId id="442" r:id="rId40"/>
    <p:sldId id="433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229" autoAdjust="0"/>
  </p:normalViewPr>
  <p:slideViewPr>
    <p:cSldViewPr>
      <p:cViewPr>
        <p:scale>
          <a:sx n="60" d="100"/>
          <a:sy n="60" d="100"/>
        </p:scale>
        <p:origin x="-3000" y="-8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96205-A4E4-4BB3-839B-73900657E28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657E2-166B-413A-AE9B-8ED623E14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561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j/redakce.nsf/i/charakteristika_kraje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http://www.czso.cz/xj/redakce.nsf/i/home</a:t>
            </a:r>
          </a:p>
          <a:p>
            <a:r>
              <a:rPr lang="cs-CZ" dirty="0" smtClean="0"/>
              <a:t>http://regiony.ic.cz/index.php?clanek=vysocina&amp;dir=vysocina&amp;menu=vysocina</a:t>
            </a:r>
          </a:p>
          <a:p>
            <a:r>
              <a:rPr lang="cs-CZ" dirty="0" smtClean="0"/>
              <a:t>http://www.kr-vysocina.cz/</a:t>
            </a:r>
          </a:p>
          <a:p>
            <a:r>
              <a:rPr lang="cs-CZ" dirty="0" smtClean="0"/>
              <a:t>http://www.atlasceska.cz/kraj-vysocina/</a:t>
            </a:r>
          </a:p>
          <a:p>
            <a:r>
              <a:rPr lang="cs-CZ" dirty="0" smtClean="0"/>
              <a:t>http://cs.wikipedia.org/wiki/Kraj_Vyso%C4%8Dina</a:t>
            </a:r>
          </a:p>
          <a:p>
            <a:r>
              <a:rPr lang="cs-CZ" dirty="0" smtClean="0"/>
              <a:t>http://www.risy.cz/cs/krajske-ris/kraj-vysocina</a:t>
            </a:r>
          </a:p>
          <a:p>
            <a:r>
              <a:rPr lang="cs-CZ" dirty="0" smtClean="0"/>
              <a:t>http://www.region-vysocina.cz/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32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http://regiony.ic.cz/index.php?clanek=vysocina&amp;dir=vysocina&amp;menu=vysocina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62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http://cs.wikipedia.org/wiki/Soubor:Vysocina_Region_CoA_CZ.svg</a:t>
            </a:r>
          </a:p>
          <a:p>
            <a:r>
              <a:rPr lang="cs-CZ" dirty="0" smtClean="0"/>
              <a:t>http://cs.wikipedia.org/wiki/Soubor:Flag_of_Vysocina_Region.svg</a:t>
            </a:r>
          </a:p>
          <a:p>
            <a:r>
              <a:rPr lang="cs-CZ" dirty="0" smtClean="0"/>
              <a:t>http://cs.wikipedia.org/wiki/Symboly_Kraje_Vyso%C4%8Dina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443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http://cs.wikipedia.org/wiki/Kraj_Vyso%C4%8Dina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361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http://www.czso.cz/xj/redakce.nsf/i/charakteristika_kraje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http://regiony.ic.cz/index.php?clanek=vysocina&amp;dir=vysocina&amp;menu=vysocina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04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http://www.czso.cz/xj/redakce.nsf/i/okresy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http://cs.wikipedia.org/wiki/Kraj_Vyso%C4%8Dina#Administrativn.C3.AD_.C4.8Dlen.C4.9Bn.C3.AD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009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http://www.czso.cz/xj/redakce.nsf/i/charakteristika_kraje</a:t>
            </a:r>
          </a:p>
          <a:p>
            <a:r>
              <a:rPr lang="cs-CZ" dirty="0" smtClean="0"/>
              <a:t>http://regiony.ic.cz/index.php?clanek=povrch&amp;dir=vysocina&amp;menu=vysocina</a:t>
            </a:r>
          </a:p>
          <a:p>
            <a:r>
              <a:rPr lang="cs-CZ" dirty="0" smtClean="0"/>
              <a:t>http://cs.wikipedia.org/wiki/Kraj_Vyso%C4%8Dina#P.C5.99.C3.ADrodn.C3.AD_podm.C3.ADnky_a_kultura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1969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http://commons.wikimedia.org/wiki/File:Javo%C5%99ice_v_zim%C4%9B_2010.jpg</a:t>
            </a:r>
          </a:p>
          <a:p>
            <a:r>
              <a:rPr lang="cs-CZ" dirty="0" smtClean="0"/>
              <a:t>http://commons.wikimedia.org/wiki/File:Dev%C4%9Bt_skal_-_vrcholov%C3%A1_vyhl%C3%ADdka.jpg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9890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http://regiony.ic.cz/index.php?clanek=povrch&amp;dir=vysocina&amp;menu=vysocina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932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http://www.czso.cz/xj/redakce.nsf/i/charakteristika_kraje</a:t>
            </a:r>
          </a:p>
          <a:p>
            <a:r>
              <a:rPr lang="cs-CZ" dirty="0" smtClean="0"/>
              <a:t>http://regiony.ic.cz/index.php?clanek=vodstvo&amp;dir=vysocina&amp;menu=vysocina</a:t>
            </a:r>
          </a:p>
          <a:p>
            <a:r>
              <a:rPr lang="cs-CZ" dirty="0" smtClean="0"/>
              <a:t>http://cs.wikipedia.org/wiki/Kraj_Vyso%C4%8Dina#P.C5.99.C3.ADrodn.C3.AD_podm.C3.ADnky_a_kultura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1259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http://commons.wikimedia.org/wiki/File:V%C3%ADr_1..jpg</a:t>
            </a:r>
          </a:p>
          <a:p>
            <a:r>
              <a:rPr lang="cs-CZ" dirty="0" smtClean="0"/>
              <a:t>http://commons.wikimedia.org/wiki/File:Dale%C5%A1ick%C3%A1-p%C5%99ehrada-z-mostu2012.jpg</a:t>
            </a:r>
          </a:p>
          <a:p>
            <a:r>
              <a:rPr lang="cs-CZ" dirty="0" smtClean="0"/>
              <a:t>http://commons.wikimedia.org/wiki/File:%C5%98eka_Jihlava.jpg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655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http://www.czso.cz/xj/redakce.nsf/i/charakteristika_kraje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http://cs.wikipedia.org/wiki/Vyso%C4%8Dina_(kraj)#Hospod.C3.A1.C5.99stv.C3.AD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501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http://gynome.nmnm.cz/gisvysociny/index.php?ln=cz&amp;id=29&amp;cat=a&amp;typ=menu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501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http://regiony.ic.cz/index.php?clanek=hospod&amp;dir=vysocina&amp;menu=vysocina</a:t>
            </a:r>
          </a:p>
          <a:p>
            <a:r>
              <a:rPr lang="cs-CZ" dirty="0" smtClean="0"/>
              <a:t>http://gynome.nmnm.cz/gisvysociny/index.php?ln=cz&amp;id=30&amp;cat=a&amp;typ=menu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6965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http://www.czso.cz/xj/redakce.nsf/i/charakteristika_kraje</a:t>
            </a:r>
          </a:p>
          <a:p>
            <a:r>
              <a:rPr lang="cs-CZ" dirty="0" smtClean="0"/>
              <a:t>http://regiony.ic.cz/index.php?clanek=hospod&amp;dir=vysocina&amp;menu=vysocina</a:t>
            </a:r>
          </a:p>
          <a:p>
            <a:r>
              <a:rPr lang="cs-CZ" dirty="0" smtClean="0"/>
              <a:t>http://gynome.nmnm.cz/gisvysociny/index.php?ln=cz&amp;id=31&amp;cat=a&amp;typ=menu&amp;bi=7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8281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http://www.czso.cz/xj/redakce.nsf/i/charakteristika_kraje</a:t>
            </a:r>
          </a:p>
          <a:p>
            <a:r>
              <a:rPr lang="cs-CZ" dirty="0" smtClean="0"/>
              <a:t>http://gynome.nmnm.cz/gisvysociny/index.php?ln=cz&amp;id=10&amp;cat=c&amp;typ=menu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394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0" dirty="0" smtClean="0"/>
              <a:t>http://www.ceskedalnice.cz/image/mapa-velka.gif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</a:t>
            </a:r>
            <a:r>
              <a:rPr lang="cs-CZ" b="0" dirty="0" smtClean="0"/>
              <a:t>www.cd.cz/assets/vnitrostatni-cestovani/mapa-site/mapa-trati/kraje.gif</a:t>
            </a:r>
          </a:p>
          <a:p>
            <a:endParaRPr lang="cs-CZ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8944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http://www.czso.cz/xj/redakce.nsf/i/charakteristika_kraje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http://cs.wikipedia.org/wiki/Vyso%C4%8Dina_(kraj)#Obyvatelstvo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8988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http://gynome.nmnm.cz/gisvysociny/index.php?ln=cz&amp;id=11&amp;cat=c&amp;typ=menu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7913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http://commons.wikimedia.org/wiki/File:Jihlava,_br%C3%A1na_Matky_Bo%C5%BE%C3%AD.JPG</a:t>
            </a:r>
          </a:p>
          <a:p>
            <a:r>
              <a:rPr lang="cs-CZ" dirty="0" smtClean="0"/>
              <a:t>http://commons.wikimedia.org/wiki/File:Jihlavske_katakomby_(3).jpg</a:t>
            </a:r>
          </a:p>
          <a:p>
            <a:r>
              <a:rPr lang="cs-CZ" dirty="0" smtClean="0"/>
              <a:t>http://commons.wikimedia.org/wiki/File:Zoo_de_Jihlava.jpg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1829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http://muzeumrekorduakuriozit.cz.web.webcloud.cz/wp-content/uploads/2011/03/web-konvi%C4%8Dka.jpg</a:t>
            </a:r>
          </a:p>
          <a:p>
            <a:r>
              <a:rPr lang="cs-CZ" dirty="0" smtClean="0"/>
              <a:t>http://commons.wikimedia.org/wiki/File:Prelatura_cisterci%C3%A1ck%C3%A9ho_kl%C3%A1%C5%A1tera_ve_%C5%BD%C4%8F%C3%A1ru_nad_S%C3%A1zavou.jpg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13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http://commons.wikimedia.org/wiki/File:T%C5%99eb%C3%AD%C4%8D_Basilika_Jihlava_Ghetto.jpg</a:t>
            </a:r>
          </a:p>
          <a:p>
            <a:r>
              <a:rPr lang="cs-CZ" dirty="0" smtClean="0"/>
              <a:t>http://commons.wikimedia.org/wiki/File:Telc209.jpg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1238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&lt;http://commons.wikimedia.org/wiki/File:Tel%C4%8D.jpg&gt;.</a:t>
            </a:r>
          </a:p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&lt;http://commons.wikimedia.org/wiki/File:Market_Square_in_Tel%C4%8D_2.jpg&gt;.</a:t>
            </a:r>
          </a:p>
          <a:p>
            <a:r>
              <a:rPr lang="cs-CZ" dirty="0" smtClean="0"/>
              <a:t>http://www.region-vysocina.cz/historicke-jadro-mesta-svetove-kulturni-dedictvi-unesco-cx299</a:t>
            </a:r>
          </a:p>
          <a:p>
            <a:r>
              <a:rPr lang="cs-CZ" dirty="0" smtClean="0"/>
              <a:t>http://cs.wikipedia.org/wiki/Tel%C4%8D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6623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http://commons.wikimedia.org/wiki/File:Tel%C4%8D_Castle_03.jpg</a:t>
            </a:r>
          </a:p>
          <a:p>
            <a:r>
              <a:rPr lang="cs-CZ" dirty="0" smtClean="0"/>
              <a:t>http://commons.wikimedia.org/wiki/File:Z%C3%A1mek_Tel%C4%8D,_n%C3%A1m._Zachari%C3%A1%C5%A1e_z_Hradce_1,_Tel%C4%8D.JPG</a:t>
            </a:r>
          </a:p>
          <a:p>
            <a:r>
              <a:rPr lang="cs-CZ" dirty="0" smtClean="0"/>
              <a:t>http://commons.wikimedia.org/wiki/File:Z%C3%A1mek_Tel%C4%8D,_n%C3%A1m._Zachari%C3%A1%C5%A1e_z_Hradce_1,_Tel%C4%8D_1.JPG</a:t>
            </a:r>
          </a:p>
          <a:p>
            <a:r>
              <a:rPr lang="cs-CZ" dirty="0" smtClean="0"/>
              <a:t>http://www.region-vysocina.cz/statni-zamek-telc-pamatka-svetoveho-kulturniho-dedictvi-unesco-cx373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126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&lt;http://commons.wikimedia.org/wiki/File:Overview_of_Basilica_of_Saint_Procopius_in_T%C5%99eb%C3%AD%C4%8D,_Czech_Republic.jpg&gt;.</a:t>
            </a:r>
          </a:p>
          <a:p>
            <a:r>
              <a:rPr lang="cs-CZ" dirty="0" smtClean="0"/>
              <a:t>http://www.region-vysocina.cz/bazilika-sv-prokopa-svetove-kulturni-dedictvi-unesco-cx402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60039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&lt;http://commons.wikimedia.org/wiki/File:Blahoslavova_street_in_T%C5%99eb%C3%AD%C4%8D,_photo_taken_from_Subakova_cross.jpg&gt;.</a:t>
            </a:r>
          </a:p>
          <a:p>
            <a:r>
              <a:rPr lang="cs-CZ" dirty="0" smtClean="0"/>
              <a:t>http://cs.wikipedia.org/wiki/T%C5%99eb%C3%AD%C4%8Dsk%C3%A1_%C5%BEidovsk%C3%A1_%C4%8Dtvr%C5%A5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86588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&lt;http://commons.wikimedia.org/wiki/File:Poutn%C3%AD_kostel_sv._Jana_Nepomuck%C3%A9ho_na_Zelen%C3%A9_ho%C5%99e.jpg&gt;.</a:t>
            </a:r>
          </a:p>
          <a:p>
            <a:r>
              <a:rPr lang="cs-CZ" dirty="0" smtClean="0"/>
              <a:t>http://gynome.nmnm.cz/gisvysociny/index.php?ln=cz&amp;id=37&amp;cat=a&amp;typ=menu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28947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&lt;http://commons.wikimedia.org/wiki/File:K%C3%A1men.jpg&gt;.</a:t>
            </a:r>
          </a:p>
          <a:p>
            <a:r>
              <a:rPr lang="cs-CZ" dirty="0" smtClean="0"/>
              <a:t>http://www.region-vysocina.cz/hrad-kamen-cx375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49963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&lt;http://commons.wikimedia.org/wiki/File:Hrad_Pern%C5%A1tejn.jpg&gt;.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32023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&lt;http://commons.wikimedia.org/wiki/File:Z%C3%A1mek_v_Jarom%C4%9B%C5%99ic%C3%ADch_nad_Rokytnou_001.jpg&gt;.</a:t>
            </a:r>
          </a:p>
          <a:p>
            <a:r>
              <a:rPr lang="cs-CZ" dirty="0" smtClean="0"/>
              <a:t>http://www.region-vysocina.cz/statni-zamek-jaromerice-nad-rokytnou-cx735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66543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&lt;http://commons.wikimedia.org/wiki/File:Jihlavske_namesti_-_04.JPG&gt;.</a:t>
            </a:r>
          </a:p>
          <a:p>
            <a:r>
              <a:rPr lang="cs-CZ" dirty="0" smtClean="0"/>
              <a:t>http://cs.wikipedia.org/wiki/Masarykovo_n%C3%A1m%C4%9Bst%C3%AD_(Jihlava)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9792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http://commons.wikimedia.org/wiki/File:Kozlov_island_of_Dale%C5%A1ice_Reservoir_in_Czech_Republic.jpg?uselang=cs</a:t>
            </a:r>
          </a:p>
          <a:p>
            <a:r>
              <a:rPr lang="cs-CZ" dirty="0" smtClean="0"/>
              <a:t>http://cs.wikipedia.org/wiki/Vodn%C3%AD_n%C3%A1dr%C5%BE_Dale%C5%A1ice</a:t>
            </a:r>
          </a:p>
          <a:p>
            <a:r>
              <a:rPr lang="cs-CZ" dirty="0" smtClean="0"/>
              <a:t>http://cs.wikipedia.org/wiki/Soubor:DalesicePowerStation.jpg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05536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&lt;http://commons.wikimedia.org/wiki/File:Vodn%C3%AD_n%C3%A1dr%C5%BE_Mohelno.jpg&gt;.</a:t>
            </a:r>
          </a:p>
          <a:p>
            <a:r>
              <a:rPr lang="cs-CZ" dirty="0" smtClean="0"/>
              <a:t>http://cs.wikipedia.org/wiki/Vodn%C3%AD_n%C3%A1dr%C5%BE_Mohelno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5640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2012-02-14]. Dostupný pod licencí </a:t>
            </a:r>
            <a:r>
              <a:rPr lang="cs-CZ" b="0" dirty="0" err="1" smtClean="0"/>
              <a:t>Creative</a:t>
            </a:r>
            <a:r>
              <a:rPr lang="cs-CZ" b="0" dirty="0" smtClean="0"/>
              <a:t> </a:t>
            </a:r>
            <a:r>
              <a:rPr lang="cs-CZ" b="0" dirty="0" err="1" smtClean="0"/>
              <a:t>Commons</a:t>
            </a:r>
            <a:r>
              <a:rPr lang="cs-CZ" b="0" dirty="0" smtClean="0"/>
              <a:t> </a:t>
            </a:r>
            <a:r>
              <a:rPr lang="cs-CZ" dirty="0" smtClean="0"/>
              <a:t>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File:Nuclear.power.plant.Dukovany.jpg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http://regiony.ic.cz/index.php?clanek=pamet&amp;dir=vysocina&amp;menu=vysocina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135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132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892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94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22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30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87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81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993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184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161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125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0/Vysocina_Region_CoA_CZ.sv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//upload.wikimedia.org/wikipedia/commons/1/14/Flag_of_Vysocina_Region.svg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moravsk%C3%A1_vrchovina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s.wikipedia.org/wiki/%C5%BDelezn%C3%A9_hory" TargetMode="External"/><Relationship Id="rId4" Type="http://schemas.openxmlformats.org/officeDocument/2006/relationships/hyperlink" Target="http://cs.wikipedia.org/wiki/Chr%C3%A1n%C4%9Bn%C3%A1_krajinn%C3%A1_oblast_%C5%BD%C4%8F%C3%A1rsk%C3%A9_vrchy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d/Javo%C5%99ice_v_zim%C4%9B_2010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0/04/Dev%C4%9Bt_skal_-_vrcholov%C3%A1_vyhl%C3%ADdka.jpg" TargetMode="Externa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lkedarko.eu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regiony.ic.cz/index.php?clanek=vodstvo&amp;dir=vysocina&amp;menu=vysocina" TargetMode="External"/><Relationship Id="rId5" Type="http://schemas.openxmlformats.org/officeDocument/2006/relationships/hyperlink" Target="http://www.dalesickaprehrada.cz/o-prehrade-1-5/" TargetMode="External"/><Relationship Id="rId4" Type="http://schemas.openxmlformats.org/officeDocument/2006/relationships/hyperlink" Target="http://www.virvudolisvratky.cz/virska-prehrada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//upload.wikimedia.org/wikipedia/commons/0/04/V%C3%ADr_1..jpg" TargetMode="External"/><Relationship Id="rId7" Type="http://schemas.openxmlformats.org/officeDocument/2006/relationships/hyperlink" Target="//upload.wikimedia.org/wikipedia/commons/8/8b/%C5%98eka_Jihlava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4/40/Dale%C5%A1ick%C3%A1-p%C5%99ehrada-z-mostu2012.jpg" TargetMode="External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.cz/#x=137223040@y=133797120@z=13@mm=F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apy.cz/#x=135344896@y=134289408@z=13@mm=FP" TargetMode="External"/><Relationship Id="rId4" Type="http://schemas.openxmlformats.org/officeDocument/2006/relationships/hyperlink" Target="http://www.mapy.cz/#x=135359168@y=132833248@z=15@mm=FP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isy.cz/cs/krajske-ris/kraj-vysocina/kraj/hospodarske-prostredi/" TargetMode="External"/><Relationship Id="rId3" Type="http://schemas.openxmlformats.org/officeDocument/2006/relationships/hyperlink" Target="http://www.bosch.cz/cs/cz/our_company_7/locations_7/jihlava_menu/jihlava_menu_uvod.html" TargetMode="External"/><Relationship Id="rId7" Type="http://schemas.openxmlformats.org/officeDocument/2006/relationships/hyperlink" Target="http://www.cez.cz/cs/vyroba-elektriny/jaderna-energetika/jaderne-elektrarny-cez/edu.html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ronospan.cz/" TargetMode="External"/><Relationship Id="rId5" Type="http://schemas.openxmlformats.org/officeDocument/2006/relationships/hyperlink" Target="http://www.pleas.cz/" TargetMode="External"/><Relationship Id="rId4" Type="http://schemas.openxmlformats.org/officeDocument/2006/relationships/hyperlink" Target="http://www.zdas.cz/cs/index.aspx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.cz/#x=135765952@y=134206848@z=13@mm=FP" TargetMode="External"/><Relationship Id="rId7" Type="http://schemas.openxmlformats.org/officeDocument/2006/relationships/hyperlink" Target="http://www.mapy.cz/#x=137020416@y=132604928@z=11@mm=FP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mapy.cz/#x=135874688@y=133563136@z=13@mm=FP@sa=s@st=s@ssq=leti%C5%A1t%C4%9B%20Jihlava@sss=1@ssp=134249472_133551360_134332672_133624448" TargetMode="External"/><Relationship Id="rId5" Type="http://schemas.openxmlformats.org/officeDocument/2006/relationships/hyperlink" Target="http://www.mapy.cz/#x=134291072@y=133582848@z=13@mm=TP" TargetMode="External"/><Relationship Id="rId4" Type="http://schemas.openxmlformats.org/officeDocument/2006/relationships/hyperlink" Target="http://www.mapy.cz/#x=134572160@y=133129472@z=13@mm=TP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ihlava.cz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pe.cz/" TargetMode="External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http://cs.wikipedia.org/wiki/%C5%BD%C4%8F%C3%A1r_nad_S%C3%A1zavou" TargetMode="External"/><Relationship Id="rId4" Type="http://schemas.openxmlformats.org/officeDocument/2006/relationships/hyperlink" Target="http://www.muzeumrekorduakuriozit.cz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ebic.cz/" TargetMode="External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f/T%C5%99eb%C3%AD%C4%8D_Basilika_Jihlava_Ghetto.jpg" TargetMode="External"/><Relationship Id="rId5" Type="http://schemas.openxmlformats.org/officeDocument/2006/relationships/image" Target="../media/image24.jpeg"/><Relationship Id="rId4" Type="http://schemas.openxmlformats.org/officeDocument/2006/relationships/hyperlink" Target="http://www.telc.eu/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sta.atlasceska.cz/Jihlava" TargetMode="External"/><Relationship Id="rId13" Type="http://schemas.openxmlformats.org/officeDocument/2006/relationships/hyperlink" Target="http://www.mesta.atlasceska.cz/trebic" TargetMode="External"/><Relationship Id="rId3" Type="http://schemas.openxmlformats.org/officeDocument/2006/relationships/hyperlink" Target="http://www.mesta.atlasceska.cz/havlickuv-brod" TargetMode="External"/><Relationship Id="rId7" Type="http://schemas.openxmlformats.org/officeDocument/2006/relationships/hyperlink" Target="http://www.atlasceska.cz/kraj-vysocina/hrad-rostejn/" TargetMode="External"/><Relationship Id="rId12" Type="http://schemas.openxmlformats.org/officeDocument/2006/relationships/hyperlink" Target="http://www.atlasceska.cz/kraj-vysocina/zamek-budisov/" TargetMode="External"/><Relationship Id="rId2" Type="http://schemas.openxmlformats.org/officeDocument/2006/relationships/hyperlink" Target="http://www.atlasceska.cz/kraj-vysocina/hrad-kamen/" TargetMode="External"/><Relationship Id="rId16" Type="http://schemas.openxmlformats.org/officeDocument/2006/relationships/hyperlink" Target="http://www.atlasceska.cz/kraj-vysocina/zamek-trebic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esta.atlasceska.cz/Brno" TargetMode="External"/><Relationship Id="rId11" Type="http://schemas.openxmlformats.org/officeDocument/2006/relationships/hyperlink" Target="http://www.mesta.atlasceska.cz/zdar-nad-sazavou" TargetMode="External"/><Relationship Id="rId5" Type="http://schemas.openxmlformats.org/officeDocument/2006/relationships/hyperlink" Target="http://www.atlasceska.cz/jihomoravsky-kraj/hrad-pernstejn/" TargetMode="External"/><Relationship Id="rId15" Type="http://schemas.openxmlformats.org/officeDocument/2006/relationships/hyperlink" Target="http://www.atlasceska.cz/kraj-vysocina/hrad-lipnice-nad-sazavou/" TargetMode="External"/><Relationship Id="rId10" Type="http://schemas.openxmlformats.org/officeDocument/2006/relationships/hyperlink" Target="http://www.atlasceska.cz/kraj-vysocina/zamek-velke-mezirici/" TargetMode="External"/><Relationship Id="rId4" Type="http://schemas.openxmlformats.org/officeDocument/2006/relationships/hyperlink" Target="http://www.atlasceska.cz/kraj-vysocina/hrad-ledec-nad-sazavou/" TargetMode="External"/><Relationship Id="rId9" Type="http://schemas.openxmlformats.org/officeDocument/2006/relationships/hyperlink" Target="http://www.atlasceska.cz/kraj-vysocina/zamek-telc/" TargetMode="External"/><Relationship Id="rId14" Type="http://schemas.openxmlformats.org/officeDocument/2006/relationships/hyperlink" Target="http://www.atlasceska.cz/kraj-vysocina/zamek-jaromerice-nad-rokytnou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egion-vysocina.cz/historicke-jadro-mesta-svetove-kulturni-dedictvi-unesco-cx299" TargetMode="External"/><Relationship Id="rId4" Type="http://schemas.openxmlformats.org/officeDocument/2006/relationships/hyperlink" Target="http://www.telc.eu/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hyperlink" Target="//upload.wikimedia.org/wikipedia/commons/a/ae/Tel%C4%8D_Castle_03.jpg" TargetMode="External"/><Relationship Id="rId7" Type="http://schemas.openxmlformats.org/officeDocument/2006/relationships/hyperlink" Target="//upload.wikimedia.org/wikipedia/commons/b/bf/Z%C3%A1mek_Tel%C4%8D,_n%C3%A1m._Zachari%C3%A1%C5%A1e_z_Hradce_1,_Tel%C4%8D_1.JPG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hyperlink" Target="//upload.wikimedia.org/wikipedia/commons/1/15/Z%C3%A1mek_Tel%C4%8D,_n%C3%A1m._Zachari%C3%A1%C5%A1e_z_Hradce_1,_Tel%C4%8D.JPG" TargetMode="External"/><Relationship Id="rId10" Type="http://schemas.openxmlformats.org/officeDocument/2006/relationships/hyperlink" Target="http://www.telc.eu/" TargetMode="External"/><Relationship Id="rId4" Type="http://schemas.openxmlformats.org/officeDocument/2006/relationships/image" Target="../media/image27.jpeg"/><Relationship Id="rId9" Type="http://schemas.openxmlformats.org/officeDocument/2006/relationships/image" Target="../media/image3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egion-vysocina.cz/bazilika-sv-prokopa-svetove-kulturni-dedictvi-unesco-cx402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irtualtravel.cz/zdar-nad-sazavou/poutni-kostel-sv-jana-nepomuckeho-na-zelene-hore/letecky-pohled.html" TargetMode="External"/><Relationship Id="rId4" Type="http://schemas.openxmlformats.org/officeDocument/2006/relationships/hyperlink" Target="http://www.zelena-hora.eu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apy.cz/#x=134434544@y=133588176@z=16@mm=FP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7/Kozlov_island_of_Dale%C5%A1ice_Reservoir_in_Czech_Republic.jpg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hyperlink" Target="//upload.wikimedia.org/wikipedia/commons/b/bc/DalesicePowerStation.jpg" TargetMode="External"/><Relationship Id="rId4" Type="http://schemas.openxmlformats.org/officeDocument/2006/relationships/image" Target="../media/image38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regiony.ic.cz/index.php?clanek=vysocina&amp;dir=vysocina&amp;menu=vysocina" TargetMode="External"/><Relationship Id="rId7" Type="http://schemas.openxmlformats.org/officeDocument/2006/relationships/hyperlink" Target="http://gynome.nmnm.cz/gisvysociny/index.php?ln=cz&amp;id=39&amp;cat=a&amp;typ=menu" TargetMode="External"/><Relationship Id="rId2" Type="http://schemas.openxmlformats.org/officeDocument/2006/relationships/hyperlink" Target="http://www.atlasceska.cz/kraj-vysocina/turisticke-cil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region-vysocina.cz/virtualni-prohlidky/" TargetMode="External"/><Relationship Id="rId5" Type="http://schemas.openxmlformats.org/officeDocument/2006/relationships/hyperlink" Target="http://www.region-vysocina.cz/tipy" TargetMode="External"/><Relationship Id="rId4" Type="http://schemas.openxmlformats.org/officeDocument/2006/relationships/hyperlink" Target="http://www.region-vysocina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437" y="423930"/>
            <a:ext cx="397192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5" descr="Popis: Popis: Popis: Popis: logo sko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185" y="1628800"/>
            <a:ext cx="2022475" cy="10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52400" y="14763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837239" y="2623267"/>
            <a:ext cx="6062365" cy="233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Debř, Mladá Boleslav, příspěvková organizace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u="sng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VY_32_INOVACE_17_Člověk </a:t>
            </a:r>
            <a:r>
              <a:rPr lang="cs-CZ" sz="1400" dirty="0">
                <a:latin typeface="Arial" pitchFamily="34" charset="0"/>
                <a:ea typeface="Times New Roman" pitchFamily="18" charset="0"/>
                <a:cs typeface="Calibri" pitchFamily="34" charset="0"/>
              </a:rPr>
              <a:t>a </a:t>
            </a:r>
            <a:r>
              <a:rPr lang="cs-CZ" sz="1400" dirty="0" err="1">
                <a:latin typeface="Arial" pitchFamily="34" charset="0"/>
                <a:ea typeface="Times New Roman" pitchFamily="18" charset="0"/>
                <a:cs typeface="Calibri" pitchFamily="34" charset="0"/>
              </a:rPr>
              <a:t>příroda_Zeměpis_ČR_Kraj</a:t>
            </a:r>
            <a:r>
              <a:rPr lang="cs-CZ" sz="1400" dirty="0">
                <a:latin typeface="Arial" pitchFamily="34" charset="0"/>
                <a:ea typeface="Times New Roman" pitchFamily="18" charset="0"/>
                <a:cs typeface="Calibri" pitchFamily="34" charset="0"/>
              </a:rPr>
              <a:t> Vysočina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Mgr. Jakub Černý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dirty="0" smtClean="0">
                <a:latin typeface="Arial" pitchFamily="34" charset="0"/>
              </a:rPr>
              <a:t>Ověřeno: 17.5. 2013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3274" y="5949280"/>
            <a:ext cx="38197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lang="cs-CZ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1415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získají základní informace o K</a:t>
            </a:r>
            <a:r>
              <a:rPr lang="cs-CZ" dirty="0" smtClean="0"/>
              <a:t>raji Vysočina </a:t>
            </a:r>
            <a:r>
              <a:rPr lang="cs-CZ" dirty="0"/>
              <a:t>a seznámí se s jeho nejznámějšími pamětihodnostmi.</a:t>
            </a:r>
          </a:p>
          <a:p>
            <a:r>
              <a:rPr lang="cs-CZ" dirty="0"/>
              <a:t>Materiál lze využít během výkladu učitelem na interaktivní tabuli nebo s ním pracují žáci samostatně na PC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sz="1100" i="1" dirty="0" smtClean="0"/>
              <a:t>Zdroje obrázků či textu jsou uvedeny v Poznámkách</a:t>
            </a:r>
            <a:endParaRPr lang="cs-CZ" sz="11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5356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556792"/>
            <a:ext cx="8062664" cy="2376263"/>
          </a:xfrm>
        </p:spPr>
        <p:txBody>
          <a:bodyPr>
            <a:noAutofit/>
          </a:bodyPr>
          <a:lstStyle/>
          <a:p>
            <a:r>
              <a:rPr lang="cs-CZ" sz="8800" b="1" dirty="0" smtClean="0"/>
              <a:t>Kraj Vysočina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26912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4" name="Picture 4" descr="Kraj Vysočin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844824"/>
            <a:ext cx="7013991" cy="415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762" y="1281977"/>
            <a:ext cx="5336742" cy="5243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49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Symboly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805703"/>
            <a:ext cx="85007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i="1" dirty="0"/>
              <a:t>Moravská orlice </a:t>
            </a:r>
            <a:r>
              <a:rPr lang="cs-CZ" sz="1500" i="1" dirty="0"/>
              <a:t>a </a:t>
            </a:r>
            <a:r>
              <a:rPr lang="cs-CZ" sz="1500" b="1" i="1" dirty="0"/>
              <a:t>český lev </a:t>
            </a:r>
            <a:r>
              <a:rPr lang="cs-CZ" sz="1500" i="1" dirty="0"/>
              <a:t>symbolizují, že kraj se nachází na území Moravy i Čech. </a:t>
            </a:r>
            <a:r>
              <a:rPr lang="cs-CZ" sz="1500" b="1" i="1" dirty="0"/>
              <a:t>Ježek </a:t>
            </a:r>
            <a:r>
              <a:rPr lang="cs-CZ" sz="1500" i="1" dirty="0"/>
              <a:t>je klíčový symbol ze znaku krajského města Jihlavy. </a:t>
            </a:r>
            <a:r>
              <a:rPr lang="cs-CZ" sz="1500" b="1" i="1" dirty="0"/>
              <a:t>Větévka jeřábu </a:t>
            </a:r>
            <a:r>
              <a:rPr lang="cs-CZ" sz="1500" i="1" dirty="0"/>
              <a:t>– jako typického stromu regionu – vyjadřuje jeho nezdolnost a prostou krásu.</a:t>
            </a:r>
          </a:p>
          <a:p>
            <a:endParaRPr lang="cs-CZ" sz="1500" i="1" dirty="0"/>
          </a:p>
        </p:txBody>
      </p:sp>
      <p:pic>
        <p:nvPicPr>
          <p:cNvPr id="2050" name="Picture 2" descr="Soubor:Vysocina Region CoA CZ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4" y="1323997"/>
            <a:ext cx="2637735" cy="318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Flag of Vysocina Region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216" y="1323997"/>
            <a:ext cx="4781224" cy="318549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45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údaje </a:t>
            </a:r>
            <a:r>
              <a:rPr lang="cs-CZ" sz="2000" dirty="0" smtClean="0"/>
              <a:t>k </a:t>
            </a:r>
            <a:r>
              <a:rPr lang="cs-CZ" sz="2000" dirty="0"/>
              <a:t>1</a:t>
            </a:r>
            <a:r>
              <a:rPr lang="cs-CZ" sz="2000" dirty="0" smtClean="0"/>
              <a:t>. 1. 2012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4713387"/>
          </a:xfrm>
        </p:spPr>
        <p:txBody>
          <a:bodyPr>
            <a:normAutofit/>
          </a:bodyPr>
          <a:lstStyle/>
          <a:p>
            <a:r>
              <a:rPr lang="cs-CZ" sz="2400" dirty="0"/>
              <a:t>Sídlo: Jihlava </a:t>
            </a:r>
          </a:p>
          <a:p>
            <a:r>
              <a:rPr lang="cs-CZ" sz="2400" dirty="0"/>
              <a:t>Hejtman: Jiří Běhounek (ČSSD) </a:t>
            </a:r>
          </a:p>
          <a:p>
            <a:r>
              <a:rPr lang="cs-CZ" sz="2400" dirty="0"/>
              <a:t>Rozloha: 6 795 km² </a:t>
            </a:r>
            <a:r>
              <a:rPr lang="cs-CZ" sz="2400" dirty="0" smtClean="0"/>
              <a:t>(5. místo, 9% z rozlohy ČR)</a:t>
            </a:r>
            <a:endParaRPr lang="cs-CZ" sz="2400" dirty="0"/>
          </a:p>
          <a:p>
            <a:r>
              <a:rPr lang="cs-CZ" sz="2400" dirty="0"/>
              <a:t>Počet obyvatel: 511 </a:t>
            </a:r>
            <a:r>
              <a:rPr lang="cs-CZ" sz="2400" dirty="0" smtClean="0"/>
              <a:t>937</a:t>
            </a:r>
            <a:endParaRPr lang="cs-CZ" sz="2400" dirty="0"/>
          </a:p>
          <a:p>
            <a:r>
              <a:rPr lang="cs-CZ" sz="2400" dirty="0"/>
              <a:t>Hustota zalidnění: 75 obyvatel/km² </a:t>
            </a:r>
          </a:p>
          <a:p>
            <a:r>
              <a:rPr lang="cs-CZ" sz="2400" dirty="0"/>
              <a:t>Nejvyšší bod: Javořice (837 m. n. m.) </a:t>
            </a:r>
          </a:p>
          <a:p>
            <a:r>
              <a:rPr lang="cs-CZ" sz="2400" dirty="0"/>
              <a:t>Historické země: Morava a Čechy </a:t>
            </a:r>
          </a:p>
          <a:p>
            <a:r>
              <a:rPr lang="cs-CZ" sz="2400" dirty="0"/>
              <a:t>Počet okresů: 5 </a:t>
            </a:r>
          </a:p>
          <a:p>
            <a:r>
              <a:rPr lang="cs-CZ" sz="2400" dirty="0"/>
              <a:t>Počet správních obvodů obcí s rozšířenou působností: 15 </a:t>
            </a:r>
          </a:p>
          <a:p>
            <a:r>
              <a:rPr lang="cs-CZ" sz="2400" dirty="0"/>
              <a:t>Počet správních obvodů obcí s pověřeným úřadem: 26 </a:t>
            </a:r>
          </a:p>
        </p:txBody>
      </p:sp>
    </p:spTree>
    <p:extLst>
      <p:ext uri="{BB962C8B-B14F-4D97-AF65-F5344CB8AC3E}">
        <p14:creationId xmlns:p14="http://schemas.microsoft.com/office/powerpoint/2010/main" val="280698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856984" cy="5328592"/>
          </a:xfrm>
        </p:spPr>
        <p:txBody>
          <a:bodyPr>
            <a:normAutofit/>
          </a:bodyPr>
          <a:lstStyle/>
          <a:p>
            <a:r>
              <a:rPr lang="cs-CZ" dirty="0"/>
              <a:t>Kraj Vysočina v rámci České republiky zaujímá centrální polohu. </a:t>
            </a:r>
            <a:endParaRPr lang="cs-CZ" dirty="0" smtClean="0"/>
          </a:p>
          <a:p>
            <a:r>
              <a:rPr lang="cs-CZ" dirty="0" smtClean="0"/>
              <a:t>Sousedí </a:t>
            </a:r>
            <a:r>
              <a:rPr lang="cs-CZ" dirty="0"/>
              <a:t>s krajem Jihočeským, Středočeským, Pardubickým a </a:t>
            </a:r>
            <a:r>
              <a:rPr lang="cs-CZ" dirty="0" smtClean="0"/>
              <a:t>Jihomoravským.</a:t>
            </a:r>
          </a:p>
          <a:p>
            <a:r>
              <a:rPr lang="cs-CZ" dirty="0"/>
              <a:t>Je pro něj charakteristická členitost území, vyšší nadmořská výška a řídké </a:t>
            </a:r>
            <a:r>
              <a:rPr lang="cs-CZ" dirty="0" smtClean="0"/>
              <a:t>osídlení (75 ob./km</a:t>
            </a:r>
            <a:r>
              <a:rPr lang="cs-CZ" baseline="30000" dirty="0" smtClean="0"/>
              <a:t>2</a:t>
            </a:r>
            <a:r>
              <a:rPr lang="cs-CZ" dirty="0" smtClean="0"/>
              <a:t>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18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dělení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412776"/>
            <a:ext cx="4186808" cy="28803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Území kraje Vysočina se administrativně člení na </a:t>
            </a:r>
            <a:r>
              <a:rPr lang="cs-CZ" sz="2400" b="1" dirty="0"/>
              <a:t>5 </a:t>
            </a:r>
            <a:r>
              <a:rPr lang="cs-CZ" sz="2400" b="1" dirty="0" smtClean="0"/>
              <a:t>okresů</a:t>
            </a:r>
            <a:r>
              <a:rPr lang="cs-CZ" sz="2400" dirty="0"/>
              <a:t>.</a:t>
            </a:r>
            <a:r>
              <a:rPr lang="cs-CZ" sz="2400" dirty="0" smtClean="0"/>
              <a:t> Obcí </a:t>
            </a:r>
            <a:r>
              <a:rPr lang="cs-CZ" sz="2400" dirty="0"/>
              <a:t>je v kraji </a:t>
            </a:r>
            <a:r>
              <a:rPr lang="cs-CZ" sz="2400" dirty="0" smtClean="0"/>
              <a:t>704.</a:t>
            </a:r>
          </a:p>
          <a:p>
            <a:pPr marL="0" indent="0">
              <a:buNone/>
            </a:pPr>
            <a:r>
              <a:rPr lang="cs-CZ" sz="2400" dirty="0" smtClean="0"/>
              <a:t>Průměrná </a:t>
            </a:r>
            <a:r>
              <a:rPr lang="cs-CZ" sz="2400" dirty="0"/>
              <a:t>populační velikost obce na Vysočině je 730 obyvatel, což je nejméně ze všech krajů ČR.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49" y="4581128"/>
            <a:ext cx="8195411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http://www.czso.cz/xj/redakce.nsf/bce41ad0daa3aad1c1256c6e00499152/ec8472b6bc8aa0dfc1256ee100415a81/Obsah/0.84?OpenElement&amp;FieldElemFormat=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73" y="1469513"/>
            <a:ext cx="4091595" cy="289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49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96752"/>
            <a:ext cx="8003232" cy="5373216"/>
          </a:xfrm>
        </p:spPr>
        <p:txBody>
          <a:bodyPr>
            <a:noAutofit/>
          </a:bodyPr>
          <a:lstStyle/>
          <a:p>
            <a:r>
              <a:rPr lang="cs-CZ" sz="1750" dirty="0"/>
              <a:t>Název</a:t>
            </a:r>
            <a:r>
              <a:rPr lang="cs-CZ" sz="1750" b="1" dirty="0"/>
              <a:t> kraje Vysočina souvisí se skutečností, že se </a:t>
            </a:r>
            <a:r>
              <a:rPr lang="cs-CZ" sz="1750" dirty="0" smtClean="0"/>
              <a:t>rozkládá </a:t>
            </a:r>
            <a:r>
              <a:rPr lang="cs-CZ" sz="1750" dirty="0"/>
              <a:t>na podstatné části </a:t>
            </a:r>
            <a:r>
              <a:rPr lang="cs-CZ" sz="1750" b="1" u="sng" dirty="0">
                <a:hlinkClick r:id="rId3"/>
              </a:rPr>
              <a:t>Českomoravské vrchoviny</a:t>
            </a:r>
            <a:r>
              <a:rPr lang="cs-CZ" sz="1750" dirty="0"/>
              <a:t>, vyvýšené zvlněné krajiny mezi oběma historickými zeměmi České republiky</a:t>
            </a:r>
            <a:r>
              <a:rPr lang="cs-CZ" sz="1750" b="1" dirty="0"/>
              <a:t>. Ta dosahuje nadmořské výšky přes osm set metrů ve dvou výrazných masivech, </a:t>
            </a:r>
            <a:r>
              <a:rPr lang="cs-CZ" sz="1750" b="1" u="sng" dirty="0"/>
              <a:t>Žďárských</a:t>
            </a:r>
            <a:r>
              <a:rPr lang="cs-CZ" sz="1750" b="1" dirty="0"/>
              <a:t> vrších na severu kraje a </a:t>
            </a:r>
            <a:r>
              <a:rPr lang="cs-CZ" sz="1750" b="1" u="sng" dirty="0"/>
              <a:t>Jihlavských</a:t>
            </a:r>
            <a:r>
              <a:rPr lang="cs-CZ" sz="1750" b="1" dirty="0"/>
              <a:t> vrších na jihozápadě. </a:t>
            </a:r>
            <a:endParaRPr lang="cs-CZ" sz="1750" b="1" dirty="0" smtClean="0"/>
          </a:p>
          <a:p>
            <a:r>
              <a:rPr lang="cs-CZ" sz="1800" dirty="0"/>
              <a:t>V kraji nejsou žádné nížiny, většina území leží v nadmořské výšce nad 600 m.</a:t>
            </a:r>
          </a:p>
          <a:p>
            <a:r>
              <a:rPr lang="cs-CZ" sz="1750" dirty="0" smtClean="0"/>
              <a:t>Území kraje na </a:t>
            </a:r>
            <a:r>
              <a:rPr lang="cs-CZ" sz="1750" dirty="0"/>
              <a:t>jihu zahrnuje západní část </a:t>
            </a:r>
            <a:r>
              <a:rPr lang="cs-CZ" sz="1750" b="1" i="1" dirty="0"/>
              <a:t>Jevišovické pahorkatiny </a:t>
            </a:r>
            <a:r>
              <a:rPr lang="cs-CZ" sz="1750" dirty="0"/>
              <a:t>a sever </a:t>
            </a:r>
            <a:r>
              <a:rPr lang="cs-CZ" sz="1750" b="1" i="1" dirty="0"/>
              <a:t>Javořické pahorkatiny</a:t>
            </a:r>
            <a:r>
              <a:rPr lang="cs-CZ" sz="1750" dirty="0"/>
              <a:t>, na západě je </a:t>
            </a:r>
            <a:r>
              <a:rPr lang="cs-CZ" sz="1750" b="1" i="1" dirty="0" err="1"/>
              <a:t>Křemešnická</a:t>
            </a:r>
            <a:r>
              <a:rPr lang="cs-CZ" sz="1750" b="1" i="1" dirty="0"/>
              <a:t> vrchovina</a:t>
            </a:r>
            <a:r>
              <a:rPr lang="cs-CZ" sz="1750" dirty="0"/>
              <a:t>, na severozápadě leží </a:t>
            </a:r>
            <a:r>
              <a:rPr lang="cs-CZ" sz="1750" b="1" i="1" dirty="0" err="1"/>
              <a:t>Hornosázavská</a:t>
            </a:r>
            <a:r>
              <a:rPr lang="cs-CZ" sz="1750" b="1" i="1" dirty="0"/>
              <a:t> pahorkatina</a:t>
            </a:r>
            <a:r>
              <a:rPr lang="cs-CZ" sz="1750" dirty="0"/>
              <a:t>, </a:t>
            </a:r>
            <a:r>
              <a:rPr lang="cs-CZ" sz="1750" dirty="0" smtClean="0"/>
              <a:t>na </a:t>
            </a:r>
            <a:r>
              <a:rPr lang="cs-CZ" sz="1750" dirty="0"/>
              <a:t>východě a v centru je </a:t>
            </a:r>
            <a:r>
              <a:rPr lang="cs-CZ" sz="1750" b="1" i="1" dirty="0" err="1"/>
              <a:t>Křižanovská</a:t>
            </a:r>
            <a:r>
              <a:rPr lang="cs-CZ" sz="1750" b="1" i="1" dirty="0"/>
              <a:t> vrchovina</a:t>
            </a:r>
            <a:r>
              <a:rPr lang="cs-CZ" sz="1750" dirty="0"/>
              <a:t>. </a:t>
            </a:r>
            <a:endParaRPr lang="cs-CZ" sz="1750" dirty="0" smtClean="0"/>
          </a:p>
          <a:p>
            <a:r>
              <a:rPr lang="cs-CZ" sz="1750" dirty="0" smtClean="0"/>
              <a:t>Region </a:t>
            </a:r>
            <a:r>
              <a:rPr lang="cs-CZ" sz="1750" dirty="0"/>
              <a:t>je atraktivní svým poměrně </a:t>
            </a:r>
            <a:r>
              <a:rPr lang="cs-CZ" sz="1750" b="1" i="1" dirty="0"/>
              <a:t>nízkým znečištěním ovzduší </a:t>
            </a:r>
            <a:r>
              <a:rPr lang="cs-CZ" sz="1750" dirty="0"/>
              <a:t>a relativně zdravými </a:t>
            </a:r>
            <a:r>
              <a:rPr lang="cs-CZ" sz="1750" b="1" i="1" dirty="0"/>
              <a:t>lesy</a:t>
            </a:r>
            <a:r>
              <a:rPr lang="cs-CZ" sz="1750" dirty="0"/>
              <a:t>, nacházejí se v něm též vodohospodářsky významné </a:t>
            </a:r>
            <a:r>
              <a:rPr lang="cs-CZ" sz="1750" b="1" i="1" dirty="0"/>
              <a:t>vodní plochy </a:t>
            </a:r>
            <a:r>
              <a:rPr lang="cs-CZ" sz="1750" dirty="0"/>
              <a:t>a </a:t>
            </a:r>
            <a:r>
              <a:rPr lang="cs-CZ" sz="1750" b="1" i="1" dirty="0"/>
              <a:t>zdroje vody</a:t>
            </a:r>
            <a:r>
              <a:rPr lang="cs-CZ" sz="1750" dirty="0"/>
              <a:t>. </a:t>
            </a:r>
            <a:endParaRPr lang="cs-CZ" sz="1750" dirty="0" smtClean="0"/>
          </a:p>
          <a:p>
            <a:r>
              <a:rPr lang="cs-CZ" sz="1750" dirty="0" smtClean="0"/>
              <a:t>Nejvýše </a:t>
            </a:r>
            <a:r>
              <a:rPr lang="cs-CZ" sz="1750" dirty="0"/>
              <a:t>položeným bodem je vrcholek </a:t>
            </a:r>
            <a:r>
              <a:rPr lang="cs-CZ" sz="1750" b="1" i="1" dirty="0"/>
              <a:t>Javořice </a:t>
            </a:r>
            <a:r>
              <a:rPr lang="cs-CZ" sz="1750" dirty="0"/>
              <a:t>(837 m n.m.) v Javořické vrchovině na jihu okresu Jihlava, nejnižší bod se nachází v místě, kde na jihovýchodě okresu Třebíč opouští území kraje </a:t>
            </a:r>
            <a:r>
              <a:rPr lang="cs-CZ" sz="1750" b="1" i="1" dirty="0"/>
              <a:t>řeka Jihlava </a:t>
            </a:r>
            <a:r>
              <a:rPr lang="cs-CZ" sz="1750" dirty="0"/>
              <a:t>(239 m n.m.). </a:t>
            </a:r>
            <a:endParaRPr lang="cs-CZ" sz="1750" dirty="0" smtClean="0"/>
          </a:p>
          <a:p>
            <a:r>
              <a:rPr lang="cs-CZ" sz="1750" dirty="0" smtClean="0"/>
              <a:t>Na </a:t>
            </a:r>
            <a:r>
              <a:rPr lang="cs-CZ" sz="1750" dirty="0"/>
              <a:t>území kraje se nacházejí dvě chráněné krajinné oblasti – </a:t>
            </a:r>
            <a:r>
              <a:rPr lang="cs-CZ" sz="1750" dirty="0">
                <a:hlinkClick r:id="rId4"/>
              </a:rPr>
              <a:t>Žďárské vrchy </a:t>
            </a:r>
            <a:r>
              <a:rPr lang="cs-CZ" sz="1750" dirty="0"/>
              <a:t>a </a:t>
            </a:r>
            <a:r>
              <a:rPr lang="cs-CZ" sz="1750" dirty="0">
                <a:hlinkClick r:id="rId5"/>
              </a:rPr>
              <a:t>Železné hory</a:t>
            </a:r>
            <a:r>
              <a:rPr lang="cs-CZ" sz="1750" dirty="0"/>
              <a:t>. </a:t>
            </a:r>
            <a:endParaRPr lang="cs-CZ" sz="1750" dirty="0" smtClean="0"/>
          </a:p>
          <a:p>
            <a:r>
              <a:rPr lang="cs-CZ" sz="1750" dirty="0" smtClean="0"/>
              <a:t>Vrch </a:t>
            </a:r>
            <a:r>
              <a:rPr lang="cs-CZ" sz="1750" b="1" i="1" dirty="0" err="1"/>
              <a:t>Melechov</a:t>
            </a:r>
            <a:r>
              <a:rPr lang="cs-CZ" sz="1750" dirty="0"/>
              <a:t> v havlíčkobrodském okrese je v některých pramenech označován za geografický střed Evropy. </a:t>
            </a:r>
          </a:p>
        </p:txBody>
      </p:sp>
    </p:spTree>
    <p:extLst>
      <p:ext uri="{BB962C8B-B14F-4D97-AF65-F5344CB8AC3E}">
        <p14:creationId xmlns:p14="http://schemas.microsoft.com/office/powerpoint/2010/main" val="211444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-15733"/>
            <a:ext cx="7791970" cy="6864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 2"/>
          <p:cNvSpPr/>
          <p:nvPr/>
        </p:nvSpPr>
        <p:spPr>
          <a:xfrm rot="18724309">
            <a:off x="2272593" y="686102"/>
            <a:ext cx="4463848" cy="5957337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 rot="20491486">
            <a:off x="4457073" y="5704923"/>
            <a:ext cx="2515591" cy="728641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 rot="13639702">
            <a:off x="4590663" y="2259246"/>
            <a:ext cx="889858" cy="2893687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 rot="18691073">
            <a:off x="6578362" y="951447"/>
            <a:ext cx="889858" cy="2893687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 rot="1518765">
            <a:off x="3621684" y="26259"/>
            <a:ext cx="2181443" cy="1097050"/>
          </a:xfrm>
          <a:prstGeom prst="ellipse">
            <a:avLst/>
          </a:prstGeom>
          <a:noFill/>
          <a:ln w="444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2" name="Ovál 11"/>
          <p:cNvSpPr/>
          <p:nvPr/>
        </p:nvSpPr>
        <p:spPr>
          <a:xfrm rot="1518765">
            <a:off x="1461444" y="200750"/>
            <a:ext cx="2181443" cy="109705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rot="1518765">
            <a:off x="1461444" y="4104159"/>
            <a:ext cx="2181443" cy="109705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 rot="1518765">
            <a:off x="2379737" y="4444796"/>
            <a:ext cx="631368" cy="47638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 rot="1518765">
            <a:off x="3254804" y="974312"/>
            <a:ext cx="2181443" cy="1295209"/>
          </a:xfrm>
          <a:prstGeom prst="ellipse">
            <a:avLst/>
          </a:prstGeom>
          <a:noFill/>
          <a:ln w="444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57150"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72097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Javořice v zimě 2010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4704"/>
            <a:ext cx="9192098" cy="610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77462" y="73332"/>
            <a:ext cx="3098394" cy="813738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200" b="1" dirty="0" smtClean="0"/>
              <a:t>vrchol Javořice v zimě</a:t>
            </a:r>
            <a:endParaRPr lang="cs-CZ" sz="2200" dirty="0"/>
          </a:p>
        </p:txBody>
      </p:sp>
      <p:pic>
        <p:nvPicPr>
          <p:cNvPr id="2052" name="Picture 4" descr="File:Devět skal - vrcholová vyhlídk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9847"/>
            <a:ext cx="9157604" cy="610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77462" y="104382"/>
            <a:ext cx="3810090" cy="813738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200" b="1" dirty="0" smtClean="0"/>
              <a:t>Devět skal – vrcholová vyhlídka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361591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Autofit/>
          </a:bodyPr>
          <a:lstStyle/>
          <a:p>
            <a:r>
              <a:rPr lang="cs-CZ" sz="2000" dirty="0" smtClean="0"/>
              <a:t>Členitá krajina </a:t>
            </a:r>
            <a:r>
              <a:rPr lang="cs-CZ" sz="2000" b="1" u="sng" dirty="0" smtClean="0"/>
              <a:t>Žďárských vrchů </a:t>
            </a:r>
            <a:r>
              <a:rPr lang="cs-CZ" sz="2000" dirty="0" smtClean="0"/>
              <a:t>je charakteristická pestrým </a:t>
            </a:r>
            <a:r>
              <a:rPr lang="cs-CZ" sz="2000" b="1" i="1" dirty="0" smtClean="0"/>
              <a:t>střídáním luk, pastvin, polí, lesů </a:t>
            </a:r>
            <a:r>
              <a:rPr lang="cs-CZ" sz="2000" dirty="0" smtClean="0"/>
              <a:t>a </a:t>
            </a:r>
            <a:r>
              <a:rPr lang="cs-CZ" sz="2000" b="1" i="1" dirty="0" smtClean="0"/>
              <a:t>rybníků</a:t>
            </a:r>
            <a:r>
              <a:rPr lang="cs-CZ" sz="2000" dirty="0" smtClean="0"/>
              <a:t>. Je protkána nepravidelnou sítí mezí, úvozových cest, lesíků či skupin stromů a keřů. Dodnes si zachovala charakter vyvážené a zachovalé kulturní krajiny. Oblast zaujímá severovýchodní kulminační část Českomoravské vrchoviny. Typické jsou pro ni </a:t>
            </a:r>
            <a:r>
              <a:rPr lang="cs-CZ" sz="2000" b="1" i="1" dirty="0" smtClean="0"/>
              <a:t>roztroušené skalní útvary a balvanité sutě</a:t>
            </a:r>
            <a:r>
              <a:rPr lang="cs-CZ" sz="2000" dirty="0" smtClean="0"/>
              <a:t>. Pramení tu několika českých a moravských řek – Sázava, Svratka, Chrudimka, Doubrava, Oslava. Prochází tudy </a:t>
            </a:r>
            <a:r>
              <a:rPr lang="cs-CZ" sz="2000" b="1" i="1" dirty="0" smtClean="0"/>
              <a:t>hranice evropského rozvodí Labe – Dunaj</a:t>
            </a:r>
            <a:r>
              <a:rPr lang="cs-CZ" sz="2000" dirty="0" smtClean="0"/>
              <a:t>. Území bylo vyhlášeno za chráněnou krajinou oblast. Nejvyšším vrcholem je </a:t>
            </a:r>
            <a:r>
              <a:rPr lang="cs-CZ" sz="2000" b="1" i="1" dirty="0" smtClean="0"/>
              <a:t>Devět skal </a:t>
            </a:r>
            <a:r>
              <a:rPr lang="cs-CZ" sz="2000" dirty="0" smtClean="0"/>
              <a:t>– skupina devíti skal tvořících malé skalní město.</a:t>
            </a:r>
          </a:p>
          <a:p>
            <a:endParaRPr lang="cs-CZ" sz="2000" dirty="0"/>
          </a:p>
          <a:p>
            <a:r>
              <a:rPr lang="cs-CZ" sz="2000" b="1" u="sng" dirty="0" smtClean="0"/>
              <a:t>Jihlavské </a:t>
            </a:r>
            <a:r>
              <a:rPr lang="cs-CZ" sz="2000" b="1" u="sng" dirty="0"/>
              <a:t>vrchy </a:t>
            </a:r>
            <a:r>
              <a:rPr lang="cs-CZ" sz="2000" dirty="0"/>
              <a:t>jsou nejvyšším pohořím Českomoravské vrchoviny. Velká část je trvale </a:t>
            </a:r>
            <a:r>
              <a:rPr lang="cs-CZ" sz="2000" b="1" i="1" dirty="0"/>
              <a:t>zalesněna</a:t>
            </a:r>
            <a:r>
              <a:rPr lang="cs-CZ" sz="2000" dirty="0"/>
              <a:t>. V lesích se ukrývají krásně modelované skalní útvary, </a:t>
            </a:r>
            <a:r>
              <a:rPr lang="cs-CZ" sz="2000" b="1" i="1" dirty="0"/>
              <a:t>zatopené</a:t>
            </a:r>
            <a:r>
              <a:rPr lang="cs-CZ" sz="2000" dirty="0"/>
              <a:t> </a:t>
            </a:r>
            <a:r>
              <a:rPr lang="cs-CZ" sz="2000" b="1" i="1" dirty="0"/>
              <a:t>lomy</a:t>
            </a:r>
            <a:r>
              <a:rPr lang="cs-CZ" sz="2000" dirty="0"/>
              <a:t> a hladiny </a:t>
            </a:r>
            <a:r>
              <a:rPr lang="cs-CZ" sz="2000" b="1" i="1" dirty="0"/>
              <a:t>rybníků</a:t>
            </a:r>
            <a:r>
              <a:rPr lang="cs-CZ" sz="2000" dirty="0"/>
              <a:t>. Nejvyšším vrcholem je </a:t>
            </a:r>
            <a:r>
              <a:rPr lang="cs-CZ" sz="2000" b="1" i="1" dirty="0"/>
              <a:t>Javořice</a:t>
            </a:r>
            <a:r>
              <a:rPr lang="cs-CZ" sz="2000" dirty="0"/>
              <a:t>. Ta je zároveň nejvyšší horou Českomoravské vrchoviny, jejíž jsou Jihlavské vrchy součástí. Na vrcholu Javořice je zdaleka viditelný televizní vysílač. Vrchol je zalesněn, proto neposkytuje žádný výhled. V jižní části vrchů se nachází mnoho starých </a:t>
            </a:r>
            <a:r>
              <a:rPr lang="cs-CZ" sz="2000" b="1" i="1" dirty="0"/>
              <a:t>lomů na žulu</a:t>
            </a:r>
            <a:r>
              <a:rPr lang="cs-CZ" sz="2000" dirty="0"/>
              <a:t>. Tato hornina se těží například v Mrákotíně. Odtud pochází žulový monolit vztyčený na druhém nádvoří Pražského hradu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65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8147248" cy="4997152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/>
              <a:t>Hlavní evropské rozvodí </a:t>
            </a:r>
            <a:r>
              <a:rPr lang="cs-CZ" dirty="0"/>
              <a:t>táhnoucí se podél bývalé zemské hranice dělí kraj na dvě téměř stejné části. To odděluje </a:t>
            </a:r>
            <a:r>
              <a:rPr lang="cs-CZ" i="1" dirty="0">
                <a:solidFill>
                  <a:srgbClr val="FF0000"/>
                </a:solidFill>
              </a:rPr>
              <a:t>západní část </a:t>
            </a:r>
            <a:r>
              <a:rPr lang="cs-CZ" dirty="0"/>
              <a:t>naší republiky, odkud odtékají vody do </a:t>
            </a:r>
            <a:r>
              <a:rPr lang="cs-CZ" i="1" dirty="0">
                <a:solidFill>
                  <a:srgbClr val="FF0000"/>
                </a:solidFill>
              </a:rPr>
              <a:t>Severního moře</a:t>
            </a:r>
            <a:r>
              <a:rPr lang="cs-CZ" dirty="0"/>
              <a:t>, a </a:t>
            </a:r>
            <a:r>
              <a:rPr lang="cs-CZ" i="1" dirty="0">
                <a:solidFill>
                  <a:srgbClr val="00B0F0"/>
                </a:solidFill>
              </a:rPr>
              <a:t>východní část </a:t>
            </a:r>
            <a:r>
              <a:rPr lang="cs-CZ" dirty="0"/>
              <a:t>území, ze kterého vody odtékají </a:t>
            </a:r>
            <a:r>
              <a:rPr lang="cs-CZ" i="1" dirty="0">
                <a:solidFill>
                  <a:srgbClr val="00B0F0"/>
                </a:solidFill>
              </a:rPr>
              <a:t>do Černého moře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/>
              <a:t>Čech </a:t>
            </a:r>
            <a:r>
              <a:rPr lang="cs-CZ" dirty="0" smtClean="0"/>
              <a:t>tečou řeky </a:t>
            </a:r>
            <a:r>
              <a:rPr lang="cs-CZ" b="1" i="1" dirty="0"/>
              <a:t>Sázava</a:t>
            </a:r>
            <a:r>
              <a:rPr lang="cs-CZ" dirty="0"/>
              <a:t>, </a:t>
            </a:r>
            <a:r>
              <a:rPr lang="cs-CZ" b="1" i="1" dirty="0"/>
              <a:t>Želivka</a:t>
            </a:r>
            <a:r>
              <a:rPr lang="cs-CZ" dirty="0"/>
              <a:t> a </a:t>
            </a:r>
            <a:r>
              <a:rPr lang="cs-CZ" b="1" i="1" dirty="0"/>
              <a:t>Nežárka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Moravu odtud stékají řeky </a:t>
            </a:r>
            <a:r>
              <a:rPr lang="cs-CZ" b="1" i="1" dirty="0"/>
              <a:t>Svratka</a:t>
            </a:r>
            <a:r>
              <a:rPr lang="cs-CZ" dirty="0"/>
              <a:t>, </a:t>
            </a:r>
            <a:r>
              <a:rPr lang="cs-CZ" b="1" i="1" dirty="0"/>
              <a:t>Oslava</a:t>
            </a:r>
            <a:r>
              <a:rPr lang="cs-CZ" dirty="0"/>
              <a:t>, </a:t>
            </a:r>
            <a:r>
              <a:rPr lang="cs-CZ" b="1" i="1" dirty="0"/>
              <a:t>Jihlava</a:t>
            </a:r>
            <a:r>
              <a:rPr lang="cs-CZ" dirty="0"/>
              <a:t>, </a:t>
            </a:r>
            <a:r>
              <a:rPr lang="cs-CZ" b="1" i="1" dirty="0"/>
              <a:t>Jevišovka</a:t>
            </a:r>
            <a:r>
              <a:rPr lang="cs-CZ" dirty="0"/>
              <a:t> a </a:t>
            </a:r>
            <a:r>
              <a:rPr lang="cs-CZ" b="1" i="1" dirty="0"/>
              <a:t>Moravská Dyje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Součástí </a:t>
            </a:r>
            <a:r>
              <a:rPr lang="cs-CZ" dirty="0"/>
              <a:t>krajiny jsou četné </a:t>
            </a:r>
            <a:r>
              <a:rPr lang="cs-CZ" b="1" i="1" dirty="0"/>
              <a:t>rybníky</a:t>
            </a:r>
            <a:r>
              <a:rPr lang="cs-CZ" dirty="0"/>
              <a:t>, z nichž je největší </a:t>
            </a:r>
            <a:r>
              <a:rPr lang="cs-CZ" b="1" i="1" dirty="0">
                <a:hlinkClick r:id="rId3"/>
              </a:rPr>
              <a:t>Velké Dářko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údolích řek lidé vybudovali velké vodní nádrže – </a:t>
            </a:r>
            <a:r>
              <a:rPr lang="cs-CZ" b="1" i="1" dirty="0">
                <a:hlinkClick r:id="rId4"/>
              </a:rPr>
              <a:t>Vírskou</a:t>
            </a:r>
            <a:r>
              <a:rPr lang="cs-CZ" dirty="0">
                <a:hlinkClick r:id="rId4"/>
              </a:rPr>
              <a:t> </a:t>
            </a:r>
            <a:r>
              <a:rPr lang="cs-CZ" b="1" i="1" dirty="0">
                <a:hlinkClick r:id="rId4"/>
              </a:rPr>
              <a:t>přehradu</a:t>
            </a:r>
            <a:r>
              <a:rPr lang="cs-CZ" dirty="0">
                <a:hlinkClick r:id="rId4"/>
              </a:rPr>
              <a:t> </a:t>
            </a:r>
            <a:r>
              <a:rPr lang="cs-CZ" dirty="0"/>
              <a:t>na Svratce a </a:t>
            </a:r>
            <a:r>
              <a:rPr lang="cs-CZ" b="1" i="1" dirty="0">
                <a:hlinkClick r:id="rId5"/>
              </a:rPr>
              <a:t>Dalešickou</a:t>
            </a:r>
            <a:r>
              <a:rPr lang="cs-CZ" dirty="0">
                <a:hlinkClick r:id="rId5"/>
              </a:rPr>
              <a:t> </a:t>
            </a:r>
            <a:r>
              <a:rPr lang="cs-CZ" b="1" i="1" dirty="0">
                <a:hlinkClick r:id="rId5"/>
              </a:rPr>
              <a:t>přehradu</a:t>
            </a:r>
            <a:r>
              <a:rPr lang="cs-CZ" dirty="0">
                <a:hlinkClick r:id="rId5"/>
              </a:rPr>
              <a:t> </a:t>
            </a:r>
            <a:r>
              <a:rPr lang="cs-CZ" dirty="0"/>
              <a:t>na Jihlavě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>
                <a:hlinkClick r:id="rId6"/>
              </a:rPr>
              <a:t>http://regiony.ic.cz/index.php?clanek=vodstvo&amp;dir=vysocina&amp;menu=vysocina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50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293328" y="2120909"/>
            <a:ext cx="6858000" cy="2616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47480" y="1096278"/>
            <a:ext cx="6857997" cy="4665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 rot="13639702">
            <a:off x="2244431" y="2470409"/>
            <a:ext cx="1187547" cy="61464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 rot="11953589">
            <a:off x="1066675" y="1688052"/>
            <a:ext cx="4182624" cy="400328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 rot="12344197">
            <a:off x="3687952" y="4137213"/>
            <a:ext cx="3402299" cy="61464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 rot="15002638">
            <a:off x="5045811" y="3748318"/>
            <a:ext cx="1187547" cy="61464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 rot="12515833">
            <a:off x="4127507" y="5503553"/>
            <a:ext cx="2877359" cy="61464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 rot="16527484">
            <a:off x="2747783" y="4883240"/>
            <a:ext cx="1187547" cy="61464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 rot="13639702">
            <a:off x="5974794" y="3103445"/>
            <a:ext cx="1187547" cy="61464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 rot="10493974">
            <a:off x="4697900" y="1785101"/>
            <a:ext cx="517039" cy="443406"/>
          </a:xfrm>
          <a:prstGeom prst="roundRect">
            <a:avLst/>
          </a:prstGeom>
          <a:noFill/>
          <a:ln w="38100">
            <a:solidFill>
              <a:srgbClr val="7030A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 rot="10493974">
            <a:off x="6032842" y="2112980"/>
            <a:ext cx="517039" cy="443406"/>
          </a:xfrm>
          <a:prstGeom prst="roundRect">
            <a:avLst/>
          </a:prstGeom>
          <a:noFill/>
          <a:ln w="38100">
            <a:solidFill>
              <a:srgbClr val="7030A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 rot="10493974">
            <a:off x="2443425" y="2544189"/>
            <a:ext cx="517039" cy="443406"/>
          </a:xfrm>
          <a:prstGeom prst="roundRect">
            <a:avLst/>
          </a:prstGeom>
          <a:noFill/>
          <a:ln w="38100">
            <a:solidFill>
              <a:srgbClr val="7030A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 rot="10493974">
            <a:off x="1950951" y="1686570"/>
            <a:ext cx="677275" cy="443406"/>
          </a:xfrm>
          <a:prstGeom prst="roundRect">
            <a:avLst/>
          </a:prstGeom>
          <a:noFill/>
          <a:ln w="38100">
            <a:solidFill>
              <a:srgbClr val="7030A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 rot="10493974">
            <a:off x="5410518" y="4250110"/>
            <a:ext cx="576810" cy="629196"/>
          </a:xfrm>
          <a:prstGeom prst="roundRect">
            <a:avLst/>
          </a:prstGeom>
          <a:noFill/>
          <a:ln w="38100">
            <a:solidFill>
              <a:srgbClr val="7030A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40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ír 1.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79512" y="73332"/>
            <a:ext cx="2232248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200" dirty="0" smtClean="0"/>
              <a:t>Vírská přehrada</a:t>
            </a:r>
            <a:endParaRPr lang="cs-CZ" sz="2200" dirty="0"/>
          </a:p>
        </p:txBody>
      </p:sp>
      <p:pic>
        <p:nvPicPr>
          <p:cNvPr id="1028" name="Picture 4" descr="File:Dalešická-přehrada-z-mostu201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37716"/>
            <a:ext cx="9180107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79512" y="73332"/>
            <a:ext cx="2520280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200" dirty="0" smtClean="0"/>
              <a:t>Dalešická přehrada</a:t>
            </a:r>
            <a:endParaRPr lang="cs-CZ" sz="2200" dirty="0"/>
          </a:p>
        </p:txBody>
      </p:sp>
      <p:pic>
        <p:nvPicPr>
          <p:cNvPr id="1030" name="Picture 6" descr="File:Řeka Jihlav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0" y="0"/>
            <a:ext cx="9135839" cy="6851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77462" y="73332"/>
            <a:ext cx="8787026" cy="1627476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200" b="1" dirty="0" smtClean="0"/>
              <a:t>řeka Jihlava</a:t>
            </a:r>
          </a:p>
          <a:p>
            <a:r>
              <a:rPr lang="cs-CZ" sz="2200" dirty="0" err="1"/>
              <a:t>Mohelenská</a:t>
            </a:r>
            <a:r>
              <a:rPr lang="cs-CZ" sz="2200" dirty="0"/>
              <a:t> hadcová step je národní přírodní rezervace tyčící se nad </a:t>
            </a:r>
            <a:endParaRPr lang="cs-CZ" sz="2200" dirty="0" smtClean="0"/>
          </a:p>
          <a:p>
            <a:r>
              <a:rPr lang="cs-CZ" sz="2200" dirty="0" smtClean="0"/>
              <a:t>meandrem </a:t>
            </a:r>
            <a:r>
              <a:rPr lang="cs-CZ" sz="2200" dirty="0"/>
              <a:t>řeky Jihlavy nazývaným „Čertův </a:t>
            </a:r>
            <a:r>
              <a:rPr lang="cs-CZ" sz="2200" dirty="0" smtClean="0"/>
              <a:t>ocas“.</a:t>
            </a:r>
          </a:p>
          <a:p>
            <a:r>
              <a:rPr lang="cs-CZ" sz="2200" b="1" dirty="0"/>
              <a:t>Hadec</a:t>
            </a:r>
            <a:r>
              <a:rPr lang="cs-CZ" sz="2200" dirty="0"/>
              <a:t> neboli </a:t>
            </a:r>
            <a:r>
              <a:rPr lang="cs-CZ" sz="2200" dirty="0" err="1"/>
              <a:t>serpentinit</a:t>
            </a:r>
            <a:r>
              <a:rPr lang="cs-CZ" sz="2200" dirty="0"/>
              <a:t> je silně bazická tmavozelená či černozelená </a:t>
            </a:r>
            <a:endParaRPr lang="cs-CZ" sz="2200" dirty="0" smtClean="0"/>
          </a:p>
          <a:p>
            <a:r>
              <a:rPr lang="cs-CZ" sz="2200" dirty="0" smtClean="0"/>
              <a:t>hornina </a:t>
            </a:r>
            <a:r>
              <a:rPr lang="cs-CZ" sz="2200" dirty="0"/>
              <a:t>dobře akumulující </a:t>
            </a:r>
            <a:r>
              <a:rPr lang="cs-CZ" sz="2200" dirty="0" smtClean="0"/>
              <a:t>teplo.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74075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Ekonomická výkonnost</a:t>
            </a:r>
            <a:r>
              <a:rPr lang="cs-CZ" dirty="0"/>
              <a:t> kraje ve srovnání s ostatními regiony ČR </a:t>
            </a:r>
            <a:r>
              <a:rPr lang="cs-CZ" b="1" dirty="0"/>
              <a:t>zaostává za průměrem</a:t>
            </a:r>
            <a:r>
              <a:rPr lang="cs-CZ" dirty="0"/>
              <a:t>. Podíl kraje na </a:t>
            </a:r>
            <a:r>
              <a:rPr lang="cs-CZ" b="1" dirty="0"/>
              <a:t>HDP</a:t>
            </a:r>
            <a:r>
              <a:rPr lang="cs-CZ" dirty="0"/>
              <a:t> České republiky dosahuje v posledních letech 4</a:t>
            </a:r>
            <a:r>
              <a:rPr lang="cs-CZ" b="1" dirty="0"/>
              <a:t>,2%, což představuje 12. místo mezi kraji</a:t>
            </a:r>
            <a:r>
              <a:rPr lang="cs-CZ" dirty="0"/>
              <a:t>. Při přepočtu HDP na 1 obyvatele kraj obsazuje 8. místo. </a:t>
            </a:r>
            <a:endParaRPr lang="cs-CZ" dirty="0" smtClean="0"/>
          </a:p>
          <a:p>
            <a:r>
              <a:rPr lang="cs-CZ" dirty="0"/>
              <a:t>Ke konci roku 2011 bylo v kraji </a:t>
            </a:r>
            <a:r>
              <a:rPr lang="cs-CZ" dirty="0" smtClean="0"/>
              <a:t>v registru </a:t>
            </a:r>
            <a:r>
              <a:rPr lang="cs-CZ" dirty="0"/>
              <a:t>ekonomických </a:t>
            </a:r>
            <a:r>
              <a:rPr lang="cs-CZ" dirty="0" smtClean="0"/>
              <a:t>subjektů podchyceno </a:t>
            </a:r>
            <a:r>
              <a:rPr lang="cs-CZ" dirty="0"/>
              <a:t>105,2 tisíc subjektů. V rámci České republiky se tak Vysočina zařadila na předposlední místo před Karlovarský kraj, což vzhledem k počtu obyvatel svědčí o </a:t>
            </a:r>
            <a:r>
              <a:rPr lang="cs-CZ" b="1" dirty="0"/>
              <a:t>nižším stupni podnikatelské aktivity</a:t>
            </a:r>
            <a:r>
              <a:rPr lang="cs-CZ" dirty="0"/>
              <a:t>.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223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328592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Kraj Vysočina je poměrně chudý na nerostné suroviny. Netěží se zde žádná paliva. </a:t>
            </a:r>
            <a:endParaRPr lang="cs-CZ" dirty="0" smtClean="0"/>
          </a:p>
          <a:p>
            <a:r>
              <a:rPr lang="cs-CZ" dirty="0" smtClean="0"/>
              <a:t>Z</a:t>
            </a:r>
            <a:r>
              <a:rPr lang="cs-CZ" dirty="0"/>
              <a:t> rudných surovin je významná pouze těžba </a:t>
            </a:r>
            <a:r>
              <a:rPr lang="cs-CZ" b="1" dirty="0"/>
              <a:t>uranové rudy</a:t>
            </a:r>
            <a:r>
              <a:rPr lang="cs-CZ" dirty="0"/>
              <a:t> v okolí Dolní Rožínky (</a:t>
            </a:r>
            <a:r>
              <a:rPr lang="cs-CZ" dirty="0">
                <a:hlinkClick r:id="rId3"/>
              </a:rPr>
              <a:t>mapa</a:t>
            </a:r>
            <a:r>
              <a:rPr lang="cs-CZ" dirty="0"/>
              <a:t>). </a:t>
            </a:r>
            <a:r>
              <a:rPr lang="cs-CZ" dirty="0" smtClean="0"/>
              <a:t>Těžba </a:t>
            </a:r>
            <a:r>
              <a:rPr lang="cs-CZ" dirty="0"/>
              <a:t>stále </a:t>
            </a:r>
            <a:r>
              <a:rPr lang="cs-CZ" dirty="0" smtClean="0"/>
              <a:t>pokračuje, </a:t>
            </a:r>
            <a:r>
              <a:rPr lang="cs-CZ" dirty="0"/>
              <a:t>zejména z důvodu rostoucích cen uranu na světových trzích. 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kategorii nerudných surovin je nejdůležitější těžba </a:t>
            </a:r>
            <a:r>
              <a:rPr lang="cs-CZ" b="1" dirty="0"/>
              <a:t>stavebního kamene</a:t>
            </a:r>
            <a:r>
              <a:rPr lang="cs-CZ" dirty="0"/>
              <a:t> (např. žuly). Velké kamenolomy jsou v okolí Telče (</a:t>
            </a:r>
            <a:r>
              <a:rPr lang="cs-CZ" dirty="0">
                <a:hlinkClick r:id="rId4"/>
              </a:rPr>
              <a:t>mapa</a:t>
            </a:r>
            <a:r>
              <a:rPr lang="cs-CZ" dirty="0"/>
              <a:t>) a Lipnice nad Sázavou (</a:t>
            </a:r>
            <a:r>
              <a:rPr lang="cs-CZ" dirty="0">
                <a:hlinkClick r:id="rId5"/>
              </a:rPr>
              <a:t>mapa</a:t>
            </a:r>
            <a:r>
              <a:rPr lang="cs-CZ" dirty="0"/>
              <a:t>). </a:t>
            </a:r>
            <a:endParaRPr lang="cs-CZ" dirty="0" smtClean="0"/>
          </a:p>
          <a:p>
            <a:r>
              <a:rPr lang="cs-CZ" dirty="0"/>
              <a:t>Bohatá </a:t>
            </a:r>
            <a:r>
              <a:rPr lang="cs-CZ" b="1" dirty="0"/>
              <a:t>ložiska stříbrné rudy</a:t>
            </a:r>
            <a:r>
              <a:rPr lang="cs-CZ" dirty="0"/>
              <a:t>, která se v </a:t>
            </a:r>
            <a:r>
              <a:rPr lang="cs-CZ" b="1" dirty="0"/>
              <a:t>Jihlavě</a:t>
            </a:r>
            <a:r>
              <a:rPr lang="cs-CZ" dirty="0"/>
              <a:t> těžila, zajistila městu v minulosti nebývalou prosperitu. Ve 13. století se na jistou dobu stala Jihlava </a:t>
            </a:r>
            <a:r>
              <a:rPr lang="cs-CZ" b="1" dirty="0"/>
              <a:t>největším sídlem Moravy</a:t>
            </a:r>
            <a:r>
              <a:rPr lang="cs-CZ" dirty="0"/>
              <a:t>. Pozůstatkem těžby je pětadvacetikilometrová síť až třípatrových </a:t>
            </a:r>
            <a:r>
              <a:rPr lang="cs-CZ" b="1" dirty="0"/>
              <a:t>katakomb</a:t>
            </a:r>
            <a:r>
              <a:rPr lang="cs-CZ" dirty="0"/>
              <a:t> pod městem. </a:t>
            </a:r>
          </a:p>
        </p:txBody>
      </p:sp>
    </p:spTree>
    <p:extLst>
      <p:ext uri="{BB962C8B-B14F-4D97-AF65-F5344CB8AC3E}">
        <p14:creationId xmlns:p14="http://schemas.microsoft.com/office/powerpoint/2010/main" val="414641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Průmyslová výroba je zastoupena v kraji </a:t>
            </a:r>
            <a:r>
              <a:rPr lang="cs-CZ" b="1" dirty="0"/>
              <a:t>strojírenským a kovodělným, textilním, dřevozpracujícím a potravinářským odvětvím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hlinkClick r:id="rId3"/>
              </a:rPr>
              <a:t>Bosch-Diesel</a:t>
            </a:r>
            <a:r>
              <a:rPr lang="cs-CZ" dirty="0" smtClean="0"/>
              <a:t> </a:t>
            </a:r>
            <a:r>
              <a:rPr lang="cs-CZ" dirty="0"/>
              <a:t>v </a:t>
            </a:r>
            <a:r>
              <a:rPr lang="cs-CZ" dirty="0" smtClean="0"/>
              <a:t>Jihlavě </a:t>
            </a:r>
            <a:r>
              <a:rPr lang="cs-CZ" sz="1400" dirty="0" smtClean="0"/>
              <a:t>(čerpadla pro dieselové m.)</a:t>
            </a:r>
            <a:r>
              <a:rPr lang="cs-CZ" dirty="0" smtClean="0"/>
              <a:t> </a:t>
            </a:r>
          </a:p>
          <a:p>
            <a:r>
              <a:rPr lang="cs-CZ" b="1" dirty="0" smtClean="0">
                <a:hlinkClick r:id="rId4"/>
              </a:rPr>
              <a:t>ŽĎAS</a:t>
            </a:r>
            <a:r>
              <a:rPr lang="cs-CZ" dirty="0" smtClean="0">
                <a:hlinkClick r:id="rId4"/>
              </a:rPr>
              <a:t> </a:t>
            </a:r>
            <a:r>
              <a:rPr lang="cs-CZ" dirty="0"/>
              <a:t>ve Žďáru nad Sázavou </a:t>
            </a:r>
            <a:r>
              <a:rPr lang="cs-CZ" sz="1400" dirty="0" smtClean="0"/>
              <a:t>(strojírny a slévárny)</a:t>
            </a:r>
          </a:p>
          <a:p>
            <a:r>
              <a:rPr lang="cs-CZ" sz="1900" dirty="0" smtClean="0"/>
              <a:t>Motorpal v Jihlavě, </a:t>
            </a:r>
            <a:r>
              <a:rPr lang="cs-CZ" sz="1900" dirty="0" err="1" smtClean="0"/>
              <a:t>Automotive</a:t>
            </a:r>
            <a:r>
              <a:rPr lang="cs-CZ" sz="1900" dirty="0" smtClean="0"/>
              <a:t> </a:t>
            </a:r>
            <a:r>
              <a:rPr lang="cs-CZ" sz="1900" dirty="0" err="1" smtClean="0"/>
              <a:t>Lightning</a:t>
            </a:r>
            <a:r>
              <a:rPr lang="cs-CZ" sz="1900" dirty="0" smtClean="0"/>
              <a:t>, </a:t>
            </a:r>
            <a:r>
              <a:rPr lang="cs-CZ" sz="1900" dirty="0" err="1" smtClean="0"/>
              <a:t>Futuba</a:t>
            </a:r>
            <a:r>
              <a:rPr lang="cs-CZ" sz="1900" dirty="0" smtClean="0"/>
              <a:t> Czech, Valeo </a:t>
            </a:r>
            <a:r>
              <a:rPr lang="cs-CZ" sz="1900" dirty="0" err="1" smtClean="0"/>
              <a:t>Compressor</a:t>
            </a:r>
            <a:r>
              <a:rPr lang="cs-CZ" sz="1900" dirty="0" smtClean="0"/>
              <a:t>, TEDOM v Třebíči, Agrostroj v Pelhřimově</a:t>
            </a:r>
          </a:p>
          <a:p>
            <a:r>
              <a:rPr lang="cs-CZ" b="1" dirty="0" smtClean="0">
                <a:hlinkClick r:id="rId5"/>
              </a:rPr>
              <a:t>PLEAS</a:t>
            </a:r>
            <a:r>
              <a:rPr lang="cs-CZ" dirty="0" smtClean="0">
                <a:hlinkClick r:id="rId5"/>
              </a:rPr>
              <a:t> </a:t>
            </a:r>
            <a:r>
              <a:rPr lang="cs-CZ" dirty="0" smtClean="0"/>
              <a:t>v </a:t>
            </a:r>
            <a:r>
              <a:rPr lang="cs-CZ" dirty="0" err="1" smtClean="0"/>
              <a:t>Havl</a:t>
            </a:r>
            <a:r>
              <a:rPr lang="cs-CZ" dirty="0" smtClean="0"/>
              <a:t>. Brodě</a:t>
            </a:r>
          </a:p>
          <a:p>
            <a:r>
              <a:rPr lang="cs-CZ" dirty="0" smtClean="0"/>
              <a:t>Kostelecké uzeniny, sýrárny Želetava, mlékárna v Přibyslavi (Pribináček)</a:t>
            </a:r>
          </a:p>
          <a:p>
            <a:r>
              <a:rPr lang="cs-CZ" b="1" dirty="0" smtClean="0">
                <a:hlinkClick r:id="rId6"/>
              </a:rPr>
              <a:t>Kronospan</a:t>
            </a:r>
            <a:r>
              <a:rPr lang="cs-CZ" b="1" dirty="0" smtClean="0"/>
              <a:t> </a:t>
            </a:r>
            <a:r>
              <a:rPr lang="cs-CZ" dirty="0" smtClean="0"/>
              <a:t>v Jihlavě</a:t>
            </a:r>
          </a:p>
          <a:p>
            <a:r>
              <a:rPr lang="cs-CZ" dirty="0" smtClean="0"/>
              <a:t>+ </a:t>
            </a:r>
            <a:r>
              <a:rPr lang="cs-CZ" dirty="0" err="1" smtClean="0"/>
              <a:t>at</a:t>
            </a:r>
            <a:r>
              <a:rPr lang="cs-CZ" dirty="0" smtClean="0"/>
              <a:t>. elektrárna </a:t>
            </a:r>
            <a:r>
              <a:rPr lang="cs-CZ" dirty="0" smtClean="0">
                <a:hlinkClick r:id="rId7"/>
              </a:rPr>
              <a:t>Dukovany</a:t>
            </a:r>
            <a:endParaRPr lang="cs-CZ" dirty="0"/>
          </a:p>
          <a:p>
            <a:r>
              <a:rPr lang="cs-CZ" dirty="0">
                <a:hlinkClick r:id="rId8"/>
              </a:rPr>
              <a:t>http://www.risy.cz/cs/krajske-ris/kraj-vysocina/kraj/hospodarske-prostredi/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880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/>
          </a:bodyPr>
          <a:lstStyle/>
          <a:p>
            <a:r>
              <a:rPr lang="cs-CZ" sz="2400" dirty="0"/>
              <a:t>Přestože zdejší </a:t>
            </a:r>
            <a:r>
              <a:rPr lang="cs-CZ" sz="2400" b="1" dirty="0"/>
              <a:t>přírodní podmínky jsou podprůměrné</a:t>
            </a:r>
            <a:r>
              <a:rPr lang="cs-CZ" sz="2400" dirty="0"/>
              <a:t> (nadmořská výška a sklonitost území snižují produkční schopnost půd), pro některé zemědělské komodity a činnosti je území Vysočiny </a:t>
            </a:r>
            <a:r>
              <a:rPr lang="cs-CZ" sz="2400" b="1" dirty="0"/>
              <a:t>optimální (produkce brambor, olejnin, pastevní chov skotu)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dirty="0"/>
              <a:t>N</a:t>
            </a:r>
            <a:r>
              <a:rPr lang="cs-CZ" sz="2400" dirty="0" smtClean="0"/>
              <a:t>a </a:t>
            </a:r>
            <a:r>
              <a:rPr lang="cs-CZ" sz="2400" dirty="0"/>
              <a:t>Vysočině chová asi </a:t>
            </a:r>
            <a:r>
              <a:rPr lang="cs-CZ" sz="2400" b="1" dirty="0"/>
              <a:t>16 % z celkového počtu kusů skotu</a:t>
            </a:r>
            <a:r>
              <a:rPr lang="cs-CZ" sz="2400" dirty="0"/>
              <a:t> </a:t>
            </a:r>
            <a:r>
              <a:rPr lang="cs-CZ" sz="2400" dirty="0" smtClean="0"/>
              <a:t>v ČR.</a:t>
            </a:r>
          </a:p>
          <a:p>
            <a:r>
              <a:rPr lang="cs-CZ" sz="2400" dirty="0" smtClean="0"/>
              <a:t>Většina </a:t>
            </a:r>
            <a:r>
              <a:rPr lang="cs-CZ" sz="2400" dirty="0"/>
              <a:t>zemědělských podniků se zaměřuje na </a:t>
            </a:r>
            <a:r>
              <a:rPr lang="cs-CZ" sz="2400" b="1" dirty="0"/>
              <a:t>kombinaci rostlinné a živočišné výroby</a:t>
            </a:r>
            <a:r>
              <a:rPr lang="cs-CZ" sz="2400" dirty="0"/>
              <a:t>, větší specializaci je možno sledovat u menších výrobních </a:t>
            </a:r>
            <a:r>
              <a:rPr lang="cs-CZ" sz="2400" dirty="0" smtClean="0"/>
              <a:t>jednotek.</a:t>
            </a:r>
          </a:p>
          <a:p>
            <a:r>
              <a:rPr lang="cs-CZ" sz="2400" b="1" dirty="0"/>
              <a:t>Zemědělská půda</a:t>
            </a:r>
            <a:r>
              <a:rPr lang="cs-CZ" sz="2400" dirty="0"/>
              <a:t> tvoří asi </a:t>
            </a:r>
            <a:r>
              <a:rPr lang="cs-CZ" sz="2400" b="1" dirty="0"/>
              <a:t>60 % rozlohy kraje</a:t>
            </a:r>
            <a:r>
              <a:rPr lang="cs-CZ" sz="2400" dirty="0"/>
              <a:t> a jedná se o největší podíl v rámci krajů. Největší část zemědělské půdy tvoří </a:t>
            </a:r>
            <a:r>
              <a:rPr lang="cs-CZ" sz="2400" b="1" dirty="0"/>
              <a:t>orná půda (77 %)</a:t>
            </a:r>
            <a:r>
              <a:rPr lang="cs-CZ" sz="2400" dirty="0"/>
              <a:t>, na </a:t>
            </a:r>
            <a:r>
              <a:rPr lang="cs-CZ" sz="2400" b="1" dirty="0"/>
              <a:t>louky a pastviny</a:t>
            </a:r>
            <a:r>
              <a:rPr lang="cs-CZ" sz="2400" dirty="0"/>
              <a:t> připadá necelých </a:t>
            </a:r>
            <a:r>
              <a:rPr lang="cs-CZ" sz="2400" b="1" dirty="0"/>
              <a:t>20 %</a:t>
            </a:r>
            <a:r>
              <a:rPr lang="cs-CZ" sz="2400" dirty="0"/>
              <a:t>. Největší procento zornění je v okrese Třebíč, nejnižší v okrese Žďár nad Sázavou. </a:t>
            </a:r>
          </a:p>
        </p:txBody>
      </p:sp>
    </p:spTree>
    <p:extLst>
      <p:ext uri="{BB962C8B-B14F-4D97-AF65-F5344CB8AC3E}">
        <p14:creationId xmlns:p14="http://schemas.microsoft.com/office/powerpoint/2010/main" val="342138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8712968" cy="5661248"/>
          </a:xfrm>
        </p:spPr>
        <p:txBody>
          <a:bodyPr>
            <a:noAutofit/>
          </a:bodyPr>
          <a:lstStyle/>
          <a:p>
            <a:r>
              <a:rPr lang="cs-CZ" sz="2200" dirty="0"/>
              <a:t>Krajem prochází </a:t>
            </a:r>
            <a:r>
              <a:rPr lang="cs-CZ" sz="2200" b="1" dirty="0"/>
              <a:t>dálnice D1 </a:t>
            </a:r>
            <a:r>
              <a:rPr lang="cs-CZ" sz="2200" dirty="0"/>
              <a:t>z Prahy do Brna a dvě mezinárodní silnice: </a:t>
            </a:r>
            <a:r>
              <a:rPr lang="cs-CZ" sz="2200" b="1" dirty="0"/>
              <a:t>E59</a:t>
            </a:r>
            <a:r>
              <a:rPr lang="cs-CZ" sz="2200" dirty="0"/>
              <a:t> (Jihlava - Vídeň - Záhřeb) a </a:t>
            </a:r>
            <a:r>
              <a:rPr lang="cs-CZ" sz="2200" b="1" dirty="0"/>
              <a:t>E551</a:t>
            </a:r>
            <a:r>
              <a:rPr lang="cs-CZ" sz="2200" dirty="0"/>
              <a:t> (České Budějovice - Třeboň - Humpolec</a:t>
            </a:r>
            <a:r>
              <a:rPr lang="cs-CZ" sz="2200" dirty="0" smtClean="0"/>
              <a:t>).</a:t>
            </a:r>
          </a:p>
          <a:p>
            <a:r>
              <a:rPr lang="cs-CZ" sz="2200" dirty="0"/>
              <a:t>Hustota železniční sítě je druhá nejnižší po Zlínském kraji. Téměř </a:t>
            </a:r>
            <a:r>
              <a:rPr lang="cs-CZ" sz="2200" b="1" dirty="0"/>
              <a:t>třetina</a:t>
            </a:r>
            <a:r>
              <a:rPr lang="cs-CZ" sz="2200" dirty="0"/>
              <a:t> (31 %) všech </a:t>
            </a:r>
            <a:r>
              <a:rPr lang="cs-CZ" sz="2200" b="1" dirty="0"/>
              <a:t>tratí je elektrifikována</a:t>
            </a:r>
            <a:r>
              <a:rPr lang="cs-CZ" sz="2200" dirty="0"/>
              <a:t>. Jedinou </a:t>
            </a:r>
            <a:r>
              <a:rPr lang="cs-CZ" sz="2200" b="1" dirty="0"/>
              <a:t>dvoukolejnou tratí</a:t>
            </a:r>
            <a:r>
              <a:rPr lang="cs-CZ" sz="2200" dirty="0"/>
              <a:t> procházející krajem Vysočina je železniční úsek z Kolína přes Havlíčkův Brod, Žďár nad Sázavou do Brna. Její význam poklesl po modernizaci prvního železničního koridoru Praha - Česká Třebová - Brno. Nejdůležitějším </a:t>
            </a:r>
            <a:r>
              <a:rPr lang="cs-CZ" sz="2200" b="1" dirty="0"/>
              <a:t>železničním uzlem</a:t>
            </a:r>
            <a:r>
              <a:rPr lang="cs-CZ" sz="2200" dirty="0"/>
              <a:t> Vysočiny je </a:t>
            </a:r>
            <a:r>
              <a:rPr lang="cs-CZ" sz="2200" b="1" dirty="0"/>
              <a:t>Havlíčkův Brod </a:t>
            </a:r>
            <a:r>
              <a:rPr lang="cs-CZ" sz="2200" dirty="0"/>
              <a:t>(</a:t>
            </a:r>
            <a:r>
              <a:rPr lang="cs-CZ" sz="2200" dirty="0">
                <a:hlinkClick r:id="rId3"/>
              </a:rPr>
              <a:t>mapa</a:t>
            </a:r>
            <a:r>
              <a:rPr lang="cs-CZ" sz="2200" dirty="0"/>
              <a:t>). </a:t>
            </a:r>
          </a:p>
          <a:p>
            <a:r>
              <a:rPr lang="cs-CZ" sz="2200" dirty="0"/>
              <a:t>Turisticky atraktivní úzkokolejná trať vede z Jindřichova Hradce přes Kamenici nad Lipou (</a:t>
            </a:r>
            <a:r>
              <a:rPr lang="cs-CZ" sz="2200" dirty="0">
                <a:hlinkClick r:id="rId4"/>
              </a:rPr>
              <a:t>mapa</a:t>
            </a:r>
            <a:r>
              <a:rPr lang="cs-CZ" sz="2200" dirty="0"/>
              <a:t>) do Obrataně (</a:t>
            </a:r>
            <a:r>
              <a:rPr lang="cs-CZ" sz="2200" dirty="0">
                <a:hlinkClick r:id="rId5"/>
              </a:rPr>
              <a:t>mapa</a:t>
            </a:r>
            <a:r>
              <a:rPr lang="cs-CZ" sz="2200" dirty="0"/>
              <a:t>). </a:t>
            </a:r>
            <a:endParaRPr lang="cs-CZ" sz="2200" dirty="0" smtClean="0"/>
          </a:p>
          <a:p>
            <a:r>
              <a:rPr lang="cs-CZ" sz="2200" dirty="0"/>
              <a:t>Na Vysočině je několik </a:t>
            </a:r>
            <a:r>
              <a:rPr lang="cs-CZ" sz="2200" b="1" dirty="0"/>
              <a:t>sportovních letišť</a:t>
            </a:r>
            <a:r>
              <a:rPr lang="cs-CZ" sz="2200" dirty="0"/>
              <a:t>, např. v Jihlavě (</a:t>
            </a:r>
            <a:r>
              <a:rPr lang="cs-CZ" sz="2200" dirty="0">
                <a:hlinkClick r:id="rId6"/>
              </a:rPr>
              <a:t>mapa</a:t>
            </a:r>
            <a:r>
              <a:rPr lang="cs-CZ" sz="2200" dirty="0"/>
              <a:t>) a </a:t>
            </a:r>
            <a:r>
              <a:rPr lang="cs-CZ" sz="2200" b="1" dirty="0"/>
              <a:t>vojenské letiště</a:t>
            </a:r>
            <a:r>
              <a:rPr lang="cs-CZ" sz="2200" dirty="0"/>
              <a:t> u Náměště nad Oslavou. </a:t>
            </a:r>
            <a:r>
              <a:rPr lang="cs-CZ" sz="2200" b="1" dirty="0"/>
              <a:t>Lodní doprava</a:t>
            </a:r>
            <a:r>
              <a:rPr lang="cs-CZ" sz="2200" dirty="0"/>
              <a:t> je možná pouze na vodní nádrži Dalešice (</a:t>
            </a:r>
            <a:r>
              <a:rPr lang="cs-CZ" sz="2200" dirty="0">
                <a:hlinkClick r:id="rId7"/>
              </a:rPr>
              <a:t>mapa</a:t>
            </a:r>
            <a:r>
              <a:rPr lang="cs-CZ" sz="2200" dirty="0"/>
              <a:t>). Krajem vedou dva </a:t>
            </a:r>
            <a:r>
              <a:rPr lang="cs-CZ" sz="2200" b="1" dirty="0"/>
              <a:t>ropovody</a:t>
            </a:r>
            <a:r>
              <a:rPr lang="cs-CZ" sz="2200" dirty="0"/>
              <a:t> a </a:t>
            </a:r>
            <a:r>
              <a:rPr lang="cs-CZ" sz="2200" b="1" dirty="0"/>
              <a:t>plynovod</a:t>
            </a:r>
            <a:r>
              <a:rPr lang="cs-CZ" sz="2200" dirty="0"/>
              <a:t>, které dopravují ropu a zemní plyn z Ruska. </a:t>
            </a:r>
          </a:p>
          <a:p>
            <a:endParaRPr lang="cs-CZ" sz="2200" dirty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0314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7718320" cy="6368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" y="44624"/>
            <a:ext cx="8319755" cy="6784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267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 </a:t>
            </a:r>
            <a:r>
              <a:rPr lang="cs-CZ" sz="2000" dirty="0"/>
              <a:t>Kraji Vysočina žije </a:t>
            </a:r>
            <a:r>
              <a:rPr lang="cs-CZ" sz="2000" dirty="0" smtClean="0"/>
              <a:t>cca </a:t>
            </a:r>
            <a:r>
              <a:rPr lang="cs-CZ" sz="2000" b="1" dirty="0" smtClean="0"/>
              <a:t>515 000 obyvatel</a:t>
            </a:r>
            <a:r>
              <a:rPr lang="cs-CZ" sz="2000" dirty="0"/>
              <a:t>. V tomto pořadí je mezi kraji České republiky </a:t>
            </a:r>
            <a:r>
              <a:rPr lang="cs-CZ" sz="2000" b="1" dirty="0"/>
              <a:t>na 12. místě</a:t>
            </a:r>
            <a:r>
              <a:rPr lang="cs-CZ" sz="2000" dirty="0"/>
              <a:t> – méně mají jen Liberecký a Karlovarský </a:t>
            </a:r>
            <a:r>
              <a:rPr lang="cs-CZ" sz="2000" dirty="0" smtClean="0"/>
              <a:t>kraj. Největším </a:t>
            </a:r>
            <a:r>
              <a:rPr lang="cs-CZ" sz="2000" dirty="0"/>
              <a:t>městem je </a:t>
            </a:r>
            <a:r>
              <a:rPr lang="cs-CZ" sz="2000" b="1" dirty="0"/>
              <a:t>Jihlava</a:t>
            </a:r>
            <a:r>
              <a:rPr lang="cs-CZ" sz="2000" dirty="0"/>
              <a:t>, kde žije 50 760 lidí. Přes 30 000 obyvatel má ještě Třebíč.</a:t>
            </a:r>
          </a:p>
          <a:p>
            <a:r>
              <a:rPr lang="cs-CZ" sz="2000" dirty="0"/>
              <a:t>Pro Vysočinu jsou charakteristické </a:t>
            </a:r>
            <a:r>
              <a:rPr lang="cs-CZ" sz="2000" b="1" dirty="0"/>
              <a:t>malé vesnice nepříliš vzdálené od místního centra</a:t>
            </a:r>
            <a:r>
              <a:rPr lang="cs-CZ" sz="2000" dirty="0"/>
              <a:t>, jímž bývá klidné malé </a:t>
            </a:r>
            <a:r>
              <a:rPr lang="cs-CZ" sz="2000" b="1" dirty="0"/>
              <a:t>město se třemi až deseti tisíci obyvatel</a:t>
            </a:r>
            <a:r>
              <a:rPr lang="cs-CZ" sz="2000" dirty="0"/>
              <a:t>. Pouze ve čtyřech městech žije více než dvacet tisíc obyvatel, krajské město Jihlava dosahuje počtu padesáti tisíc</a:t>
            </a:r>
            <a:r>
              <a:rPr lang="cs-CZ" sz="2000" dirty="0" smtClean="0"/>
              <a:t>.</a:t>
            </a:r>
          </a:p>
          <a:p>
            <a:r>
              <a:rPr lang="cs-CZ" sz="2000" b="1" dirty="0"/>
              <a:t>Obec </a:t>
            </a:r>
            <a:r>
              <a:rPr lang="cs-CZ" sz="2000" dirty="0"/>
              <a:t>na Vysočině má </a:t>
            </a:r>
            <a:r>
              <a:rPr lang="cs-CZ" sz="2000" b="1" dirty="0"/>
              <a:t>v průměru 727 obyvatel</a:t>
            </a:r>
            <a:r>
              <a:rPr lang="cs-CZ" sz="2000" dirty="0"/>
              <a:t>, tedy nejméně ze všech krajů České republiky. V kraji jsou nejčetněji zastoupeny obce s méně než 500 obyvateli. Podíl městského obyvatelstva dosáhl k 31. 12. 2011 celkem 57,3 %. </a:t>
            </a:r>
            <a:endParaRPr lang="cs-CZ" sz="2000" dirty="0" smtClean="0"/>
          </a:p>
          <a:p>
            <a:r>
              <a:rPr lang="cs-CZ" sz="2000" dirty="0"/>
              <a:t>Podíl </a:t>
            </a:r>
            <a:r>
              <a:rPr lang="cs-CZ" sz="2000" b="1" dirty="0"/>
              <a:t>věřících</a:t>
            </a:r>
            <a:r>
              <a:rPr lang="cs-CZ" sz="2000" dirty="0"/>
              <a:t> v kraji Vysočina činí </a:t>
            </a:r>
            <a:r>
              <a:rPr lang="cs-CZ" sz="2000" b="1" dirty="0"/>
              <a:t>45 %</a:t>
            </a:r>
            <a:r>
              <a:rPr lang="cs-CZ" sz="2000" dirty="0"/>
              <a:t>, to je </a:t>
            </a:r>
            <a:r>
              <a:rPr lang="cs-CZ" sz="2000" b="1" dirty="0"/>
              <a:t>druhá nejvyšší hodnota</a:t>
            </a:r>
            <a:r>
              <a:rPr lang="cs-CZ" sz="2000" dirty="0"/>
              <a:t> po Zlínském kraji. 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890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196752"/>
            <a:ext cx="8784976" cy="5400600"/>
          </a:xfrm>
        </p:spPr>
        <p:txBody>
          <a:bodyPr>
            <a:noAutofit/>
          </a:bodyPr>
          <a:lstStyle/>
          <a:p>
            <a:r>
              <a:rPr lang="cs-CZ" sz="2200" dirty="0"/>
              <a:t>Vysočina má </a:t>
            </a:r>
            <a:r>
              <a:rPr lang="cs-CZ" sz="2200" b="1" dirty="0"/>
              <a:t>výborné podmínky</a:t>
            </a:r>
            <a:r>
              <a:rPr lang="cs-CZ" sz="2200" dirty="0"/>
              <a:t> pro rozvoj turistických aktivit. Je zde jedno z nejlepších životních prostředí v Česku, řada výjimečných přírodních lokalit a kulturních a historických památek i stovky kilometrů </a:t>
            </a:r>
            <a:r>
              <a:rPr lang="cs-CZ" sz="2200" b="1" dirty="0"/>
              <a:t>značených turistických cest</a:t>
            </a:r>
            <a:r>
              <a:rPr lang="cs-CZ" sz="2200" dirty="0"/>
              <a:t>. Obrovský nárůst obliby zaznamenala </a:t>
            </a:r>
            <a:r>
              <a:rPr lang="cs-CZ" sz="2200" b="1" dirty="0"/>
              <a:t>cykloturistika</a:t>
            </a:r>
            <a:r>
              <a:rPr lang="cs-CZ" sz="2200" dirty="0"/>
              <a:t>. V zimním období zde najdou </a:t>
            </a:r>
            <a:r>
              <a:rPr lang="cs-CZ" sz="2200" b="1" dirty="0"/>
              <a:t>běžkaři</a:t>
            </a:r>
            <a:r>
              <a:rPr lang="cs-CZ" sz="2200" dirty="0"/>
              <a:t> desítky kilometrů upravovaných tras, </a:t>
            </a:r>
            <a:r>
              <a:rPr lang="cs-CZ" sz="2200" b="1" dirty="0"/>
              <a:t>sjezdaři</a:t>
            </a:r>
            <a:r>
              <a:rPr lang="cs-CZ" sz="2200" dirty="0"/>
              <a:t> se mohou vydat na svahy několika sjezdovek zasněžovaných při nepříznivých podmínkách umělým sněhem (např. </a:t>
            </a:r>
            <a:r>
              <a:rPr lang="cs-CZ" sz="2200" dirty="0" err="1"/>
              <a:t>Harusův</a:t>
            </a:r>
            <a:r>
              <a:rPr lang="cs-CZ" sz="2200" dirty="0"/>
              <a:t> kopec u Nového Města na Moravě). </a:t>
            </a:r>
            <a:r>
              <a:rPr lang="cs-CZ" sz="2200" b="1" dirty="0"/>
              <a:t>Vodáky</a:t>
            </a:r>
            <a:r>
              <a:rPr lang="cs-CZ" sz="2200" dirty="0"/>
              <a:t> je nejvíce využívaná řeka Sázava. Na venkovských farmách se rozvíjí </a:t>
            </a:r>
            <a:r>
              <a:rPr lang="cs-CZ" sz="2200" b="1" dirty="0"/>
              <a:t>agroturistika</a:t>
            </a:r>
            <a:r>
              <a:rPr lang="cs-CZ" sz="2200" dirty="0"/>
              <a:t>. </a:t>
            </a:r>
          </a:p>
          <a:p>
            <a:r>
              <a:rPr lang="cs-CZ" sz="2200" dirty="0"/>
              <a:t>Mezi </a:t>
            </a:r>
            <a:r>
              <a:rPr lang="cs-CZ" sz="2200" dirty="0" smtClean="0"/>
              <a:t>nejvýznamnější </a:t>
            </a:r>
            <a:r>
              <a:rPr lang="cs-CZ" sz="2200" dirty="0"/>
              <a:t>kulturní akce patří </a:t>
            </a:r>
            <a:r>
              <a:rPr lang="cs-CZ" sz="2200" b="1" dirty="0"/>
              <a:t>Mezinárodní hudební festival Petra Dvorského</a:t>
            </a:r>
            <a:r>
              <a:rPr lang="cs-CZ" sz="2200" dirty="0"/>
              <a:t> v Jaroměřicích nad Rokytnou, </a:t>
            </a:r>
            <a:r>
              <a:rPr lang="cs-CZ" sz="2200" b="1" dirty="0"/>
              <a:t>Mezinárodní festival dokumentárního filmu Jihlava</a:t>
            </a:r>
            <a:r>
              <a:rPr lang="cs-CZ" sz="2200" dirty="0"/>
              <a:t> nebo folkový </a:t>
            </a:r>
            <a:r>
              <a:rPr lang="cs-CZ" sz="2200" b="1" dirty="0"/>
              <a:t>festival Prázdniny v Telči</a:t>
            </a:r>
            <a:r>
              <a:rPr lang="cs-CZ" sz="2200" dirty="0"/>
              <a:t>. </a:t>
            </a:r>
            <a:endParaRPr lang="cs-CZ" sz="2200" dirty="0" smtClean="0"/>
          </a:p>
          <a:p>
            <a:endParaRPr lang="cs-CZ" sz="2200" dirty="0"/>
          </a:p>
          <a:p>
            <a:r>
              <a:rPr lang="cs-CZ" sz="2200" b="1" dirty="0" smtClean="0"/>
              <a:t>3 památky UNESCO </a:t>
            </a:r>
            <a:r>
              <a:rPr lang="cs-CZ" sz="2200" dirty="0" smtClean="0"/>
              <a:t>(</a:t>
            </a:r>
            <a:r>
              <a:rPr lang="cs-CZ" sz="2400" dirty="0"/>
              <a:t>v Telči, Žďáru nad Sázavou a </a:t>
            </a:r>
            <a:r>
              <a:rPr lang="cs-CZ" sz="2400" dirty="0" smtClean="0"/>
              <a:t>Třebíči), množství historických památek i jiných turistických zajímavostí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183449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8936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JIHLAVA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královské horní město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-stříbro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památky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hradby, brána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.Boží,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podzemní chodby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Vysočiny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ZOO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-průmysl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textilní, strojírenský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450px-Jihlava_brana_M_Bozi_DSCN505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32656"/>
            <a:ext cx="2880000" cy="38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14" descr="800px-Jihlavske_katakomby_(3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3573016"/>
            <a:ext cx="4330843" cy="28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16" descr="800px-Zoo_de_Jihlava.jpg"/>
          <p:cNvPicPr>
            <a:picLocks noChangeAspect="1"/>
          </p:cNvPicPr>
          <p:nvPr/>
        </p:nvPicPr>
        <p:blipFill>
          <a:blip r:embed="rId6" cstate="print"/>
          <a:srcRect t="9148" r="6013"/>
          <a:stretch>
            <a:fillRect/>
          </a:stretch>
        </p:blipFill>
        <p:spPr>
          <a:xfrm>
            <a:off x="5580112" y="4293096"/>
            <a:ext cx="3277316" cy="23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1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Pelhřimov</a:t>
            </a:r>
            <a:endParaRPr lang="cs-CZ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4"/>
              </a:rPr>
              <a:t>Muzeum rekordů a kuriozit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→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Vysočiny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zámku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-průmysl strojírenský, potravinářský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-Muzeum strašidel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Žďár nad Sázavou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knihy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strojírenský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průmysl</a:t>
            </a:r>
          </a:p>
          <a:p>
            <a:pPr>
              <a:buNone/>
              <a:tabLst>
                <a:tab pos="4035425" algn="l"/>
              </a:tabLst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 cisterciácký klášter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20" descr="800px-Dukovany_Nuclear_Power_Station_2.jpg"/>
          <p:cNvPicPr>
            <a:picLocks noChangeAspect="1"/>
          </p:cNvPicPr>
          <p:nvPr/>
        </p:nvPicPr>
        <p:blipFill>
          <a:blip r:embed="rId6" cstate="print"/>
          <a:srcRect l="5417" r="5417"/>
          <a:stretch>
            <a:fillRect/>
          </a:stretch>
        </p:blipFill>
        <p:spPr>
          <a:xfrm>
            <a:off x="611560" y="3573016"/>
            <a:ext cx="3840000" cy="2880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8640"/>
            <a:ext cx="3039860" cy="2991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017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572149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b="1" u="sng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Třebíč</a:t>
            </a:r>
            <a:endParaRPr lang="cs-CZ" sz="3500" b="1" u="sng" dirty="0" smtClean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UNESCO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-židovská čtvrť a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bazilika sv. Prokopa →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Západomoravské muzeum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-Muzeum Vysočiny na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zámku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-strojírenský průmysl                                             </a:t>
            </a:r>
          </a:p>
          <a:p>
            <a:pPr>
              <a:buNone/>
            </a:pPr>
            <a:r>
              <a:rPr lang="cs-CZ" sz="3000" b="1" u="sng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5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Telč</a:t>
            </a:r>
            <a:endParaRPr lang="cs-CZ" sz="35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UNESCO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-historické centrum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se zámkem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24" descr="800px-Dukovany_Nuclear_Power_Station_2.jpg"/>
          <p:cNvPicPr>
            <a:picLocks noChangeAspect="1"/>
          </p:cNvPicPr>
          <p:nvPr/>
        </p:nvPicPr>
        <p:blipFill>
          <a:blip r:embed="rId5" cstate="print"/>
          <a:srcRect l="5750" r="5750"/>
          <a:stretch>
            <a:fillRect/>
          </a:stretch>
        </p:blipFill>
        <p:spPr>
          <a:xfrm>
            <a:off x="467544" y="3573016"/>
            <a:ext cx="3840000" cy="2880000"/>
          </a:xfrm>
          <a:prstGeom prst="rect">
            <a:avLst/>
          </a:prstGeom>
        </p:spPr>
      </p:pic>
      <p:pic>
        <p:nvPicPr>
          <p:cNvPr id="2050" name="Picture 2" descr="File:Třebíč Basilika Jihlava Ghetto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-50050"/>
            <a:ext cx="4571999" cy="305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406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" y="0"/>
            <a:ext cx="9143924" cy="6924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HLAVNÍ TURISTICKÉ CÍLE V KRAJI VYSOČINA</a:t>
            </a:r>
          </a:p>
          <a:p>
            <a:pPr lvl="0"/>
            <a:r>
              <a:rPr lang="cs-CZ" sz="2000" b="1" dirty="0"/>
              <a:t>Památky UNESCO:</a:t>
            </a:r>
            <a:r>
              <a:rPr lang="cs-CZ" sz="2000" dirty="0"/>
              <a:t> </a:t>
            </a:r>
            <a:endParaRPr lang="cs-CZ" sz="2000" dirty="0" smtClean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historické jádro a </a:t>
            </a:r>
            <a:r>
              <a:rPr lang="cs-CZ" sz="2000" dirty="0"/>
              <a:t>zámek v Telči, 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bazilika sv. Prokopa a židovská čtvrť v Třebíči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kostel </a:t>
            </a:r>
            <a:r>
              <a:rPr lang="cs-CZ" sz="2000" dirty="0"/>
              <a:t>sv. Jana Nepomuckého na Zelené hoře u Žďáru nad Sázavou, </a:t>
            </a:r>
            <a:endParaRPr lang="cs-CZ" sz="2000" dirty="0" smtClean="0"/>
          </a:p>
          <a:p>
            <a:pPr marL="285750" lvl="0" indent="-285750">
              <a:buFont typeface="Arial" pitchFamily="34" charset="0"/>
              <a:buChar char="•"/>
            </a:pPr>
            <a:endParaRPr lang="cs-CZ" sz="2000" dirty="0" smtClean="0"/>
          </a:p>
          <a:p>
            <a:pPr lvl="0"/>
            <a:r>
              <a:rPr lang="cs-CZ" sz="2000" b="1" dirty="0" smtClean="0"/>
              <a:t>Hrady a zámky:</a:t>
            </a:r>
            <a:endParaRPr lang="cs-CZ" sz="20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Pozornost byste měli věnovat zvláště </a:t>
            </a:r>
            <a:r>
              <a:rPr lang="cs-CZ" sz="2000" b="1" dirty="0"/>
              <a:t>hradům</a:t>
            </a:r>
            <a:r>
              <a:rPr lang="cs-CZ" sz="2000" dirty="0"/>
              <a:t> </a:t>
            </a:r>
            <a:r>
              <a:rPr lang="cs-CZ" sz="2000" dirty="0">
                <a:hlinkClick r:id="rId2"/>
              </a:rPr>
              <a:t>Kámen</a:t>
            </a:r>
            <a:r>
              <a:rPr lang="cs-CZ" sz="2000" dirty="0"/>
              <a:t> (okres </a:t>
            </a:r>
            <a:r>
              <a:rPr lang="cs-CZ" sz="2000" dirty="0">
                <a:hlinkClick r:id="rId3"/>
              </a:rPr>
              <a:t>Havlíčkův Brod</a:t>
            </a:r>
            <a:r>
              <a:rPr lang="cs-CZ" sz="2000" dirty="0"/>
              <a:t>), </a:t>
            </a:r>
            <a:r>
              <a:rPr lang="cs-CZ" sz="2000" dirty="0">
                <a:hlinkClick r:id="rId4"/>
              </a:rPr>
              <a:t>Ledeč nad Sázavou</a:t>
            </a:r>
            <a:r>
              <a:rPr lang="cs-CZ" sz="2000" dirty="0"/>
              <a:t> (okres Havlíčkův Brod), </a:t>
            </a:r>
            <a:r>
              <a:rPr lang="cs-CZ" sz="2000" dirty="0">
                <a:hlinkClick r:id="rId5"/>
              </a:rPr>
              <a:t>Pernštejn</a:t>
            </a:r>
            <a:r>
              <a:rPr lang="cs-CZ" sz="2000" dirty="0"/>
              <a:t> (okres </a:t>
            </a:r>
            <a:r>
              <a:rPr lang="cs-CZ" sz="2000" dirty="0">
                <a:hlinkClick r:id="rId6"/>
              </a:rPr>
              <a:t>Brno</a:t>
            </a:r>
            <a:r>
              <a:rPr lang="cs-CZ" sz="2000" dirty="0"/>
              <a:t>-venkov), </a:t>
            </a:r>
            <a:r>
              <a:rPr lang="cs-CZ" sz="2000" dirty="0" err="1">
                <a:hlinkClick r:id="rId7"/>
              </a:rPr>
              <a:t>Roštejn</a:t>
            </a:r>
            <a:r>
              <a:rPr lang="cs-CZ" sz="2000" dirty="0"/>
              <a:t> (okres </a:t>
            </a:r>
            <a:r>
              <a:rPr lang="cs-CZ" sz="2000" dirty="0">
                <a:hlinkClick r:id="rId8"/>
              </a:rPr>
              <a:t>Jihlava</a:t>
            </a:r>
            <a:r>
              <a:rPr lang="cs-CZ" sz="2000" dirty="0"/>
              <a:t>) a </a:t>
            </a:r>
            <a:r>
              <a:rPr lang="cs-CZ" sz="2000" b="1" dirty="0"/>
              <a:t>zámkům</a:t>
            </a:r>
            <a:r>
              <a:rPr lang="cs-CZ" sz="2000" dirty="0"/>
              <a:t> v </a:t>
            </a:r>
            <a:r>
              <a:rPr lang="cs-CZ" sz="2000" dirty="0">
                <a:hlinkClick r:id="rId9"/>
              </a:rPr>
              <a:t>Telči</a:t>
            </a:r>
            <a:r>
              <a:rPr lang="cs-CZ" sz="2000" dirty="0"/>
              <a:t> (okres Jihlava), </a:t>
            </a:r>
            <a:r>
              <a:rPr lang="cs-CZ" sz="2000" dirty="0">
                <a:hlinkClick r:id="rId10"/>
              </a:rPr>
              <a:t>Velké Meziříčí</a:t>
            </a:r>
            <a:r>
              <a:rPr lang="cs-CZ" sz="2000" dirty="0"/>
              <a:t> (</a:t>
            </a:r>
            <a:r>
              <a:rPr lang="cs-CZ" sz="2000" dirty="0">
                <a:hlinkClick r:id="rId11"/>
              </a:rPr>
              <a:t>Žďár nad Sázavou</a:t>
            </a:r>
            <a:r>
              <a:rPr lang="cs-CZ" sz="2000" dirty="0"/>
              <a:t>), </a:t>
            </a:r>
            <a:r>
              <a:rPr lang="cs-CZ" sz="2000" dirty="0">
                <a:hlinkClick r:id="rId12"/>
              </a:rPr>
              <a:t>Budišově</a:t>
            </a:r>
            <a:r>
              <a:rPr lang="cs-CZ" sz="2000" dirty="0"/>
              <a:t> (okres </a:t>
            </a:r>
            <a:r>
              <a:rPr lang="cs-CZ" sz="2000" dirty="0">
                <a:hlinkClick r:id="rId13"/>
              </a:rPr>
              <a:t>Třebíč</a:t>
            </a:r>
            <a:r>
              <a:rPr lang="cs-CZ" sz="2000" dirty="0"/>
              <a:t>), </a:t>
            </a:r>
            <a:r>
              <a:rPr lang="cs-CZ" sz="2000" dirty="0">
                <a:hlinkClick r:id="rId14"/>
              </a:rPr>
              <a:t>Jaroměřicích nad Rokytnou</a:t>
            </a:r>
            <a:r>
              <a:rPr lang="cs-CZ" sz="2000" dirty="0"/>
              <a:t> (okres Třebíč), </a:t>
            </a:r>
            <a:r>
              <a:rPr lang="cs-CZ" sz="2000" dirty="0">
                <a:hlinkClick r:id="rId15"/>
              </a:rPr>
              <a:t>Lipnici nad Sázavou</a:t>
            </a:r>
            <a:r>
              <a:rPr lang="cs-CZ" sz="2000" dirty="0"/>
              <a:t> (okres Havlíčkův Brod) a </a:t>
            </a:r>
            <a:r>
              <a:rPr lang="cs-CZ" sz="2000" dirty="0">
                <a:hlinkClick r:id="rId16"/>
              </a:rPr>
              <a:t>Třebíči</a:t>
            </a:r>
            <a:r>
              <a:rPr lang="cs-CZ" sz="2000" dirty="0"/>
              <a:t> (okres Třebíč).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cs-CZ" sz="20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ZOO </a:t>
            </a:r>
            <a:r>
              <a:rPr lang="cs-CZ" sz="2000" dirty="0"/>
              <a:t>Jihlava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Muzeum rekordů a kuriozit v Pelhřimově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Jihlavské </a:t>
            </a:r>
            <a:r>
              <a:rPr lang="cs-CZ" sz="2000" dirty="0"/>
              <a:t>katakomby </a:t>
            </a:r>
            <a:endParaRPr lang="cs-CZ" sz="2000" dirty="0" smtClean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Westernové </a:t>
            </a:r>
            <a:r>
              <a:rPr lang="cs-CZ" sz="2000" dirty="0"/>
              <a:t>městečko Šiklův Mlýn u Zvole nad Pernštejnem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lyžařský areál v Novém Městě n. M</a:t>
            </a:r>
            <a:r>
              <a:rPr lang="cs-CZ" sz="2000" dirty="0" smtClean="0"/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cs-CZ" sz="20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/>
              <a:t>na území kraje se nachází 124 chráněných území a devět přírodních parků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na </a:t>
            </a:r>
            <a:r>
              <a:rPr lang="cs-CZ" sz="2000" dirty="0"/>
              <a:t>Vysočině jsou 2 chráněné krajinné oblasti – Žďárské vrchy a Železné hory, 9 přírodních parků a 170 maloplošných chráněných území. </a:t>
            </a:r>
          </a:p>
        </p:txBody>
      </p:sp>
    </p:spTree>
    <p:extLst>
      <p:ext uri="{BB962C8B-B14F-4D97-AF65-F5344CB8AC3E}">
        <p14:creationId xmlns:p14="http://schemas.microsoft.com/office/powerpoint/2010/main" val="37511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4" name="Picture 6" descr="Telč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14569"/>
            <a:ext cx="6516216" cy="687443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1015" name="Rectangle 7"/>
          <p:cNvSpPr>
            <a:spLocks noChangeArrowheads="1"/>
          </p:cNvSpPr>
          <p:nvPr/>
        </p:nvSpPr>
        <p:spPr bwMode="auto">
          <a:xfrm>
            <a:off x="1908175" y="3957619"/>
            <a:ext cx="181822" cy="371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>
            <a:spAutoFit/>
          </a:bodyPr>
          <a:lstStyle/>
          <a:p>
            <a:endParaRPr lang="cs-CZ" dirty="0"/>
          </a:p>
        </p:txBody>
      </p:sp>
      <p:sp>
        <p:nvSpPr>
          <p:cNvPr id="171010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" y="0"/>
            <a:ext cx="899592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>
                <a:hlinkClick r:id="rId4"/>
              </a:rPr>
              <a:t>Telč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0"/>
            <a:ext cx="2627784" cy="7094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700" b="1" dirty="0">
                <a:hlinkClick r:id="rId5"/>
              </a:rPr>
              <a:t>Historické jádro </a:t>
            </a:r>
            <a:r>
              <a:rPr lang="cs-CZ" sz="1700" dirty="0"/>
              <a:t>města patří k nejcennějším městským památkovým rezervacím na Moravě a v roce 1992 bylo zapsáno na </a:t>
            </a:r>
            <a:r>
              <a:rPr lang="cs-CZ" sz="1700" b="1" dirty="0"/>
              <a:t>Seznam světového kulturního dědictví UNESCO</a:t>
            </a:r>
            <a:r>
              <a:rPr lang="cs-CZ" sz="1700" dirty="0"/>
              <a:t>. </a:t>
            </a:r>
            <a:endParaRPr lang="cs-CZ" sz="1700" dirty="0" smtClean="0"/>
          </a:p>
          <a:p>
            <a:r>
              <a:rPr lang="cs-CZ" sz="1700" dirty="0" smtClean="0"/>
              <a:t>Na </a:t>
            </a:r>
            <a:r>
              <a:rPr lang="cs-CZ" sz="1700" dirty="0"/>
              <a:t>památkové hodnotě města se podílí i předměstí </a:t>
            </a:r>
            <a:r>
              <a:rPr lang="cs-CZ" sz="1700" b="1" dirty="0"/>
              <a:t>Staré Město</a:t>
            </a:r>
            <a:r>
              <a:rPr lang="cs-CZ" sz="1700" dirty="0"/>
              <a:t>, jehož historická část </a:t>
            </a:r>
            <a:r>
              <a:rPr lang="cs-CZ" sz="1700" b="1" dirty="0" smtClean="0"/>
              <a:t>je </a:t>
            </a:r>
            <a:r>
              <a:rPr lang="cs-CZ" sz="1700" b="1" dirty="0"/>
              <a:t>městskou památkovou zónou</a:t>
            </a:r>
            <a:r>
              <a:rPr lang="cs-CZ" sz="1700" dirty="0"/>
              <a:t>, a v neposlední řadě i skutečnost, že i nová výstavba ve 20. století na okrajích města respektovala hodnotné městské panoráma, které není narušeno převýšenou panelovou zástavbou.</a:t>
            </a:r>
          </a:p>
          <a:p>
            <a:endParaRPr lang="cs-CZ" sz="1700" dirty="0"/>
          </a:p>
          <a:p>
            <a:r>
              <a:rPr lang="cs-CZ" sz="1700" dirty="0" smtClean="0"/>
              <a:t>K </a:t>
            </a:r>
            <a:r>
              <a:rPr lang="cs-CZ" sz="1700" dirty="0"/>
              <a:t>památkám na zdejší židovské osídlení patří i zdejší </a:t>
            </a:r>
            <a:r>
              <a:rPr lang="cs-CZ" sz="1700" b="1" dirty="0"/>
              <a:t>synagoga </a:t>
            </a:r>
            <a:r>
              <a:rPr lang="cs-CZ" sz="1700" dirty="0"/>
              <a:t>a </a:t>
            </a:r>
            <a:r>
              <a:rPr lang="cs-CZ" sz="1700" b="1" dirty="0"/>
              <a:t>židovský hřbitov</a:t>
            </a:r>
            <a:r>
              <a:rPr lang="cs-CZ" sz="1700" dirty="0" smtClean="0"/>
              <a:t>.</a:t>
            </a: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4264095762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1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0" grpId="0" animBg="1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Telč Castle 03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503" y="-7002"/>
            <a:ext cx="9145658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Zámek Telč, nám. Zachariáše z Hradce 1, Telč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503" y="7959"/>
            <a:ext cx="9145658" cy="607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Zámek Telč, nám. Zachariáše z Hradce 1, Telč 1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503" y="-24559"/>
            <a:ext cx="9194648" cy="610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region-vysocina.cz/../fotogalerie/98_foto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608" y="-24560"/>
            <a:ext cx="9168607" cy="6876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1979711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 smtClean="0">
                <a:hlinkClick r:id="rId10"/>
              </a:rPr>
              <a:t>Telč</a:t>
            </a:r>
            <a:r>
              <a:rPr lang="cs-CZ" sz="2400" dirty="0" smtClean="0"/>
              <a:t> - zámek</a:t>
            </a:r>
            <a:endParaRPr lang="cs-CZ" sz="2400" dirty="0"/>
          </a:p>
        </p:txBody>
      </p:sp>
      <p:sp>
        <p:nvSpPr>
          <p:cNvPr id="2" name="Obdélník 1"/>
          <p:cNvSpPr/>
          <p:nvPr/>
        </p:nvSpPr>
        <p:spPr>
          <a:xfrm>
            <a:off x="-31503" y="5069502"/>
            <a:ext cx="9175503" cy="181588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600" b="1" dirty="0" smtClean="0"/>
              <a:t>Renesanční </a:t>
            </a:r>
            <a:r>
              <a:rPr lang="cs-CZ" sz="1600" b="1" dirty="0"/>
              <a:t>zámek </a:t>
            </a:r>
            <a:r>
              <a:rPr lang="cs-CZ" sz="1600" dirty="0"/>
              <a:t>vznikl přestavbou gotického obranného hradu </a:t>
            </a:r>
            <a:r>
              <a:rPr lang="cs-CZ" sz="1600" b="1" dirty="0"/>
              <a:t>v 16. století</a:t>
            </a:r>
            <a:r>
              <a:rPr lang="cs-CZ" sz="1600" dirty="0"/>
              <a:t>. Konečnou podobu vtiskl zámeckému areálu </a:t>
            </a:r>
            <a:r>
              <a:rPr lang="cs-CZ" sz="1600" b="1" dirty="0"/>
              <a:t>italský architekt </a:t>
            </a:r>
            <a:r>
              <a:rPr lang="cs-CZ" sz="1600" b="1" dirty="0" err="1"/>
              <a:t>Baldassare</a:t>
            </a:r>
            <a:r>
              <a:rPr lang="cs-CZ" sz="1600" b="1" dirty="0"/>
              <a:t> Maggi</a:t>
            </a:r>
            <a:r>
              <a:rPr lang="cs-CZ" sz="1600" dirty="0"/>
              <a:t>. Je to jeden z nejlépe dochovaných renesančních architektonických komplexů v České republice. Zvláště cenné je vnitřní zařízení</a:t>
            </a:r>
            <a:r>
              <a:rPr lang="cs-CZ" sz="1600" dirty="0" smtClean="0"/>
              <a:t>.</a:t>
            </a:r>
          </a:p>
          <a:p>
            <a:r>
              <a:rPr lang="cs-CZ" sz="1600" dirty="0"/>
              <a:t>Zámek je </a:t>
            </a:r>
            <a:r>
              <a:rPr lang="cs-CZ" sz="1600" b="1" dirty="0"/>
              <a:t>obklopen přírodním parkem</a:t>
            </a:r>
            <a:r>
              <a:rPr lang="cs-CZ" sz="1600" dirty="0"/>
              <a:t>, v němž stojí klasicistní skleník. </a:t>
            </a:r>
            <a:br>
              <a:rPr lang="cs-CZ" sz="1600" dirty="0"/>
            </a:br>
            <a:r>
              <a:rPr lang="cs-CZ" sz="1600" dirty="0"/>
              <a:t>V objektu zámku je umístěna pobočka Muzea Vysočiny Jihlava a Zámecká galerie. </a:t>
            </a:r>
            <a:br>
              <a:rPr lang="cs-CZ" sz="1600" dirty="0"/>
            </a:br>
            <a:r>
              <a:rPr lang="cs-CZ" sz="1600" dirty="0"/>
              <a:t>Zámek je spolu s historickým centrem města </a:t>
            </a:r>
            <a:r>
              <a:rPr lang="cs-CZ" sz="1600" b="1" dirty="0"/>
              <a:t>od roku 1992 zapsán do seznamu světového kulturního dědictví UNESCO.</a:t>
            </a:r>
          </a:p>
        </p:txBody>
      </p:sp>
    </p:spTree>
    <p:extLst>
      <p:ext uri="{BB962C8B-B14F-4D97-AF65-F5344CB8AC3E}">
        <p14:creationId xmlns:p14="http://schemas.microsoft.com/office/powerpoint/2010/main" val="313047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62" name="Picture 6" descr="1024px-Overview_of_Basilica_of_Saint_Procopius_in_Třebíč,_Czech_Republic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6905"/>
            <a:ext cx="9136165" cy="609329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3059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1607" y="0"/>
            <a:ext cx="3748305" cy="836712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Třebíč – </a:t>
            </a:r>
            <a:r>
              <a:rPr lang="cs-CZ" sz="2400" dirty="0">
                <a:hlinkClick r:id="rId4"/>
              </a:rPr>
              <a:t>bazilika </a:t>
            </a:r>
            <a:r>
              <a:rPr lang="cs-CZ" sz="2400" dirty="0" smtClean="0">
                <a:hlinkClick r:id="rId4"/>
              </a:rPr>
              <a:t>sv</a:t>
            </a:r>
            <a:r>
              <a:rPr lang="cs-CZ" sz="2400" dirty="0">
                <a:hlinkClick r:id="rId4"/>
              </a:rPr>
              <a:t>. Prokopa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36512" y="4797152"/>
            <a:ext cx="9144000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Opatský chrám</a:t>
            </a:r>
            <a:r>
              <a:rPr lang="cs-CZ" dirty="0"/>
              <a:t>, původně zasvěcený Panně Marii, byl budován od 1. poloviny 13. století jako </a:t>
            </a:r>
            <a:r>
              <a:rPr lang="cs-CZ" b="1" dirty="0"/>
              <a:t>součást benediktinského kláštera</a:t>
            </a:r>
            <a:r>
              <a:rPr lang="cs-CZ" dirty="0"/>
              <a:t>, založeného v r. 1101. </a:t>
            </a:r>
            <a:r>
              <a:rPr lang="cs-CZ" b="1" dirty="0"/>
              <a:t>Bazilika </a:t>
            </a:r>
            <a:r>
              <a:rPr lang="cs-CZ" dirty="0"/>
              <a:t>patří ke skvostům středověkého stavitelství evropského významu. Je </a:t>
            </a:r>
            <a:r>
              <a:rPr lang="cs-CZ" b="1" dirty="0"/>
              <a:t>postavena v románsko-gotickém slohu</a:t>
            </a:r>
            <a:r>
              <a:rPr lang="cs-CZ" dirty="0"/>
              <a:t>. Značně utrpěla při obléhání Třebíče uherskými vojsky Matyáše Korvína v roce 1468. Renovace, provedená architektem kaňkou v letech 1725 - 31, objevení vstupního portálu v roce 1862, restaurace Kamilem </a:t>
            </a:r>
            <a:r>
              <a:rPr lang="cs-CZ" dirty="0" err="1"/>
              <a:t>Hilbertem</a:t>
            </a:r>
            <a:r>
              <a:rPr lang="cs-CZ" dirty="0"/>
              <a:t> v letech 1924 - 35 a propojení hlavní lodi s kryptou v roce 1998 dodaly unikátní památce dnešní tvář. </a:t>
            </a:r>
            <a:r>
              <a:rPr lang="pl-PL" dirty="0"/>
              <a:t>O</a:t>
            </a:r>
            <a:r>
              <a:rPr lang="pl-PL" dirty="0" smtClean="0"/>
              <a:t>d </a:t>
            </a:r>
            <a:r>
              <a:rPr lang="pl-PL" dirty="0"/>
              <a:t>roku </a:t>
            </a:r>
            <a:r>
              <a:rPr lang="pl-PL" b="1" dirty="0"/>
              <a:t>2003</a:t>
            </a:r>
            <a:r>
              <a:rPr lang="pl-PL" dirty="0"/>
              <a:t> </a:t>
            </a:r>
            <a:r>
              <a:rPr lang="pl-PL" dirty="0" smtClean="0"/>
              <a:t>zapsána </a:t>
            </a:r>
            <a:r>
              <a:rPr lang="pl-PL" dirty="0"/>
              <a:t>na seznamu kulturních památek </a:t>
            </a:r>
            <a:r>
              <a:rPr lang="pl-PL" b="1" dirty="0" smtClean="0"/>
              <a:t>UNESCO</a:t>
            </a:r>
            <a:r>
              <a:rPr lang="pl-PL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82499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3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3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59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8" name="Picture 6" descr="1024px-Blahoslavova_street_in_Třebíč,_photo_taken_from_Subakova_cros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5307" y="0"/>
            <a:ext cx="9149307" cy="610206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203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3491880" cy="836712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Židovská </a:t>
            </a:r>
            <a:r>
              <a:rPr lang="cs-CZ" sz="2400" dirty="0" smtClean="0"/>
              <a:t>čtvrť v </a:t>
            </a:r>
            <a:r>
              <a:rPr lang="cs-CZ" sz="2400" dirty="0"/>
              <a:t>Třebíči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0" y="4300061"/>
            <a:ext cx="9144000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Třebíčská židovská čtvrť, jinak též zvaná prostě Židy, v Třebíči-Zámostí je památka zapsaná v </a:t>
            </a:r>
            <a:r>
              <a:rPr lang="cs-CZ" b="1" dirty="0"/>
              <a:t>seznamu světového dědictví UNESCO</a:t>
            </a:r>
            <a:r>
              <a:rPr lang="cs-CZ" dirty="0" smtClean="0"/>
              <a:t>, </a:t>
            </a:r>
            <a:r>
              <a:rPr lang="cs-CZ" dirty="0"/>
              <a:t>jedna z nejzachovalejších židovských čtvrtí v Evropě.</a:t>
            </a:r>
          </a:p>
          <a:p>
            <a:r>
              <a:rPr lang="cs-CZ" dirty="0" smtClean="0"/>
              <a:t>Třebíčská </a:t>
            </a:r>
            <a:r>
              <a:rPr lang="cs-CZ" dirty="0"/>
              <a:t>židovská čtvrť je </a:t>
            </a:r>
            <a:r>
              <a:rPr lang="cs-CZ" b="1" dirty="0"/>
              <a:t>jedinou židovskou památkou mimo území Izraele</a:t>
            </a:r>
            <a:r>
              <a:rPr lang="cs-CZ" dirty="0"/>
              <a:t>, která je zapsána na seznamu UNESCO. Tato čtvrť je cenná ve svém celku, zejména původním historickým půdorysem</a:t>
            </a:r>
            <a:r>
              <a:rPr lang="cs-CZ" dirty="0" smtClean="0"/>
              <a:t>.</a:t>
            </a:r>
          </a:p>
          <a:p>
            <a:r>
              <a:rPr lang="cs-CZ" dirty="0"/>
              <a:t>Židovské město je příkladem </a:t>
            </a:r>
            <a:r>
              <a:rPr lang="cs-CZ" b="1" dirty="0"/>
              <a:t>maximálně zastavěného území</a:t>
            </a:r>
            <a:r>
              <a:rPr lang="cs-CZ" dirty="0"/>
              <a:t>. Domy zpravidla nemají zázemí dvorků, hospodářských staveb. Chybí zahrady; jedinou výjimkou je bývalá </a:t>
            </a:r>
            <a:r>
              <a:rPr lang="cs-CZ" dirty="0" err="1"/>
              <a:t>Subakova</a:t>
            </a:r>
            <a:r>
              <a:rPr lang="cs-CZ" dirty="0"/>
              <a:t> zahrada, která vznikla v místě jednoho ze zbořených domů. Domy jsou navzájem stavebně propojené, mezi nimi tmavé průchody, křivolaké </a:t>
            </a:r>
            <a:r>
              <a:rPr lang="cs-CZ" dirty="0" smtClean="0"/>
              <a:t>uličky. </a:t>
            </a:r>
            <a:r>
              <a:rPr lang="cs-CZ" dirty="0"/>
              <a:t>Jádra a dispozice domů je renesanční a </a:t>
            </a:r>
            <a:r>
              <a:rPr lang="cs-CZ" dirty="0" smtClean="0"/>
              <a:t>barokní.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805846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2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2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6" grpId="0" animBg="1"/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8" name="Picture 6" descr="1024px-Poutní_kostel_sv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8946" y="0"/>
            <a:ext cx="9136166" cy="609329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7155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4860032" cy="764704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000" dirty="0">
                <a:hlinkClick r:id="rId4"/>
              </a:rPr>
              <a:t>kostel sv. Jana </a:t>
            </a:r>
            <a:r>
              <a:rPr lang="cs-CZ" sz="2000" dirty="0" smtClean="0">
                <a:hlinkClick r:id="rId4"/>
              </a:rPr>
              <a:t>Nepomuckého </a:t>
            </a:r>
            <a:r>
              <a:rPr lang="cs-CZ" sz="2000" dirty="0">
                <a:hlinkClick r:id="rId4"/>
              </a:rPr>
              <a:t>na </a:t>
            </a:r>
            <a:r>
              <a:rPr lang="cs-CZ" sz="2000" dirty="0" smtClean="0">
                <a:hlinkClick r:id="rId4"/>
              </a:rPr>
              <a:t>Zelené hoře 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0" y="4823281"/>
            <a:ext cx="9144000" cy="20621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b="1" dirty="0"/>
              <a:t>Poutní kostel sv. Jana Nepomuckého </a:t>
            </a:r>
            <a:r>
              <a:rPr lang="cs-CZ" sz="1600" dirty="0"/>
              <a:t>na Zelené hoře byl vystavěn podle návrhů významného pražského architekta vrcholného baroka </a:t>
            </a:r>
            <a:r>
              <a:rPr lang="cs-CZ" sz="1600" b="1" dirty="0"/>
              <a:t>Jana Blažeje </a:t>
            </a:r>
            <a:r>
              <a:rPr lang="cs-CZ" sz="1600" b="1" dirty="0" err="1"/>
              <a:t>Santiniho</a:t>
            </a:r>
            <a:r>
              <a:rPr lang="cs-CZ" sz="1600" b="1" dirty="0"/>
              <a:t> </a:t>
            </a:r>
            <a:r>
              <a:rPr lang="cs-CZ" sz="1600" b="1" dirty="0" err="1"/>
              <a:t>Aichla</a:t>
            </a:r>
            <a:r>
              <a:rPr lang="cs-CZ" sz="1600" dirty="0" smtClean="0"/>
              <a:t>.</a:t>
            </a:r>
          </a:p>
          <a:p>
            <a:r>
              <a:rPr lang="cs-CZ" sz="1600" dirty="0"/>
              <a:t>Pro originalitu české barokní gotiky a mistrovskou kompozici areálu </a:t>
            </a:r>
            <a:r>
              <a:rPr lang="cs-CZ" sz="1600" b="1" dirty="0"/>
              <a:t>se symbolikou svatojánské pěticípé hvězdy </a:t>
            </a:r>
            <a:r>
              <a:rPr lang="cs-CZ" sz="1600" dirty="0"/>
              <a:t>byl kostel v roce 1994 zapsán do </a:t>
            </a:r>
            <a:r>
              <a:rPr lang="cs-CZ" sz="1600" b="1" dirty="0"/>
              <a:t>seznamu světového kulturního dědictví UNESCO</a:t>
            </a:r>
            <a:r>
              <a:rPr lang="cs-CZ" sz="1600" dirty="0"/>
              <a:t>. </a:t>
            </a:r>
            <a:br>
              <a:rPr lang="cs-CZ" sz="1600" dirty="0"/>
            </a:br>
            <a:r>
              <a:rPr lang="cs-CZ" sz="1600" dirty="0"/>
              <a:t>Uvnitř kostela znázorňuje symboliku magického čísla pět především pět oltářů a pět chodeb, na hlavním oltáři pět hvězd a pět andělů. Nádvoří poutního místa vymezují ambity s pěticemi bran a kaplí. Brány umístěné uprostřed jednotlivých ramen mají kupolové střechy a doplněny jsou sochami. </a:t>
            </a:r>
            <a:endParaRPr lang="cs-CZ" sz="1600" dirty="0" smtClean="0"/>
          </a:p>
          <a:p>
            <a:r>
              <a:rPr lang="cs-CZ" sz="1600" dirty="0" smtClean="0"/>
              <a:t>- </a:t>
            </a:r>
            <a:r>
              <a:rPr lang="cs-CZ" sz="1600" dirty="0" smtClean="0">
                <a:hlinkClick r:id="rId5"/>
              </a:rPr>
              <a:t>letecký pohled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1185935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7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7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7155" grpId="0" animBg="1"/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10" name="Picture 6" descr="576px-Kámen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8698" y="-31647"/>
            <a:ext cx="5166761" cy="688964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5106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4927"/>
            <a:ext cx="1799479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Hrad Kámen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220072" y="4927"/>
            <a:ext cx="3672408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Gotický hrad (</a:t>
            </a:r>
            <a:r>
              <a:rPr lang="cs-CZ" sz="2000" dirty="0">
                <a:hlinkClick r:id="rId4"/>
              </a:rPr>
              <a:t>mapa</a:t>
            </a:r>
            <a:r>
              <a:rPr lang="cs-CZ" sz="2000" dirty="0"/>
              <a:t>) leží v </a:t>
            </a:r>
            <a:r>
              <a:rPr lang="cs-CZ" sz="2000" dirty="0" err="1"/>
              <a:t>Křemešnické</a:t>
            </a:r>
            <a:r>
              <a:rPr lang="cs-CZ" sz="2000" dirty="0"/>
              <a:t> vrchovině nedaleko Pacova. </a:t>
            </a:r>
            <a:r>
              <a:rPr lang="cs-CZ" sz="2000" b="1" dirty="0"/>
              <a:t>Původně gotický</a:t>
            </a:r>
            <a:r>
              <a:rPr lang="cs-CZ" sz="2000" dirty="0"/>
              <a:t> hrad, </a:t>
            </a:r>
            <a:r>
              <a:rPr lang="cs-CZ" sz="2000" b="1" dirty="0"/>
              <a:t>barokně přestavěný</a:t>
            </a:r>
            <a:r>
              <a:rPr lang="cs-CZ" sz="2000" dirty="0"/>
              <a:t>, byl v 19. století upraven v duchu romantické gotiky. V expozicích jsou představeny </a:t>
            </a:r>
            <a:r>
              <a:rPr lang="cs-CZ" sz="2000" b="1" dirty="0"/>
              <a:t>dějiny hradu</a:t>
            </a:r>
            <a:r>
              <a:rPr lang="cs-CZ" sz="2000" dirty="0"/>
              <a:t> a umístěna </a:t>
            </a:r>
            <a:r>
              <a:rPr lang="cs-CZ" sz="2000" b="1" dirty="0"/>
              <a:t>expozice unikátních</a:t>
            </a:r>
            <a:r>
              <a:rPr lang="cs-CZ" sz="2000" dirty="0"/>
              <a:t> </a:t>
            </a:r>
            <a:r>
              <a:rPr lang="cs-CZ" sz="2000" b="1" dirty="0"/>
              <a:t>historických motocyklů</a:t>
            </a:r>
            <a:r>
              <a:rPr lang="cs-CZ" sz="2000" dirty="0"/>
              <a:t> z přelomu 19. a 20. století. K nejcennějším patří např. motocykl </a:t>
            </a:r>
            <a:r>
              <a:rPr lang="cs-CZ" sz="2000" dirty="0" err="1"/>
              <a:t>Laurin</a:t>
            </a:r>
            <a:r>
              <a:rPr lang="cs-CZ" sz="2000" dirty="0"/>
              <a:t> a Klement z roku 1898. Expo</a:t>
            </a:r>
            <a:r>
              <a:rPr lang="cs-CZ" sz="2000" b="1" dirty="0"/>
              <a:t>zice nábytku a doplňků</a:t>
            </a:r>
            <a:r>
              <a:rPr lang="cs-CZ" sz="2000" dirty="0"/>
              <a:t> přibližuje atmosféru života na hradě ve druhé polovině 19. století. Hrad je obklopen krajinářsky </a:t>
            </a:r>
            <a:r>
              <a:rPr lang="cs-CZ" sz="2000" b="1" dirty="0"/>
              <a:t>upraveným</a:t>
            </a:r>
            <a:r>
              <a:rPr lang="cs-CZ" sz="2000" dirty="0"/>
              <a:t> </a:t>
            </a:r>
            <a:r>
              <a:rPr lang="cs-CZ" sz="2000" b="1" dirty="0"/>
              <a:t>parkem</a:t>
            </a:r>
            <a:r>
              <a:rPr lang="cs-CZ" sz="2000" dirty="0"/>
              <a:t>, jehož dominantou je rozsáhlé alpinum.</a:t>
            </a:r>
          </a:p>
        </p:txBody>
      </p:sp>
    </p:spTree>
    <p:extLst>
      <p:ext uri="{BB962C8B-B14F-4D97-AF65-F5344CB8AC3E}">
        <p14:creationId xmlns:p14="http://schemas.microsoft.com/office/powerpoint/2010/main" val="241228414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5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6" grpId="0" animBg="1"/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6" name="Picture 6" descr="1024px-Hrad_Pernštejn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18766"/>
            <a:ext cx="9144000" cy="685737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084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" y="0"/>
            <a:ext cx="2267744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Hrad Pernštejn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" y="5373216"/>
            <a:ext cx="9143999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Gotický hrad </a:t>
            </a:r>
            <a:r>
              <a:rPr lang="cs-CZ" dirty="0"/>
              <a:t>Pernštejn z poloviny </a:t>
            </a:r>
            <a:r>
              <a:rPr lang="cs-CZ" b="1" dirty="0"/>
              <a:t>13. století </a:t>
            </a:r>
            <a:r>
              <a:rPr lang="cs-CZ" dirty="0"/>
              <a:t>stojí ve východním okraji Českomoravské vrchoviny, v katastru obce Nedvědice, a </a:t>
            </a:r>
            <a:r>
              <a:rPr lang="cs-CZ" dirty="0" smtClean="0"/>
              <a:t>patří </a:t>
            </a:r>
            <a:r>
              <a:rPr lang="cs-CZ" dirty="0"/>
              <a:t>k nejvýznamnějším moravským hradům. </a:t>
            </a:r>
            <a:r>
              <a:rPr lang="cs-CZ" dirty="0" smtClean="0"/>
              <a:t>Monumentální </a:t>
            </a:r>
            <a:r>
              <a:rPr lang="cs-CZ" dirty="0"/>
              <a:t>stavba Pánů z Pernštejna s jednoduchou </a:t>
            </a:r>
            <a:r>
              <a:rPr lang="cs-CZ" dirty="0" err="1"/>
              <a:t>bergfritovou</a:t>
            </a:r>
            <a:r>
              <a:rPr lang="cs-CZ" dirty="0"/>
              <a:t> dispozicí byla do 16. století několikrát přebudována a především rozšířena, přesto při přeměně na reprezentativní a pohodlné sídlo neztratila svou obranyschopnost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41631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84" grpId="0" animBg="1"/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4" name="Picture 6" descr="1024px-Zámek_v_Jaroměřicích_nad_Rokytnou_00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840" y="-27384"/>
            <a:ext cx="9144840" cy="6858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6130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-33293" y="0"/>
            <a:ext cx="2445053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Jaroměřice </a:t>
            </a:r>
          </a:p>
          <a:p>
            <a:r>
              <a:rPr lang="cs-CZ" sz="2400" dirty="0"/>
              <a:t>nad Rokytnou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555776" y="63837"/>
            <a:ext cx="63722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Původně renesanční zámek vznikl na místě gotické vodní tvrze a byl později přestavěn v rozsáhlý barokní zámecký komplex s farním kostelem sv. Markéty.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obklopen pravidelnou </a:t>
            </a:r>
            <a:r>
              <a:rPr lang="cs-CZ" b="1" dirty="0"/>
              <a:t>zahradou francouzského typu</a:t>
            </a:r>
            <a:r>
              <a:rPr lang="cs-CZ" dirty="0"/>
              <a:t>, která přechází v přírodně krajinářský park. </a:t>
            </a:r>
            <a:br>
              <a:rPr lang="cs-CZ" dirty="0"/>
            </a:br>
            <a:r>
              <a:rPr lang="cs-CZ" dirty="0"/>
              <a:t>V zámku je instalace dobových interiérů s hodnotným zařízením a sbírkami.</a:t>
            </a:r>
          </a:p>
        </p:txBody>
      </p:sp>
    </p:spTree>
    <p:extLst>
      <p:ext uri="{BB962C8B-B14F-4D97-AF65-F5344CB8AC3E}">
        <p14:creationId xmlns:p14="http://schemas.microsoft.com/office/powerpoint/2010/main" val="370535946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6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130" grpId="0" animBg="1"/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92" name="Picture 8" descr="1280px-Jihlavske_namesti_-_0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48" y="3215"/>
            <a:ext cx="9140552" cy="685478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998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2771800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Jihlava – </a:t>
            </a:r>
            <a:endParaRPr lang="cs-CZ" sz="2400" dirty="0" smtClean="0"/>
          </a:p>
          <a:p>
            <a:r>
              <a:rPr lang="cs-CZ" sz="2400" dirty="0" smtClean="0"/>
              <a:t>Masarykovo </a:t>
            </a:r>
            <a:r>
              <a:rPr lang="cs-CZ" sz="2400" dirty="0"/>
              <a:t>náměstí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0" y="5131058"/>
            <a:ext cx="9144000" cy="175432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Masarykovo náměstí </a:t>
            </a:r>
            <a:r>
              <a:rPr lang="cs-CZ" dirty="0"/>
              <a:t>nacházející se ve městě Jihlavě je jedno z největších náměstí v Česku podle knižních zdrojů </a:t>
            </a:r>
            <a:r>
              <a:rPr lang="cs-CZ" b="1" dirty="0"/>
              <a:t>3. největší v celém bývalém Československu</a:t>
            </a:r>
            <a:r>
              <a:rPr lang="cs-CZ" dirty="0"/>
              <a:t>. Má přibližně obdélníkový tvar s délkou </a:t>
            </a:r>
            <a:r>
              <a:rPr lang="cs-CZ" b="1" dirty="0"/>
              <a:t>cca 330 m a 90 m </a:t>
            </a:r>
            <a:r>
              <a:rPr lang="cs-CZ" dirty="0"/>
              <a:t>na </a:t>
            </a:r>
            <a:r>
              <a:rPr lang="cs-CZ" dirty="0" smtClean="0"/>
              <a:t>šířku. Ústí </a:t>
            </a:r>
            <a:r>
              <a:rPr lang="cs-CZ" dirty="0"/>
              <a:t>do něj 12 jihlavských ulic.</a:t>
            </a:r>
          </a:p>
          <a:p>
            <a:r>
              <a:rPr lang="cs-CZ" b="1" dirty="0" smtClean="0"/>
              <a:t>Římskokatolický </a:t>
            </a:r>
            <a:r>
              <a:rPr lang="cs-CZ" b="1" dirty="0"/>
              <a:t>kostel svatého Ignáce </a:t>
            </a:r>
            <a:r>
              <a:rPr lang="cs-CZ" dirty="0"/>
              <a:t>z </a:t>
            </a:r>
            <a:r>
              <a:rPr lang="cs-CZ" dirty="0" err="1"/>
              <a:t>Loyoly</a:t>
            </a:r>
            <a:r>
              <a:rPr lang="cs-CZ" dirty="0"/>
              <a:t> v Jihlavě se nachází v rohu Masarykova náměstí. Do roku 1994 se v něm nacházel Přemyslovský krucifix, ale po restaurování byl přemístěn do Strahovského kláštera v Praze.</a:t>
            </a:r>
          </a:p>
        </p:txBody>
      </p:sp>
    </p:spTree>
    <p:extLst>
      <p:ext uri="{BB962C8B-B14F-4D97-AF65-F5344CB8AC3E}">
        <p14:creationId xmlns:p14="http://schemas.microsoft.com/office/powerpoint/2010/main" val="141251351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9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9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88" grpId="0" animBg="1"/>
      <p:bldP spid="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ozlov island of Dalešice Reservoir in Czech Republic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-27384"/>
            <a:ext cx="9113469" cy="60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DalesicePowerStation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69984" cy="687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4330839"/>
            <a:ext cx="9144000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b="1" dirty="0"/>
              <a:t>Vodní dílo Dalešice </a:t>
            </a:r>
            <a:r>
              <a:rPr lang="cs-CZ" sz="1600" dirty="0"/>
              <a:t>je přečerpávací vodní nádrž, která leží </a:t>
            </a:r>
            <a:r>
              <a:rPr lang="cs-CZ" sz="1600" b="1" dirty="0"/>
              <a:t>na řece Jihlavě </a:t>
            </a:r>
            <a:r>
              <a:rPr lang="cs-CZ" sz="1600" dirty="0"/>
              <a:t>jihovýchodně od Třebíče. Byla postavena v letech 1970 až 1978 a její součástí je dolní nádrž Mohelno. Vzdutí hladiny je dlouhé 22 km a sahá až k obci Vladislav. </a:t>
            </a:r>
            <a:r>
              <a:rPr lang="cs-CZ" sz="1600" dirty="0" smtClean="0"/>
              <a:t>Maximální </a:t>
            </a:r>
            <a:r>
              <a:rPr lang="cs-CZ" sz="1600" dirty="0"/>
              <a:t>objem nádrže 127,3 mil. m³ patří k největším na Moravě. Nadmořská výška vodní plochy je 381,5 m</a:t>
            </a:r>
            <a:r>
              <a:rPr lang="cs-CZ" sz="1600" dirty="0" smtClean="0"/>
              <a:t>.</a:t>
            </a:r>
          </a:p>
          <a:p>
            <a:r>
              <a:rPr lang="cs-CZ" sz="1600" dirty="0"/>
              <a:t>Těleso hráze je </a:t>
            </a:r>
            <a:r>
              <a:rPr lang="cs-CZ" sz="1600" b="1" dirty="0"/>
              <a:t>nejvyšší hrází v České republice </a:t>
            </a:r>
            <a:r>
              <a:rPr lang="cs-CZ" sz="1600" dirty="0"/>
              <a:t>(100 m) a druhou nejvyšší sypanou hrází v </a:t>
            </a:r>
            <a:r>
              <a:rPr lang="cs-CZ" sz="1600" dirty="0" smtClean="0"/>
              <a:t>Evropě</a:t>
            </a:r>
            <a:r>
              <a:rPr lang="cs-CZ" sz="1600" dirty="0"/>
              <a:t>. Maximální </a:t>
            </a:r>
            <a:r>
              <a:rPr lang="cs-CZ" sz="1600" b="1" dirty="0"/>
              <a:t>hloubka 85,5 m</a:t>
            </a:r>
            <a:r>
              <a:rPr lang="cs-CZ" sz="1600" dirty="0"/>
              <a:t> je rovněž </a:t>
            </a:r>
            <a:r>
              <a:rPr lang="cs-CZ" sz="1600" b="1" dirty="0"/>
              <a:t>největší u nás</a:t>
            </a:r>
            <a:r>
              <a:rPr lang="cs-CZ" sz="1600" dirty="0" smtClean="0"/>
              <a:t>.</a:t>
            </a:r>
          </a:p>
          <a:p>
            <a:r>
              <a:rPr lang="cs-CZ" sz="1600" dirty="0"/>
              <a:t>Hlavním účelem je </a:t>
            </a:r>
            <a:r>
              <a:rPr lang="cs-CZ" sz="1600" b="1" dirty="0"/>
              <a:t>zdroj technologické vody pro jadernou elektrárnu Dukovany</a:t>
            </a:r>
            <a:r>
              <a:rPr lang="cs-CZ" sz="1600" dirty="0"/>
              <a:t>, jež se čerpá z VN Mohelno, krátkodobé </a:t>
            </a:r>
            <a:r>
              <a:rPr lang="cs-CZ" sz="1600" dirty="0" smtClean="0"/>
              <a:t>nahrazení </a:t>
            </a:r>
            <a:r>
              <a:rPr lang="cs-CZ" sz="1600" dirty="0"/>
              <a:t>jednoho bloku JEDU, výroba špičkové elektrické energie, dlouhodobé vyrovnávání průtoků v řece, snižování povodňové špičky v dolním toku, sedimentaci nečistot a rekreačnímu využití.</a:t>
            </a:r>
          </a:p>
          <a:p>
            <a:r>
              <a:rPr lang="cs-CZ" sz="1600" dirty="0"/>
              <a:t>Společně s vodní nádrží Mohelno tvoří </a:t>
            </a:r>
            <a:r>
              <a:rPr lang="cs-CZ" sz="1600" b="1" dirty="0"/>
              <a:t>energetický komplex přečerpávací vodní </a:t>
            </a:r>
            <a:r>
              <a:rPr lang="cs-CZ" sz="1600" b="1" dirty="0" smtClean="0"/>
              <a:t>elektrárny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23977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Vodní nádrž </a:t>
            </a:r>
            <a:r>
              <a:rPr lang="cs-CZ" sz="2400" dirty="0" smtClean="0"/>
              <a:t>Dalešice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0241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6" name="Picture 6" descr="1024px-Vodní_nádrž_Mohelno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840" cy="6858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9203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23977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Vodní nádrž Mohelno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0" y="5415607"/>
            <a:ext cx="9144000" cy="175432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Vodní nádrž Mohelno </a:t>
            </a:r>
            <a:r>
              <a:rPr lang="cs-CZ" dirty="0"/>
              <a:t>je součástí vodního díla Dalešice, které leží </a:t>
            </a:r>
            <a:r>
              <a:rPr lang="cs-CZ" b="1" dirty="0"/>
              <a:t>na řece Jihlavě </a:t>
            </a:r>
            <a:r>
              <a:rPr lang="cs-CZ" dirty="0"/>
              <a:t>asi 30 km jihovýchodně od Třebíče a slouží jako </a:t>
            </a:r>
            <a:r>
              <a:rPr lang="cs-CZ" b="1" dirty="0"/>
              <a:t>spodní vyrovnávací </a:t>
            </a:r>
            <a:r>
              <a:rPr lang="cs-CZ" b="1" dirty="0" smtClean="0"/>
              <a:t>nádrž</a:t>
            </a:r>
            <a:r>
              <a:rPr lang="cs-CZ" dirty="0" smtClean="0"/>
              <a:t>. </a:t>
            </a:r>
          </a:p>
          <a:p>
            <a:r>
              <a:rPr lang="cs-CZ" dirty="0"/>
              <a:t>Délka hráze v koruně je 185 m, šířka 7,75 m, v základové spáře 32 m a výška hráze je 49 m. Bylo třeba na postavení tělesa hráze 89 400 m³ betonu. Přehradní gravitační betonová hráz </a:t>
            </a:r>
            <a:r>
              <a:rPr lang="cs-CZ" b="1" dirty="0"/>
              <a:t>vytváří 7 km dlouhé jezero</a:t>
            </a:r>
            <a:r>
              <a:rPr lang="cs-CZ" dirty="0"/>
              <a:t>.</a:t>
            </a:r>
          </a:p>
          <a:p>
            <a:r>
              <a:rPr lang="cs-CZ" dirty="0"/>
              <a:t>Z nádrže je odebírána </a:t>
            </a:r>
            <a:r>
              <a:rPr lang="cs-CZ" b="1" dirty="0"/>
              <a:t>voda pro jadernou elektrárnu Dukovany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501728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9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animBg="1"/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182" name="Picture 6" descr="Nuclear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840" cy="6858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818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-29041" y="0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Jaderná elektrárna </a:t>
            </a:r>
          </a:p>
          <a:p>
            <a:r>
              <a:rPr lang="cs-CZ" sz="2400" dirty="0"/>
              <a:t>Dukovany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34539" y="4854059"/>
            <a:ext cx="9144000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V jaderné elektrárně Dukovany jsou nainstalovány </a:t>
            </a:r>
            <a:r>
              <a:rPr lang="cs-CZ" b="1" dirty="0"/>
              <a:t>čtyři tlakovodní reaktory</a:t>
            </a:r>
            <a:r>
              <a:rPr lang="cs-CZ" dirty="0"/>
              <a:t>. Elektrárna se využívá jako </a:t>
            </a:r>
            <a:r>
              <a:rPr lang="cs-CZ" b="1" dirty="0"/>
              <a:t>základní zdroj elektrické energie v České republice</a:t>
            </a:r>
            <a:r>
              <a:rPr lang="cs-CZ" dirty="0"/>
              <a:t>. Zdejší výroba představuje asi pětinu z celkové produkce. Je umístěna asi 30 kilometrů jihovýchodně od Třebíče. Pro potřeby elektrárny byla vybudována vodní nádrž Dalešice. První blok Dukovan byl uveden do provozu v roce </a:t>
            </a:r>
            <a:r>
              <a:rPr lang="cs-CZ" b="1" dirty="0"/>
              <a:t>1985</a:t>
            </a:r>
            <a:r>
              <a:rPr lang="cs-CZ" dirty="0"/>
              <a:t>, poslední v roce 1987. V areálu jaderné elektrárny Dukovany jsou kromě reaktorových bloků další dvě jaderná zařízení – sklad použitého jaderného paliva a úložiště nízko a středně radioaktivních odpadů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89066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8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8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180" grpId="0" animBg="1"/>
      <p:bldP spid="2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80728"/>
            <a:ext cx="849694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http://www.atlasceska.cz/kraj-vysocina/turisticke-cile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regiony.ic.cz/index.php?clanek=vysocina&amp;dir=vysocina&amp;menu=vysocina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http://www.region-vysocina.cz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www.region-vysocina.cz/tipy</a:t>
            </a:r>
            <a:endParaRPr lang="cs-CZ" dirty="0" smtClean="0"/>
          </a:p>
          <a:p>
            <a:r>
              <a:rPr lang="cs-CZ" dirty="0">
                <a:hlinkClick r:id="rId6"/>
              </a:rPr>
              <a:t>http://www.region-vysocina.cz/virtualni-prohlidky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gynome.nmnm.cz/gisvysociny/index.php?ln=cz&amp;id=39&amp;cat=a&amp;typ=menu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843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5034</TotalTime>
  <Words>2957</Words>
  <Application>Microsoft Office PowerPoint</Application>
  <PresentationFormat>Předvádění na obrazovce (4:3)</PresentationFormat>
  <Paragraphs>326</Paragraphs>
  <Slides>40</Slides>
  <Notes>34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Prezentace aplikace PowerPoint</vt:lpstr>
      <vt:lpstr>Anotace</vt:lpstr>
      <vt:lpstr>Kraj Vysočina</vt:lpstr>
      <vt:lpstr>Poloha</vt:lpstr>
      <vt:lpstr>Symboly</vt:lpstr>
      <vt:lpstr>Základní údaje k 1. 1. 2012  </vt:lpstr>
      <vt:lpstr>Základní charakteristika</vt:lpstr>
      <vt:lpstr>Administrativní dělení</vt:lpstr>
      <vt:lpstr>Přírodní podmínky</vt:lpstr>
      <vt:lpstr>Prezentace aplikace PowerPoint</vt:lpstr>
      <vt:lpstr>Prezentace aplikace PowerPoint</vt:lpstr>
      <vt:lpstr>Prezentace aplikace PowerPoint</vt:lpstr>
      <vt:lpstr>Vodstvo</vt:lpstr>
      <vt:lpstr>Prezentace aplikace PowerPoint</vt:lpstr>
      <vt:lpstr>Prezentace aplikace PowerPoint</vt:lpstr>
      <vt:lpstr>Hospodářství</vt:lpstr>
      <vt:lpstr>Nerostné suroviny</vt:lpstr>
      <vt:lpstr>Průmysl</vt:lpstr>
      <vt:lpstr>Zemědělství</vt:lpstr>
      <vt:lpstr>Doprava</vt:lpstr>
      <vt:lpstr>Prezentace aplikace PowerPoint</vt:lpstr>
      <vt:lpstr>Obyvatelstvo</vt:lpstr>
      <vt:lpstr>Cestovní ruch</vt:lpstr>
      <vt:lpstr>JIHLAVA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Masarykova ZŠ Debt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Jakub Černý</dc:creator>
  <cp:lastModifiedBy>Jakub Černý</cp:lastModifiedBy>
  <cp:revision>208</cp:revision>
  <dcterms:created xsi:type="dcterms:W3CDTF">2013-02-08T11:05:59Z</dcterms:created>
  <dcterms:modified xsi:type="dcterms:W3CDTF">2013-07-02T08:08:30Z</dcterms:modified>
</cp:coreProperties>
</file>