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sldIdLst>
    <p:sldId id="375" r:id="rId2"/>
    <p:sldId id="376" r:id="rId3"/>
    <p:sldId id="256" r:id="rId4"/>
    <p:sldId id="260" r:id="rId5"/>
    <p:sldId id="259" r:id="rId6"/>
    <p:sldId id="369" r:id="rId7"/>
    <p:sldId id="261" r:id="rId8"/>
    <p:sldId id="285" r:id="rId9"/>
    <p:sldId id="263" r:id="rId10"/>
    <p:sldId id="264" r:id="rId11"/>
    <p:sldId id="322" r:id="rId12"/>
    <p:sldId id="265" r:id="rId13"/>
    <p:sldId id="365" r:id="rId14"/>
    <p:sldId id="366" r:id="rId15"/>
    <p:sldId id="367" r:id="rId16"/>
    <p:sldId id="267" r:id="rId17"/>
    <p:sldId id="368" r:id="rId18"/>
    <p:sldId id="269" r:id="rId19"/>
    <p:sldId id="317" r:id="rId20"/>
    <p:sldId id="370" r:id="rId21"/>
    <p:sldId id="270" r:id="rId22"/>
    <p:sldId id="371" r:id="rId23"/>
    <p:sldId id="286" r:id="rId24"/>
    <p:sldId id="340" r:id="rId25"/>
    <p:sldId id="344" r:id="rId26"/>
    <p:sldId id="341" r:id="rId27"/>
    <p:sldId id="372" r:id="rId28"/>
    <p:sldId id="361" r:id="rId29"/>
    <p:sldId id="362" r:id="rId30"/>
    <p:sldId id="363" r:id="rId31"/>
    <p:sldId id="364" r:id="rId32"/>
    <p:sldId id="373" r:id="rId33"/>
    <p:sldId id="374" r:id="rId34"/>
    <p:sldId id="347" r:id="rId35"/>
    <p:sldId id="350" r:id="rId36"/>
    <p:sldId id="348" r:id="rId37"/>
    <p:sldId id="352" r:id="rId38"/>
    <p:sldId id="351" r:id="rId39"/>
    <p:sldId id="353" r:id="rId40"/>
    <p:sldId id="354" r:id="rId41"/>
    <p:sldId id="355" r:id="rId42"/>
    <p:sldId id="356" r:id="rId43"/>
    <p:sldId id="357" r:id="rId44"/>
    <p:sldId id="358" r:id="rId45"/>
    <p:sldId id="359" r:id="rId46"/>
    <p:sldId id="318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355" autoAdjust="0"/>
  </p:normalViewPr>
  <p:slideViewPr>
    <p:cSldViewPr>
      <p:cViewPr varScale="1">
        <p:scale>
          <a:sx n="62" d="100"/>
          <a:sy n="62" d="100"/>
        </p:scale>
        <p:origin x="-4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96205-A4E4-4BB3-839B-73900657E28C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657E2-166B-413A-AE9B-8ED623E14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561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u/redakce.nsf/i/charakteristika_kraje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sy.cz/cs/krajske-ris/ustecky-kraj/regionalni-informace/ekonomicke-subjekty/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h/redakce.nsf/i/strucna_charakteristika_uzemi" TargetMode="External"/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http://www.czso.cz/xu/redakce.nsf/i/home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http://www.czso.cz/xu/redakce.nsf/i/charakteristika_kraje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dirty="0" smtClean="0"/>
              <a:t>http://regiony.ic.cz/index.php?clanek=usti&amp;dir=usti&amp;menu=usti</a:t>
            </a:r>
          </a:p>
          <a:p>
            <a:r>
              <a:rPr lang="cs-CZ" dirty="0" smtClean="0"/>
              <a:t>http://www.kr-ustecky.cz/</a:t>
            </a:r>
          </a:p>
          <a:p>
            <a:r>
              <a:rPr lang="cs-CZ" dirty="0" smtClean="0"/>
              <a:t>http://www.atlasceska.cz/ustecky-kraj/</a:t>
            </a:r>
          </a:p>
          <a:p>
            <a:r>
              <a:rPr lang="cs-CZ" dirty="0" smtClean="0"/>
              <a:t>http://cs.wikipedia.org/wiki/%C3%9Asteck%C3%BD_kraj</a:t>
            </a:r>
          </a:p>
          <a:p>
            <a:r>
              <a:rPr lang="cs-CZ" dirty="0" smtClean="0"/>
              <a:t>http://www.risy.cz/cs/krajske-ris/ustecky-kraj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232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hhttp://cs.wikipedia.org/wiki/Soubor:2004_Ustecky_kraj.PNG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62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http://cs.wikipedia.org/wiki/Soubor:Usti_nad_Labem_Region_CoA_CZ.svg</a:t>
            </a:r>
          </a:p>
          <a:p>
            <a:r>
              <a:rPr lang="cs-CZ" dirty="0" smtClean="0"/>
              <a:t>http://cs.wikipedia.org/wiki/Soubor:Flag_of_Usti_nad_Labem_Region.svg</a:t>
            </a:r>
          </a:p>
          <a:p>
            <a:r>
              <a:rPr lang="cs-CZ" dirty="0" smtClean="0"/>
              <a:t>http://www.kr-ustecky.cz/vismo/dokumenty2.asp?u=450018&amp;id_org=450018&amp;id=822886&amp;p1=0&amp;p2=0&amp;p3=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4430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http://commons.wikimedia.org/wiki/File:Porta_Bohemica.jpg?uselang=cs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8789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http://cs.wikipedia.org/wiki/%C3%9Asteck%C3%BD_kraj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36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http://www.czso.cz/xl/redakce.nsf/i/charakteristika_kraje</a:t>
            </a:r>
          </a:p>
          <a:p>
            <a:r>
              <a:rPr lang="cs-CZ" dirty="0" smtClean="0"/>
              <a:t>http://cs.wikipedia.org/wiki/Kr%C3%A1lov%C3%A9hradeck%C3%BD_kraj</a:t>
            </a:r>
          </a:p>
          <a:p>
            <a:r>
              <a:rPr lang="cs-CZ" dirty="0" smtClean="0"/>
              <a:t>http://www.risy.cz/cs/krajske-ris/ustecky-kraj/kraj/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04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http://cs.wikipedia.org/wiki/%C3%9Asteck%C3%BD_kraj#Administrativn.C3.AD_.C4.8Dlen.C4.9Bn.C3.AD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http://www.kr-ustecky.cz/vismo/dokumenty2.asp?id_org=450018&amp;id=850735&amp;p1=95506&amp;p2=0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http://www.risy.cz/Files/Images/ustecky/okresy/okresy_usti_kraj.gif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009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</a:t>
            </a:r>
            <a:r>
              <a:rPr lang="cs-CZ" dirty="0" err="1" smtClean="0"/>
              <a:t>xe</a:t>
            </a:r>
            <a:r>
              <a:rPr lang="cs-CZ" dirty="0" smtClean="0"/>
              <a:t>/</a:t>
            </a:r>
            <a:r>
              <a:rPr lang="cs-CZ" dirty="0" err="1" smtClean="0"/>
              <a:t>redakce.nsf</a:t>
            </a:r>
            <a:r>
              <a:rPr lang="cs-CZ" dirty="0" smtClean="0"/>
              <a:t>/i/</a:t>
            </a:r>
            <a:r>
              <a:rPr lang="cs-CZ" dirty="0" err="1" smtClean="0"/>
              <a:t>charakteristika_pardubickeho_kraje</a:t>
            </a:r>
            <a:r>
              <a:rPr lang="cs-CZ" dirty="0" smtClean="0"/>
              <a:t>_(udaje_za_rok_2011)</a:t>
            </a:r>
          </a:p>
          <a:p>
            <a:r>
              <a:rPr lang="cs-CZ" dirty="0" smtClean="0"/>
              <a:t>http://cs.wikipedia.org/wiki/Pardubick%C3%BD_kraj#P.C5.99.C3.ADrodn.C3.AD_podm.C3.ADnky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1969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http://cs.wikipedia.org/wiki/Pardubick%C3%BD_kraj#P.C5.99.C3.ADrodn.C3.AD_podm.C3.Adnky</a:t>
            </a:r>
          </a:p>
          <a:p>
            <a:r>
              <a:rPr lang="cs-CZ" dirty="0" smtClean="0"/>
              <a:t>http://regiony.ic.cz/index.php?clanek=vodstvo&amp;dir=pardub&amp;menu=pardub</a:t>
            </a:r>
          </a:p>
          <a:p>
            <a:r>
              <a:rPr lang="cs-CZ" dirty="0" smtClean="0"/>
              <a:t>http://www.atlasceska.cz/pardubicky-kraj/vodni-toky/reky/</a:t>
            </a:r>
          </a:p>
          <a:p>
            <a:r>
              <a:rPr lang="cs-CZ" dirty="0" smtClean="0"/>
              <a:t>http://www.czso.cz/</a:t>
            </a:r>
            <a:r>
              <a:rPr lang="cs-CZ" dirty="0" err="1" smtClean="0"/>
              <a:t>xe</a:t>
            </a:r>
            <a:r>
              <a:rPr lang="cs-CZ" dirty="0" smtClean="0"/>
              <a:t>/</a:t>
            </a:r>
            <a:r>
              <a:rPr lang="cs-CZ" dirty="0" err="1" smtClean="0"/>
              <a:t>redakce.nsf</a:t>
            </a:r>
            <a:r>
              <a:rPr lang="cs-CZ" dirty="0" smtClean="0"/>
              <a:t>/i/</a:t>
            </a:r>
            <a:r>
              <a:rPr lang="cs-CZ" dirty="0" err="1" smtClean="0"/>
              <a:t>charakteristika_pardubickeho_kraje</a:t>
            </a:r>
            <a:r>
              <a:rPr lang="cs-CZ" dirty="0" smtClean="0"/>
              <a:t>_(udaje_za_rok_2011)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1259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http://commons.wikimedia.org/wiki/File:H%C5%99ensko_Beskydy_ship_Labe_2012_1.jpg</a:t>
            </a:r>
          </a:p>
          <a:p>
            <a:r>
              <a:rPr lang="cs-CZ" dirty="0" smtClean="0"/>
              <a:t>http://commons.wikimedia.org/wiki/File:Elbe-Eger.jpg</a:t>
            </a:r>
          </a:p>
          <a:p>
            <a:r>
              <a:rPr lang="cs-CZ" dirty="0" smtClean="0"/>
              <a:t>http://commons.wikimedia.org/wiki/File:Egerquelle.jpg</a:t>
            </a:r>
          </a:p>
          <a:p>
            <a:r>
              <a:rPr lang="cs-CZ" dirty="0" smtClean="0"/>
              <a:t>http://commons.wikimedia.org/wiki/File:B%C3%ADlina.jpg</a:t>
            </a:r>
          </a:p>
          <a:p>
            <a:r>
              <a:rPr lang="cs-CZ" dirty="0" smtClean="0"/>
              <a:t>http://cs.wikipedia.org/wiki/Soubor:H%C5%99ensko_2007.jpg</a:t>
            </a:r>
          </a:p>
          <a:p>
            <a:r>
              <a:rPr lang="cs-CZ" dirty="0" smtClean="0"/>
              <a:t>http://commons.wikimedia.org/wiki/File:Labe_u_Lovosic.jpg</a:t>
            </a:r>
          </a:p>
          <a:p>
            <a:r>
              <a:rPr lang="cs-CZ" dirty="0" smtClean="0"/>
              <a:t>http://commons.wikimedia.org/wiki/File:Nechranice6.JPG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9308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http://www.czso.cz/xu/redakce.nsf/i/charakteristika_kraje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501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http://www.czso.cz/xu/redakce.nsf/i/charakteristika_kraje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6263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http://www.czso.cz/xu/redakce.nsf/i/charakteristika_kraje</a:t>
            </a:r>
          </a:p>
          <a:p>
            <a:r>
              <a:rPr lang="cs-CZ" dirty="0" smtClean="0"/>
              <a:t>http://cs.wikipedia.org/wiki/%C3%9Asteck%C3%BD_kraj#Hospod.C3.A1.C5.99stv.C3.AD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6741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http://commons.wikimedia.org/wiki/File:EPRU_II.JPG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6178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hlinkClick r:id="rId3"/>
              </a:rPr>
              <a:t>http://www.risy.cz/cs/krajske-ris/ustecky-kraj/regionalni-informace/ekonomicke-subjekty/</a:t>
            </a:r>
            <a:endParaRPr lang="cs-CZ" sz="12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2711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http://regiony.ic.cz/index.php?clanek=hospod&amp;dir=usti&amp;menu=usti</a:t>
            </a:r>
          </a:p>
          <a:p>
            <a:r>
              <a:rPr lang="cs-CZ" dirty="0" smtClean="0"/>
              <a:t>http://cs.wikipedia.org/wiki/%C3%9Asteck%C3%BD_kraj#Hospod.C3.A1.C5.99stv.C3.AD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8281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http://commons.wikimedia.org/wiki/File:M%C5%A1ec,_H%C3%A1j,_Chmelnice_II.JPG?uselang=cs</a:t>
            </a:r>
          </a:p>
          <a:p>
            <a:r>
              <a:rPr lang="cs-CZ" dirty="0" smtClean="0"/>
              <a:t>http://commons.wikimedia.org/wiki/File:M%C5%A1ec,_H%C3%A1j,_Chmelnice_III.JPG?uselang=cs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8785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http://www.czso.cz/xu/redakce.nsf/i/charakteristika_kraje</a:t>
            </a:r>
          </a:p>
          <a:p>
            <a:r>
              <a:rPr lang="cs-CZ" dirty="0" smtClean="0"/>
              <a:t>http://cs.wikipedia.org/wiki/%C3%9Asteck%C3%BD_kraj#Doprava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3948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http://cs.wikipedia.org/wiki/Soubor:D8_Highway_(Czech_Republic).svg</a:t>
            </a:r>
          </a:p>
          <a:p>
            <a:r>
              <a:rPr lang="cs-CZ" dirty="0" smtClean="0"/>
              <a:t>http://www.cd.cz/assets/vnitrostatni-cestovani/mapa-site/mapa-trati/kraje.gif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8944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http://www.czso.cz/xu/redakce.nsf/i/charakteristika_kraje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http://cs.wikipedia.org/wiki/%C3%9Asteck%C3%BD_kraj#Obyvatelstvo_a_historie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89887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http://www.czso.cz/xu/redakce.nsf/i/charakteristika_kraje</a:t>
            </a:r>
          </a:p>
          <a:p>
            <a:r>
              <a:rPr lang="cs-CZ" dirty="0" smtClean="0"/>
              <a:t>http://cs.wikipedia.org/wiki/%C3%9Asteck%C3%BD_kraj#V.C4.9Bda_a_vzd.C4.9Bl.C3.A1n.C3.AD</a:t>
            </a:r>
          </a:p>
          <a:p>
            <a:r>
              <a:rPr lang="cs-CZ" dirty="0" smtClean="0"/>
              <a:t>http://www.ujep.cz/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3858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http://cs.wikipedia.org/wiki/Soubor:UJEP.jpg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3081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http://www.czso.cz/xu/redakce.nsf/i/charakteristika_kraje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http://www.atlasceska.cz/ustecky-kraj/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7913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http://commons.wikimedia.org/wiki/File:Mari%C3%A1nsk%C3%BD_Most.jpg?uselang=cs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12323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http://cs.wikipedia.org/wiki/Soubor:Decin001.jpg</a:t>
            </a:r>
          </a:p>
          <a:p>
            <a:r>
              <a:rPr lang="cs-CZ" dirty="0" smtClean="0"/>
              <a:t>http://cs.wikipedia.org/wiki/Soubor:Kamenn%C3%A9_l%C3%A1zn%C4%9B_2012.jpg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48338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http://commons.wikimedia.org/wiki/File:Most,_Star%C3%BD_Most,_P%C5%99esunut%C3%BD_kostel.JPG?uselang=cs</a:t>
            </a:r>
          </a:p>
          <a:p>
            <a:r>
              <a:rPr lang="cs-CZ" dirty="0" smtClean="0"/>
              <a:t>http://commons.wikimedia.org/wiki/File:Chomutov,_kostel_Nanebevzet%C3%AD_Panny_Marie_s_m%C4%9Bstskou_v%C4%9B%C5%BE%C3%AD.JPG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10045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http://commons.wikimedia.org/wiki/File:Litomerice_Dom_3.jpg</a:t>
            </a:r>
          </a:p>
          <a:p>
            <a:r>
              <a:rPr lang="cs-CZ" dirty="0" smtClean="0"/>
              <a:t>http://commons.wikimedia.org/wiki/File:Zatec_CZ_Knezska_brana_PICT2989.jpg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47061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http://commons.wikimedia.org/wiki/File:M%C5%A1en%C3%A9_Spa,_Dvorana.jpg?uselang=cs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86098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http://commons.wikimedia.org/wiki/File:Prestanov_CZ_decisive_fight_memorial.jpg?uselang=cs</a:t>
            </a:r>
          </a:p>
          <a:p>
            <a:r>
              <a:rPr lang="cs-CZ" dirty="0" smtClean="0"/>
              <a:t>http://commons.wikimedia.org/wiki/File:Prestanov-pomnik.jpg?uselang=cs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90577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</a:t>
            </a:r>
            <a:r>
              <a:rPr lang="cs-CZ" dirty="0" smtClean="0"/>
              <a:t>:%C5%98%C3%ADp,_rotunda_svat%C3%A9ho_Ji%C5%99%C3%AD.jpg&gt;.</a:t>
            </a:r>
          </a:p>
          <a:p>
            <a:r>
              <a:rPr lang="cs-CZ" dirty="0" smtClean="0"/>
              <a:t>http://cs.wikipedia.org/wiki/Rotunda_svat%C3%A9ho_Ji%C5%99%C3%AD_(%C5%98%C3%ADp)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09131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File:Libochovice.JPG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http://commons.wikimedia.org/wiki/File:Libochovice_zamek.JPG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7964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 http://commons.wikimedia.org/wiki/</a:t>
            </a:r>
            <a:r>
              <a:rPr lang="cs-CZ" dirty="0" err="1" smtClean="0"/>
              <a:t>File:Back_side_of_Duchcov_Castle.JPG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http://commons.wikimedia.org/wiki/File:Front_side_Duchcov_castle_with_statues.jpg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02055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&lt;http://commons.wikimedia.org/wiki/File:Hrad_St%C5%99ekov_21.08.2011_16-47-04.jpg&gt;.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5246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&lt;http://commons.wikimedia.org/wiki/File:Z%C3%A1mek_Teplice_1.jpg&gt;.</a:t>
            </a:r>
          </a:p>
          <a:p>
            <a:r>
              <a:rPr lang="cs-CZ" dirty="0" smtClean="0"/>
              <a:t>http://cs.wikipedia.org/wiki/Teplice#Pam.C4.9Btihodnosti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13644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&lt;http://commons.wikimedia.org/wiki/File:Hazmburk_od_severu_z_cesty_do_Sedlce_%28003%29.JPG&gt;.</a:t>
            </a:r>
          </a:p>
          <a:p>
            <a:r>
              <a:rPr lang="cs-CZ" dirty="0" smtClean="0"/>
              <a:t>http://commons.wikimedia.org/wiki/File:Bila_vez_se_zbytky_hradeb_vnitrniho_hradu_Hazmburku.jpg</a:t>
            </a:r>
          </a:p>
          <a:p>
            <a:r>
              <a:rPr lang="cs-CZ" dirty="0" smtClean="0"/>
              <a:t>http://commons.wikimedia.org/wiki/File:Cerna_vez_Hazmburku.jpg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http://cs.wikipedia.org/wiki/Hazmburk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93207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&lt;http://commons.wikimedia.org/wiki/File:KT_Terez%C3%ADn,_vstup.jpg&gt;.</a:t>
            </a:r>
          </a:p>
          <a:p>
            <a:r>
              <a:rPr lang="cs-CZ" dirty="0" smtClean="0"/>
              <a:t>http://cs.wikipedia.org/wiki/Terez%C3%ADn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62268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File:Rip_a_Cteneves.jpg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http://cs.wikipedia.org/wiki/%C5%98%C3%ADp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86729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&lt;http://commons.wikimedia.org/wiki/File:Pravcicka_brana2.jpg&gt;.</a:t>
            </a:r>
          </a:p>
          <a:p>
            <a:r>
              <a:rPr lang="cs-CZ" dirty="0" smtClean="0"/>
              <a:t>http://cs.wikipedia.org/wiki/Prav%C4%8Dick%C3%A1_br%C3%A1na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97252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File:Milleschauer.jpg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http://commons.wikimedia.org/wiki/File:Milesovka_meteo.jpg</a:t>
            </a:r>
          </a:p>
          <a:p>
            <a:r>
              <a:rPr lang="cs-CZ" dirty="0" smtClean="0"/>
              <a:t>http://cs.wikipedia.org/wiki/Mile%C5%A1ovka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1639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File:Zlvrch.jpg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http://commons.wikimedia.org/wiki/File:Goldberg_2.jpg</a:t>
            </a:r>
          </a:p>
          <a:p>
            <a:r>
              <a:rPr lang="cs-CZ" dirty="0" smtClean="0"/>
              <a:t>http://cs.wikipedia.org/wiki/Zlat%C3%BD_vrch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52325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2012-02-08].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File:Labe_udoli.jpg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http://commons.wikimedia.org/wiki/File:Usti_skala.jpg</a:t>
            </a:r>
          </a:p>
          <a:p>
            <a:r>
              <a:rPr lang="cs-CZ" dirty="0" smtClean="0"/>
              <a:t>http://commons.wikimedia.org/wiki/File:Divok%C3%A1_rokle_(9).jpg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1118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http://www.czso.cz/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xe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redakce.nsf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/i/</a:t>
            </a:r>
            <a:r>
              <a:rPr lang="cs-CZ" sz="120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charakteristika_usteckeho_kraje</a:t>
            </a: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_(udaje_za_rok_2011)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493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132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892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94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22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309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871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681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993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184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161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B9990-3AA4-49B8-95AC-08CBCEB759DF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125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2/Usti_nad_Labem_Region_CoA_CZ.sv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hyperlink" Target="//upload.wikimedia.org/wikipedia/commons/1/13/Flag_of_Usti_nad_Labem_Region.svg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hyperlink" Target="//upload.wikimedia.org/wikipedia/commons/e/ea/Labe_u_Lovosic.jpg" TargetMode="External"/><Relationship Id="rId3" Type="http://schemas.openxmlformats.org/officeDocument/2006/relationships/hyperlink" Target="//upload.wikimedia.org/wikipedia/commons/b/b7/H%C5%99ensko_Beskydy_ship_Labe_2012_1.jpg" TargetMode="External"/><Relationship Id="rId7" Type="http://schemas.openxmlformats.org/officeDocument/2006/relationships/hyperlink" Target="//upload.wikimedia.org/wikipedia/commons/8/8f/Egerquelle.jpg" TargetMode="External"/><Relationship Id="rId12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hyperlink" Target="//upload.wikimedia.org/wikipedia/commons/c/cd/H%C5%99ensko_2007.jpg" TargetMode="External"/><Relationship Id="rId5" Type="http://schemas.openxmlformats.org/officeDocument/2006/relationships/hyperlink" Target="//upload.wikimedia.org/wikipedia/commons/a/a1/Elbe-Eger.jpg" TargetMode="External"/><Relationship Id="rId15" Type="http://schemas.openxmlformats.org/officeDocument/2006/relationships/hyperlink" Target="//upload.wikimedia.org/wikipedia/commons/1/1e/Nechranice6.JPG" TargetMode="External"/><Relationship Id="rId10" Type="http://schemas.openxmlformats.org/officeDocument/2006/relationships/image" Target="../media/image14.jpeg"/><Relationship Id="rId4" Type="http://schemas.openxmlformats.org/officeDocument/2006/relationships/image" Target="../media/image11.jpeg"/><Relationship Id="rId9" Type="http://schemas.openxmlformats.org/officeDocument/2006/relationships/hyperlink" Target="//upload.wikimedia.org/wikipedia/commons/4/4d/B%C3%ADlina.jpg" TargetMode="External"/><Relationship Id="rId1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tuza.cz/" TargetMode="External"/><Relationship Id="rId3" Type="http://schemas.openxmlformats.org/officeDocument/2006/relationships/hyperlink" Target="http://www.cez.cz/cs/vyroba-elektriny/uhelne-elektrarny/cr/prunerov.html" TargetMode="External"/><Relationship Id="rId7" Type="http://schemas.openxmlformats.org/officeDocument/2006/relationships/hyperlink" Target="http://www.ceskarafinerska.cz/cz/index.aspx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cez.cz/cs/vyroba-elektriny/uhelne-elektrarny/cr/pocerady.html" TargetMode="External"/><Relationship Id="rId5" Type="http://schemas.openxmlformats.org/officeDocument/2006/relationships/hyperlink" Target="http://www.cez.cz/cs/vyroba-elektriny/uhelne-elektrarny/cr/ledvice.html" TargetMode="External"/><Relationship Id="rId4" Type="http://schemas.openxmlformats.org/officeDocument/2006/relationships/hyperlink" Target="http://www.cez.cz/cs/vyroba-elektriny/uhelne-elektrarny/cr/tusimice.html" TargetMode="External"/><Relationship Id="rId9" Type="http://schemas.openxmlformats.org/officeDocument/2006/relationships/hyperlink" Target="http://www.agc-glass.eu/Czech/Homepage/Home/page.aspx/158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1/EPRU_II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sy.cz/cs/krajske-ris/ustecky-kraj/regionalni-informace/ekonomicke-subjekty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/krajedata.nsf/oblast2/zemedelstvi-xu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5/M%C5%A1ec,_H%C3%A1j,_Chmelnice_II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hyperlink" Target="//upload.wikimedia.org/wikipedia/commons/0/05/M%C5%A1ec,_H%C3%A1j,_Chmelnice_III.JPG" TargetMode="Externa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0/D8_Highway_(Czech_Republic).svg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jep.cz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fd.cvut.cz/" TargetMode="External"/><Relationship Id="rId4" Type="http://schemas.openxmlformats.org/officeDocument/2006/relationships/hyperlink" Target="http://www.fa.cvut.cz/Cz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a/UJEP.jpg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ujep.cz/" TargetMode="External"/><Relationship Id="rId4" Type="http://schemas.openxmlformats.org/officeDocument/2006/relationships/image" Target="../media/image23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3%9Ast%C3%AD_nad_Labem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%C4%9B%C4%8D%C3%ADn" TargetMode="External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f/Kamenn%C3%A9_l%C3%A1zn%C4%9B_2012.jpg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://cs.wikipedia.org/wiki/Teplice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hyperlink" Target="http://cs.wikipedia.org/wiki/Most_(m%C4%9Bsto)" TargetMode="External"/><Relationship Id="rId7" Type="http://schemas.openxmlformats.org/officeDocument/2006/relationships/hyperlink" Target="//upload.wikimedia.org/wikipedia/commons/b/bb/Chomutov,_kostel_Nanebevzet%C3%AD_Panny_Marie_s_m%C4%9Bstskou_v%C4%9B%C5%BE%C3%AD.JPG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//upload.wikimedia.org/wikipedia/commons/4/49/Most,_Star%C3%BD_Most,_P%C5%99esunut%C3%BD_kostel.JPG" TargetMode="External"/><Relationship Id="rId4" Type="http://schemas.openxmlformats.org/officeDocument/2006/relationships/hyperlink" Target="http://cs.wikipedia.org/wiki/Chomutov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hyperlink" Target="http://cs.wikipedia.org/wiki/Litom%C4%9B%C5%99ice" TargetMode="External"/><Relationship Id="rId7" Type="http://schemas.openxmlformats.org/officeDocument/2006/relationships/hyperlink" Target="//upload.wikimedia.org/wikipedia/commons/2/20/Zatec_CZ_Knezska_brana_PICT2989.jpg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hyperlink" Target="//upload.wikimedia.org/wikipedia/commons/e/eb/Litomerice_Dom_3.jpg" TargetMode="External"/><Relationship Id="rId4" Type="http://schemas.openxmlformats.org/officeDocument/2006/relationships/hyperlink" Target="http://cs.wikipedia.org/wiki/%C5%BDatec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6/M%C5%A1en%C3%A9_Spa,_Dvorana.jpg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c/Prestanov_CZ_decisive_fight_memorial.jpg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hyperlink" Target="//upload.wikimedia.org/wikipedia/commons/a/a7/Prestanov-pomnik.jpg" TargetMode="External"/><Relationship Id="rId4" Type="http://schemas.openxmlformats.org/officeDocument/2006/relationships/image" Target="../media/image3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7.jpeg"/><Relationship Id="rId4" Type="http://schemas.openxmlformats.org/officeDocument/2006/relationships/hyperlink" Target="//upload.wikimedia.org/wikipedia/commons/4/41/Libochovice_zamek.JPG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9.jpeg"/><Relationship Id="rId4" Type="http://schemas.openxmlformats.org/officeDocument/2006/relationships/hyperlink" Target="//upload.wikimedia.org/wikipedia/commons/a/a7/Front_side_Duchcov_castle_with_statues.jpg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7" Type="http://schemas.openxmlformats.org/officeDocument/2006/relationships/image" Target="../media/image44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9/9c/Cerna_vez_Hazmburku.jpg" TargetMode="External"/><Relationship Id="rId5" Type="http://schemas.openxmlformats.org/officeDocument/2006/relationships/image" Target="../media/image43.jpeg"/><Relationship Id="rId4" Type="http://schemas.openxmlformats.org/officeDocument/2006/relationships/hyperlink" Target="//upload.wikimedia.org/wikipedia/commons/f/fa/Bila_vez_se_zbytky_hradeb_vnitrniho_hradu_Hazmburku.jpg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6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0.jpeg"/><Relationship Id="rId4" Type="http://schemas.openxmlformats.org/officeDocument/2006/relationships/hyperlink" Target="//upload.wikimedia.org/wikipedia/commons/8/83/Milesovka_meteo.jpg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2.jpeg"/><Relationship Id="rId4" Type="http://schemas.openxmlformats.org/officeDocument/2006/relationships/hyperlink" Target="//upload.wikimedia.org/wikipedia/commons/3/38/Goldberg_2.jpg" TargetMode="Externa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/index.php?title=Special:Search&amp;profile=default&amp;search=labe+%C3%BAdol%C3%AD&amp;fulltext=Search&amp;uselang=cs" TargetMode="External"/><Relationship Id="rId3" Type="http://schemas.openxmlformats.org/officeDocument/2006/relationships/image" Target="../media/image53.jpeg"/><Relationship Id="rId7" Type="http://schemas.openxmlformats.org/officeDocument/2006/relationships/image" Target="../media/image55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b/b5/Divok%C3%A1_rokle_(9).jpg" TargetMode="External"/><Relationship Id="rId5" Type="http://schemas.openxmlformats.org/officeDocument/2006/relationships/image" Target="../media/image54.jpeg"/><Relationship Id="rId4" Type="http://schemas.openxmlformats.org/officeDocument/2006/relationships/hyperlink" Target="//upload.wikimedia.org/wikipedia/commons/c/cc/Usti_skala.jpg" TargetMode="Externa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437" y="423930"/>
            <a:ext cx="397192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5" descr="Popis: Popis: Popis: Popis: logo sko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185" y="1628800"/>
            <a:ext cx="2022475" cy="109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52400" y="14763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837239" y="2623267"/>
            <a:ext cx="6062365" cy="2339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Debř, Mladá Boleslav, příspěvková organizace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u="sng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VY_32_INOVACE_14_Člověk a </a:t>
            </a:r>
            <a:r>
              <a:rPr lang="cs-CZ" sz="1400" dirty="0" err="1">
                <a:latin typeface="Arial" pitchFamily="34" charset="0"/>
                <a:ea typeface="Times New Roman" pitchFamily="18" charset="0"/>
                <a:cs typeface="Calibri" pitchFamily="34" charset="0"/>
              </a:rPr>
              <a:t>příroda_Zeměpis_ČR_Ústecký</a:t>
            </a:r>
            <a:r>
              <a:rPr lang="cs-CZ" sz="1400"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lang="cs-CZ" sz="140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kraj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Mgr. Jakub Černý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dirty="0" smtClean="0">
                <a:latin typeface="Arial" pitchFamily="34" charset="0"/>
              </a:rPr>
              <a:t>Ověřeno: 1.3. 2013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3274" y="5949280"/>
            <a:ext cx="38197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lang="cs-CZ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238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získají základní informace o </a:t>
            </a:r>
            <a:r>
              <a:rPr lang="cs-CZ" dirty="0" err="1" smtClean="0"/>
              <a:t>Ústeckémkraji</a:t>
            </a:r>
            <a:r>
              <a:rPr lang="cs-CZ" dirty="0" smtClean="0"/>
              <a:t> </a:t>
            </a:r>
            <a:r>
              <a:rPr lang="cs-CZ" dirty="0"/>
              <a:t>a seznámí se s jeho nejznámějšími pamětihodnostmi.</a:t>
            </a:r>
          </a:p>
          <a:p>
            <a:r>
              <a:rPr lang="cs-CZ" dirty="0"/>
              <a:t>Materiál lze využít během výkladu učitelem na interaktivní tabuli nebo s ním pracují žáci samostatně na PC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sz="1100" i="1" dirty="0" smtClean="0"/>
              <a:t>Zdroje obrázků či textu jsou uvedeny v Poznámkách</a:t>
            </a:r>
            <a:endParaRPr lang="cs-CZ" sz="11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049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556792"/>
            <a:ext cx="8062664" cy="2376263"/>
          </a:xfrm>
        </p:spPr>
        <p:txBody>
          <a:bodyPr>
            <a:noAutofit/>
          </a:bodyPr>
          <a:lstStyle/>
          <a:p>
            <a:r>
              <a:rPr lang="cs-CZ" sz="8800" b="1" dirty="0" smtClean="0"/>
              <a:t>Ústecký kraj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26912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13705"/>
            <a:ext cx="4824536" cy="275400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054" y="2420887"/>
            <a:ext cx="4991245" cy="3475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49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149080"/>
            <a:ext cx="871296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400" b="1" dirty="0" smtClean="0"/>
              <a:t>1. pole </a:t>
            </a:r>
            <a:r>
              <a:rPr lang="cs-CZ" sz="1400" b="1" dirty="0"/>
              <a:t>- český lev:</a:t>
            </a:r>
            <a:r>
              <a:rPr lang="cs-CZ" sz="1400" dirty="0"/>
              <a:t> dvouocasý lev ve skoku v červeném štítě</a:t>
            </a:r>
            <a:r>
              <a:rPr lang="cs-CZ" sz="14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 </a:t>
            </a:r>
            <a:r>
              <a:rPr lang="cs-CZ" sz="1400" b="1" dirty="0"/>
              <a:t>2. pole - Porta </a:t>
            </a:r>
            <a:r>
              <a:rPr lang="cs-CZ" sz="1400" b="1" dirty="0" err="1"/>
              <a:t>Bohemica</a:t>
            </a:r>
            <a:r>
              <a:rPr lang="cs-CZ" sz="1400" b="1" dirty="0"/>
              <a:t>:</a:t>
            </a:r>
            <a:r>
              <a:rPr lang="cs-CZ" sz="1400" dirty="0"/>
              <a:t> stylizovaná jako brána vystavěná z kvádrů a zakončená 7 cimbuřími s polootevřenou zlatou mříží jako symbolem prosperity; pod bránou je pruhy znázorněno vodstvo, v pozadí pak pohoří Ústeckého kraje.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 </a:t>
            </a:r>
            <a:r>
              <a:rPr lang="cs-CZ" sz="1400" b="1" dirty="0"/>
              <a:t>3. pole - přemyslovský pluh:</a:t>
            </a:r>
            <a:r>
              <a:rPr lang="cs-CZ" sz="1400" dirty="0"/>
              <a:t> z Ústeckého kraje pocházel Přemysl Oráč, zakladatel prvního českého panovnického rodu. Pluh jako základní symbol odvěkého tvořivého soužití kulturního člověka s přírodou a zároveň historický symbol české státnosti má v občanech kraje vyvolávat pocit hrdosti na to, že v Ústeckém kraji žijí.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 </a:t>
            </a:r>
            <a:r>
              <a:rPr lang="cs-CZ" sz="1400" b="1" dirty="0"/>
              <a:t>4. pole - znak města Ústí nad Labem:</a:t>
            </a:r>
            <a:r>
              <a:rPr lang="cs-CZ" sz="1400" dirty="0"/>
              <a:t> lev, který má místo přilby loďku s vesly. Na hlavě lva je bílá přilba, na hrudi bílé kroužkové brnění, lemované zlatými špičkami. Na přílbě spočívá zlatá koruna, z níž vyrůstají dvě složená zlatá křídla.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i="1" dirty="0"/>
          </a:p>
        </p:txBody>
      </p:sp>
      <p:pic>
        <p:nvPicPr>
          <p:cNvPr id="2050" name="Picture 2" descr="Soubor:Usti nad Labem Region CoA CZ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2182053" cy="2628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Flag of Usti nad Labem Region.sv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40768"/>
            <a:ext cx="3960440" cy="2638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45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Porta </a:t>
            </a:r>
            <a:r>
              <a:rPr lang="cs-CZ" dirty="0" err="1" smtClean="0"/>
              <a:t>Bohemica</a:t>
            </a:r>
            <a:endParaRPr lang="cs-CZ" dirty="0"/>
          </a:p>
        </p:txBody>
      </p:sp>
      <p:pic>
        <p:nvPicPr>
          <p:cNvPr id="21506" name="Picture 2" descr="http://upload.wikimedia.org/wikipedia/commons/5/5d/Porta_Bohemica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907"/>
            <a:ext cx="7412616" cy="5563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274" y="5749281"/>
            <a:ext cx="7403341" cy="1108719"/>
          </a:xfrm>
          <a:prstGeom prst="roundRect">
            <a:avLst/>
          </a:prstGeom>
          <a:ln w="76200">
            <a:solidFill>
              <a:srgbClr val="FFFF00"/>
            </a:solidFill>
          </a:ln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údolí Labe mezi Litoměřicemi a Ústím nad Labem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0" y="1268907"/>
            <a:ext cx="7412616" cy="1440013"/>
          </a:xfrm>
          <a:solidFill>
            <a:schemeClr val="bg1"/>
          </a:solidFill>
        </p:spPr>
        <p:txBody>
          <a:bodyPr/>
          <a:lstStyle/>
          <a:p>
            <a:r>
              <a:rPr lang="cs-CZ" dirty="0"/>
              <a:t>Brána Čech (latinsky Porta </a:t>
            </a:r>
            <a:r>
              <a:rPr lang="cs-CZ" dirty="0" err="1"/>
              <a:t>Bohemica</a:t>
            </a:r>
            <a:r>
              <a:rPr lang="cs-CZ" dirty="0"/>
              <a:t>) se nazývá kaňonovité údolí Labe, kterým řeka vstupuje do Českého středohoří.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47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údaje </a:t>
            </a:r>
            <a:r>
              <a:rPr lang="cs-CZ" sz="2000" dirty="0" smtClean="0"/>
              <a:t>k </a:t>
            </a:r>
            <a:r>
              <a:rPr lang="cs-CZ" sz="2000" dirty="0"/>
              <a:t>1</a:t>
            </a:r>
            <a:r>
              <a:rPr lang="cs-CZ" sz="2000" dirty="0" smtClean="0"/>
              <a:t>. 1. 2012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4713387"/>
          </a:xfrm>
        </p:spPr>
        <p:txBody>
          <a:bodyPr>
            <a:normAutofit/>
          </a:bodyPr>
          <a:lstStyle/>
          <a:p>
            <a:r>
              <a:rPr lang="cs-CZ" sz="2400" dirty="0"/>
              <a:t>Krajské město: Ústí nad Labem </a:t>
            </a:r>
          </a:p>
          <a:p>
            <a:r>
              <a:rPr lang="cs-CZ" sz="2400" dirty="0"/>
              <a:t>Hejtman: Oldřich Bubeníček (KSČM) </a:t>
            </a:r>
          </a:p>
          <a:p>
            <a:r>
              <a:rPr lang="cs-CZ" sz="2400" dirty="0"/>
              <a:t>Rozloha: 5 335 km² </a:t>
            </a:r>
          </a:p>
          <a:p>
            <a:r>
              <a:rPr lang="cs-CZ" sz="2400" dirty="0"/>
              <a:t>Počet obyvatel: 828 </a:t>
            </a:r>
            <a:r>
              <a:rPr lang="cs-CZ" sz="2400" dirty="0" smtClean="0"/>
              <a:t>026</a:t>
            </a:r>
            <a:endParaRPr lang="cs-CZ" sz="2400" dirty="0"/>
          </a:p>
          <a:p>
            <a:r>
              <a:rPr lang="cs-CZ" sz="2400" dirty="0"/>
              <a:t>Hustota zalidnění: 155 obyvatel/km² </a:t>
            </a:r>
          </a:p>
          <a:p>
            <a:r>
              <a:rPr lang="cs-CZ" sz="2400" dirty="0"/>
              <a:t>Nejvyšší bod: </a:t>
            </a:r>
            <a:r>
              <a:rPr lang="cs-CZ" sz="2400" b="1" dirty="0"/>
              <a:t>vrchol Macecha (1 113 m n.m</a:t>
            </a:r>
            <a:r>
              <a:rPr lang="cs-CZ" sz="2400" b="1" dirty="0" smtClean="0"/>
              <a:t>.), </a:t>
            </a:r>
            <a:r>
              <a:rPr lang="cs-CZ" sz="2400" dirty="0" smtClean="0"/>
              <a:t>Klínovec </a:t>
            </a:r>
            <a:r>
              <a:rPr lang="cs-CZ" sz="2400" dirty="0"/>
              <a:t>(1 244 </a:t>
            </a:r>
            <a:r>
              <a:rPr lang="cs-CZ" sz="2400" dirty="0" smtClean="0"/>
              <a:t>m)</a:t>
            </a:r>
          </a:p>
          <a:p>
            <a:r>
              <a:rPr lang="cs-CZ" sz="2400" dirty="0" smtClean="0"/>
              <a:t>Historické </a:t>
            </a:r>
            <a:r>
              <a:rPr lang="cs-CZ" sz="2400" dirty="0"/>
              <a:t>země: Čechy </a:t>
            </a:r>
          </a:p>
          <a:p>
            <a:r>
              <a:rPr lang="cs-CZ" sz="2400" dirty="0"/>
              <a:t>Počet okresů: 7 </a:t>
            </a:r>
          </a:p>
          <a:p>
            <a:r>
              <a:rPr lang="cs-CZ" sz="2400" dirty="0"/>
              <a:t>Počet správních obvodů obcí s rozšířenou působností: 16 </a:t>
            </a:r>
          </a:p>
          <a:p>
            <a:r>
              <a:rPr lang="cs-CZ" sz="2400" dirty="0"/>
              <a:t>Počet správních obvodů obcí s pověřeným úřadem: 30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698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8964488" cy="532859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Ústecký kraj</a:t>
            </a:r>
            <a:r>
              <a:rPr lang="cs-CZ" dirty="0"/>
              <a:t> leží na severozápadě Čech. Na východě </a:t>
            </a:r>
            <a:r>
              <a:rPr lang="cs-CZ" b="1" dirty="0"/>
              <a:t>sousedí s</a:t>
            </a:r>
            <a:r>
              <a:rPr lang="cs-CZ" dirty="0"/>
              <a:t> </a:t>
            </a:r>
            <a:r>
              <a:rPr lang="cs-CZ" b="1" dirty="0"/>
              <a:t>Libereckým</a:t>
            </a:r>
            <a:r>
              <a:rPr lang="cs-CZ" dirty="0"/>
              <a:t> krajem, na jihovýchodě se </a:t>
            </a:r>
            <a:r>
              <a:rPr lang="cs-CZ" b="1" dirty="0"/>
              <a:t>Středočeským</a:t>
            </a:r>
            <a:r>
              <a:rPr lang="cs-CZ" dirty="0"/>
              <a:t> krajem, na jihu má kratičký úsek společné hranice s </a:t>
            </a:r>
            <a:r>
              <a:rPr lang="cs-CZ" b="1" dirty="0"/>
              <a:t>Plzeňským</a:t>
            </a:r>
            <a:r>
              <a:rPr lang="cs-CZ" dirty="0"/>
              <a:t> krajem, na jihozápadě hraničí s </a:t>
            </a:r>
            <a:r>
              <a:rPr lang="cs-CZ" b="1" dirty="0"/>
              <a:t>Karlovarským</a:t>
            </a:r>
            <a:r>
              <a:rPr lang="cs-CZ" dirty="0"/>
              <a:t> krajem. Nejdelší úsek společné hranice má s německou spolkovou zemí </a:t>
            </a:r>
            <a:r>
              <a:rPr lang="cs-CZ" b="1" dirty="0"/>
              <a:t>Sasko</a:t>
            </a:r>
            <a:r>
              <a:rPr lang="cs-CZ" dirty="0"/>
              <a:t> (</a:t>
            </a:r>
            <a:r>
              <a:rPr lang="cs-CZ" dirty="0" err="1"/>
              <a:t>Sachsen</a:t>
            </a:r>
            <a:r>
              <a:rPr lang="cs-CZ" dirty="0"/>
              <a:t>) na severozápadě</a:t>
            </a:r>
            <a:r>
              <a:rPr lang="cs-CZ" dirty="0" smtClean="0"/>
              <a:t>.</a:t>
            </a:r>
          </a:p>
          <a:p>
            <a:r>
              <a:rPr lang="cs-CZ" b="1" dirty="0"/>
              <a:t>Rozloha</a:t>
            </a:r>
            <a:r>
              <a:rPr lang="cs-CZ" dirty="0"/>
              <a:t> kraje je </a:t>
            </a:r>
            <a:r>
              <a:rPr lang="cs-CZ" b="1" dirty="0"/>
              <a:t>5 335 km</a:t>
            </a:r>
            <a:r>
              <a:rPr lang="cs-CZ" b="1" baseline="30000" dirty="0"/>
              <a:t>2</a:t>
            </a:r>
            <a:r>
              <a:rPr lang="cs-CZ" dirty="0"/>
              <a:t>, což představuje 6,8 % rozlohy České republiky</a:t>
            </a:r>
            <a:r>
              <a:rPr lang="cs-CZ" dirty="0" smtClean="0"/>
              <a:t>.</a:t>
            </a:r>
          </a:p>
          <a:p>
            <a:r>
              <a:rPr lang="cs-CZ" dirty="0"/>
              <a:t>Nejvyšším bodem je </a:t>
            </a:r>
            <a:r>
              <a:rPr lang="cs-CZ" b="1" dirty="0"/>
              <a:t>vrchol Macecha (1 113 m n.m.) </a:t>
            </a:r>
            <a:r>
              <a:rPr lang="cs-CZ" dirty="0"/>
              <a:t>v Krušných horách, nejnižším bodem je </a:t>
            </a:r>
            <a:r>
              <a:rPr lang="cs-CZ" b="1" dirty="0"/>
              <a:t>hladina Labe u Hřenska (115 m n.m.)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18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dělení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51920" y="2049438"/>
            <a:ext cx="4834880" cy="152357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600" dirty="0" smtClean="0">
                <a:effectLst/>
              </a:rPr>
              <a:t>Ústecký kraj a další kraje byly vytvořeny ústavním zákonem č. 347/1997 Sb. a zákonem o krajích (č. 129/2000 Sb.). </a:t>
            </a: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r>
              <a:rPr lang="cs-CZ" sz="1600" dirty="0"/>
              <a:t>Území kraje je vymezeno územími okresů Děčín, Ústí nad Labem, Litoměřice, Teplice, Louny, Most a Chomutov.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Na jeho území se v současné době nachází 16 obcí s rozšířenou působností.</a:t>
            </a: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87" y="4186238"/>
            <a:ext cx="7713737" cy="2007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Picture 6" descr="http://www.risy.cz/Files/Images/ustecky/okresy/okresy_usti_kraj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16" y="1790844"/>
            <a:ext cx="3012288" cy="230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49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03232" cy="478112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/>
              <a:t>Povrch </a:t>
            </a:r>
            <a:r>
              <a:rPr lang="cs-CZ" dirty="0"/>
              <a:t>kraje je z geografického hlediska </a:t>
            </a:r>
            <a:r>
              <a:rPr lang="cs-CZ" b="1" dirty="0"/>
              <a:t>velmi rozdílný</a:t>
            </a:r>
            <a:r>
              <a:rPr lang="cs-CZ" dirty="0"/>
              <a:t>, příroda je rozmanitá a pestrá. </a:t>
            </a:r>
            <a:endParaRPr lang="cs-CZ" dirty="0" smtClean="0"/>
          </a:p>
          <a:p>
            <a:r>
              <a:rPr lang="cs-CZ" dirty="0" smtClean="0"/>
              <a:t>Podél </a:t>
            </a:r>
            <a:r>
              <a:rPr lang="cs-CZ" dirty="0"/>
              <a:t>hranic s Německem je oblast uzavřena pásmem </a:t>
            </a:r>
            <a:r>
              <a:rPr lang="cs-CZ" b="1" dirty="0"/>
              <a:t>Krušných hor</a:t>
            </a:r>
            <a:r>
              <a:rPr lang="cs-CZ" dirty="0"/>
              <a:t>, </a:t>
            </a:r>
            <a:r>
              <a:rPr lang="cs-CZ" b="1" dirty="0"/>
              <a:t>Labskými pískovci </a:t>
            </a:r>
            <a:r>
              <a:rPr lang="cs-CZ" dirty="0"/>
              <a:t>a </a:t>
            </a:r>
            <a:r>
              <a:rPr lang="cs-CZ" b="1" dirty="0"/>
              <a:t>Lužickými horami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jihovýchodě kraje se rozprostírají </a:t>
            </a:r>
            <a:r>
              <a:rPr lang="cs-CZ" b="1" dirty="0"/>
              <a:t>roviny</a:t>
            </a:r>
            <a:r>
              <a:rPr lang="cs-CZ" dirty="0"/>
              <a:t>, které pocházejí z druhohor, tzv. </a:t>
            </a:r>
            <a:r>
              <a:rPr lang="cs-CZ" b="1" dirty="0"/>
              <a:t>Česká křídová tabule</a:t>
            </a:r>
            <a:r>
              <a:rPr lang="cs-CZ" dirty="0"/>
              <a:t>, ze kterých vystupuje historicky nejznámější hora Čech, Říp a </a:t>
            </a:r>
            <a:r>
              <a:rPr lang="cs-CZ" b="1" dirty="0"/>
              <a:t>České středohoří </a:t>
            </a:r>
            <a:r>
              <a:rPr lang="cs-CZ" dirty="0"/>
              <a:t>se svým nejvyšším vrcholem Milešovkou. </a:t>
            </a:r>
            <a:endParaRPr lang="cs-CZ" dirty="0" smtClean="0"/>
          </a:p>
          <a:p>
            <a:r>
              <a:rPr lang="cs-CZ" b="1" dirty="0" smtClean="0"/>
              <a:t>Nejvýše</a:t>
            </a:r>
            <a:r>
              <a:rPr lang="cs-CZ" dirty="0" smtClean="0"/>
              <a:t> </a:t>
            </a:r>
            <a:r>
              <a:rPr lang="cs-CZ" dirty="0"/>
              <a:t>položené místo na území kraje </a:t>
            </a:r>
            <a:r>
              <a:rPr lang="cs-CZ" b="1" dirty="0"/>
              <a:t>leží na úbočí </a:t>
            </a:r>
            <a:r>
              <a:rPr lang="cs-CZ" dirty="0"/>
              <a:t>nejvyšší hory Krušných hor, </a:t>
            </a:r>
            <a:r>
              <a:rPr lang="cs-CZ" b="1" dirty="0"/>
              <a:t>Klínovce</a:t>
            </a:r>
            <a:r>
              <a:rPr lang="cs-CZ" dirty="0"/>
              <a:t>, jehož vrchol se nachází již na území kraje Karlovarského. </a:t>
            </a:r>
            <a:endParaRPr lang="cs-CZ" dirty="0" smtClean="0"/>
          </a:p>
          <a:p>
            <a:r>
              <a:rPr lang="cs-CZ" dirty="0"/>
              <a:t>Nejvyšším bodem je </a:t>
            </a:r>
            <a:r>
              <a:rPr lang="cs-CZ" b="1" dirty="0"/>
              <a:t>vrchol Macecha (1 113 m n.m.) </a:t>
            </a:r>
            <a:r>
              <a:rPr lang="cs-CZ" dirty="0"/>
              <a:t>v Krušných horách</a:t>
            </a:r>
            <a:endParaRPr lang="cs-CZ" dirty="0" smtClean="0"/>
          </a:p>
          <a:p>
            <a:r>
              <a:rPr lang="cs-CZ" dirty="0" smtClean="0"/>
              <a:t>Nejníže </a:t>
            </a:r>
            <a:r>
              <a:rPr lang="cs-CZ" dirty="0"/>
              <a:t>položeným bodem kraje </a:t>
            </a:r>
            <a:r>
              <a:rPr lang="cs-CZ" b="1" dirty="0"/>
              <a:t>hladina řeky Labe u Hřenska (115 m n. m.)</a:t>
            </a:r>
            <a:r>
              <a:rPr lang="cs-CZ" dirty="0"/>
              <a:t>, což je zároveň nejníže položené místo v ČR.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44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104775"/>
            <a:ext cx="8143875" cy="664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 2"/>
          <p:cNvSpPr/>
          <p:nvPr/>
        </p:nvSpPr>
        <p:spPr>
          <a:xfrm rot="19292489">
            <a:off x="487904" y="4901749"/>
            <a:ext cx="1663534" cy="446045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 rot="19720888">
            <a:off x="3627348" y="3063529"/>
            <a:ext cx="2666215" cy="534261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 rot="20054751">
            <a:off x="1498523" y="2733283"/>
            <a:ext cx="3040989" cy="473082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 rot="16200000">
            <a:off x="5860674" y="1044553"/>
            <a:ext cx="641076" cy="9580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9" name="Zaoblený obdélník 8"/>
          <p:cNvSpPr/>
          <p:nvPr/>
        </p:nvSpPr>
        <p:spPr>
          <a:xfrm rot="19720888">
            <a:off x="6078081" y="3159287"/>
            <a:ext cx="2251265" cy="534261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 rot="1223879">
            <a:off x="6591112" y="1695702"/>
            <a:ext cx="1311020" cy="402886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rot="16200000">
            <a:off x="5669031" y="4284969"/>
            <a:ext cx="545342" cy="47902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2" name="Ovál 11"/>
          <p:cNvSpPr/>
          <p:nvPr/>
        </p:nvSpPr>
        <p:spPr>
          <a:xfrm rot="16200000">
            <a:off x="3621266" y="4946734"/>
            <a:ext cx="691956" cy="104802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84422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147248" cy="4997152"/>
          </a:xfrm>
        </p:spPr>
        <p:txBody>
          <a:bodyPr>
            <a:normAutofit/>
          </a:bodyPr>
          <a:lstStyle/>
          <a:p>
            <a:r>
              <a:rPr lang="cs-CZ" dirty="0"/>
              <a:t>Největším vodním tokem na území kraje je řeka </a:t>
            </a:r>
            <a:r>
              <a:rPr lang="cs-CZ" b="1" dirty="0"/>
              <a:t>Labe</a:t>
            </a:r>
            <a:r>
              <a:rPr lang="cs-CZ" dirty="0"/>
              <a:t>, zleva se vlévá druhý největší levostranný labský přítok </a:t>
            </a:r>
            <a:r>
              <a:rPr lang="cs-CZ" b="1" dirty="0"/>
              <a:t>Ohře</a:t>
            </a:r>
            <a:r>
              <a:rPr lang="cs-CZ" dirty="0"/>
              <a:t> a řeka </a:t>
            </a:r>
            <a:r>
              <a:rPr lang="cs-CZ" b="1" dirty="0"/>
              <a:t>Bílina</a:t>
            </a:r>
            <a:r>
              <a:rPr lang="cs-CZ" dirty="0"/>
              <a:t>. Z pravé strany se do Labe vlévá na území kraje </a:t>
            </a:r>
            <a:r>
              <a:rPr lang="cs-CZ" b="1" dirty="0"/>
              <a:t>Ploučnice</a:t>
            </a:r>
            <a:r>
              <a:rPr lang="cs-CZ" dirty="0"/>
              <a:t>, posledním pravostranným přítokem na našem území je řeka </a:t>
            </a:r>
            <a:r>
              <a:rPr lang="cs-CZ" b="1" dirty="0"/>
              <a:t>Kamenice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kraji jsou rovněž </a:t>
            </a:r>
            <a:r>
              <a:rPr lang="cs-CZ" b="1" dirty="0"/>
              <a:t>prameny</a:t>
            </a:r>
            <a:r>
              <a:rPr lang="cs-CZ" dirty="0"/>
              <a:t> </a:t>
            </a:r>
            <a:r>
              <a:rPr lang="cs-CZ" b="1" dirty="0"/>
              <a:t>minerálních a termálních vod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Největší </a:t>
            </a:r>
            <a:r>
              <a:rPr lang="cs-CZ" dirty="0"/>
              <a:t>vodní plochou je </a:t>
            </a:r>
            <a:r>
              <a:rPr lang="cs-CZ" b="1" dirty="0"/>
              <a:t>Nechranická nádrž</a:t>
            </a:r>
            <a:r>
              <a:rPr lang="cs-CZ" dirty="0"/>
              <a:t>, vybudovaná na řece Ohři v západní části kraje.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350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Hřensko Beskydy ship Labe 2012 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34668"/>
            <a:ext cx="9089613" cy="605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00192" y="263218"/>
            <a:ext cx="2383160" cy="510778"/>
          </a:xfrm>
          <a:prstGeom prst="round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Labe u Hřenska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9460" name="Picture 4" descr="File:Elbe-Eger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4" y="0"/>
            <a:ext cx="9064848" cy="6798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44805" y="263218"/>
            <a:ext cx="4322015" cy="510778"/>
          </a:xfrm>
          <a:prstGeom prst="round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Soutok Ohře a Labe u Litoměřic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9462" name="Picture 6" descr="File:Egerquelle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82" y="17869"/>
            <a:ext cx="7718774" cy="678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47841" y="773996"/>
            <a:ext cx="2575153" cy="510778"/>
          </a:xfrm>
          <a:prstGeom prst="round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Pramen Ohře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9464" name="Picture 8" descr="File:Bílina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8" y="-66044"/>
            <a:ext cx="9152907" cy="6864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514459" y="6021288"/>
            <a:ext cx="2575153" cy="510778"/>
          </a:xfrm>
          <a:prstGeom prst="round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Bílina ve Stadicích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9466" name="Picture 10" descr="Soubor:Hřensko 2007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3" y="-99392"/>
            <a:ext cx="9197371" cy="6898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3528" y="4797152"/>
            <a:ext cx="2952328" cy="510778"/>
          </a:xfrm>
          <a:prstGeom prst="round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Kamenice v Hřensku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9470" name="Picture 14" descr="File:Labe u Lovosic.jpg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827" y="-99393"/>
            <a:ext cx="9220511" cy="5555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23528" y="770297"/>
            <a:ext cx="2160240" cy="510778"/>
          </a:xfrm>
          <a:prstGeom prst="round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Labe u Lovosic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9472" name="Picture 16" descr="File:Nechranice6.JPG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3995" y="-99392"/>
            <a:ext cx="9336622" cy="5275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2778" y="4077072"/>
            <a:ext cx="9081541" cy="2677656"/>
          </a:xfrm>
          <a:prstGeom prst="rect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Vodní nádrž Nechranice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ozlohou </a:t>
            </a:r>
            <a:r>
              <a:rPr lang="cs-CZ" sz="2400" dirty="0"/>
              <a:t>1338 ha </a:t>
            </a:r>
            <a:r>
              <a:rPr lang="cs-CZ" sz="2400" b="1" dirty="0"/>
              <a:t>pátá největší </a:t>
            </a:r>
            <a:r>
              <a:rPr lang="cs-CZ" sz="2400" dirty="0"/>
              <a:t>přehradní nádrž České republiky a také přehradní nádrž </a:t>
            </a:r>
            <a:r>
              <a:rPr lang="cs-CZ" sz="2400" b="1" dirty="0"/>
              <a:t>s nejdelší sypanou přehradní hrází </a:t>
            </a:r>
            <a:r>
              <a:rPr lang="cs-CZ" sz="2400" dirty="0"/>
              <a:t>ve střední Evropě (3280 m</a:t>
            </a:r>
            <a:r>
              <a:rPr lang="cs-CZ" sz="2400" dirty="0" smtClean="0"/>
              <a:t>).</a:t>
            </a:r>
            <a:endParaRPr lang="cs-CZ" sz="2400" dirty="0"/>
          </a:p>
          <a:p>
            <a:r>
              <a:rPr lang="cs-CZ" sz="2400" dirty="0" smtClean="0"/>
              <a:t>Vybudována </a:t>
            </a:r>
            <a:r>
              <a:rPr lang="cs-CZ" sz="2400" b="1" dirty="0"/>
              <a:t>na řece Ohři </a:t>
            </a:r>
            <a:r>
              <a:rPr lang="cs-CZ" sz="2400" dirty="0"/>
              <a:t>v letech 1961 až 1968, zejména jako zdroj vody pro nedaleké elektrárny v Tušimicích. V současnosti je především využívána </a:t>
            </a:r>
            <a:r>
              <a:rPr lang="cs-CZ" sz="2400" b="1" dirty="0"/>
              <a:t>k rekreaci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0404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 animBg="1"/>
      <p:bldP spid="10" grpId="0" animBg="1"/>
      <p:bldP spid="12" grpId="0" animBg="1"/>
      <p:bldP spid="14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Hospodářský význam kraje je historicky dán </a:t>
            </a:r>
            <a:r>
              <a:rPr lang="cs-CZ" b="1" dirty="0"/>
              <a:t>značným nerostným bohatstvím</a:t>
            </a:r>
            <a:r>
              <a:rPr lang="cs-CZ" dirty="0"/>
              <a:t>, zejména rozsáhlými ložisky </a:t>
            </a:r>
            <a:r>
              <a:rPr lang="cs-CZ" b="1" dirty="0"/>
              <a:t>hnědého uhlí</a:t>
            </a:r>
            <a:r>
              <a:rPr lang="cs-CZ" dirty="0"/>
              <a:t>, uloženými nízko pod povrchem. Hnědouhelná pánev se rozkládá pod svahy Krušných hor, táhne se od Ústí nad Labem až po Kadaň. </a:t>
            </a:r>
            <a:endParaRPr lang="cs-CZ" dirty="0" smtClean="0"/>
          </a:p>
          <a:p>
            <a:r>
              <a:rPr lang="cs-CZ" dirty="0" smtClean="0"/>
              <a:t>Z </a:t>
            </a:r>
            <a:r>
              <a:rPr lang="cs-CZ" dirty="0"/>
              <a:t>dalších důležitých surovin, těžících se v kraji, jsou významná ložiska kvalitních skl</a:t>
            </a:r>
            <a:r>
              <a:rPr lang="cs-CZ" b="1" dirty="0"/>
              <a:t>ářských a slévárenských písků </a:t>
            </a:r>
            <a:r>
              <a:rPr lang="cs-CZ" dirty="0"/>
              <a:t>a </a:t>
            </a:r>
            <a:r>
              <a:rPr lang="cs-CZ" b="1" dirty="0"/>
              <a:t>stavebního kamene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62237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024" y="1196752"/>
            <a:ext cx="8784976" cy="5661248"/>
          </a:xfrm>
        </p:spPr>
        <p:txBody>
          <a:bodyPr>
            <a:noAutofit/>
          </a:bodyPr>
          <a:lstStyle/>
          <a:p>
            <a:r>
              <a:rPr lang="cs-CZ" sz="2100" dirty="0"/>
              <a:t>V kraji lze vymezit </a:t>
            </a:r>
            <a:r>
              <a:rPr lang="cs-CZ" sz="2100" b="1" dirty="0"/>
              <a:t>čtyři oblasti, které se od sebe významně odlišují</a:t>
            </a:r>
            <a:r>
              <a:rPr lang="cs-CZ" sz="2100" dirty="0"/>
              <a:t>. </a:t>
            </a:r>
          </a:p>
          <a:p>
            <a:r>
              <a:rPr lang="cs-CZ" sz="2100" dirty="0"/>
              <a:t>1) Je to oblast s </a:t>
            </a:r>
            <a:r>
              <a:rPr lang="cs-CZ" sz="2100" b="1" i="1" dirty="0"/>
              <a:t>vysoce rozvinutou průmyslovou výrobou</a:t>
            </a:r>
            <a:r>
              <a:rPr lang="cs-CZ" sz="2100" dirty="0"/>
              <a:t>, která je soustředěna především v </a:t>
            </a:r>
            <a:r>
              <a:rPr lang="cs-CZ" sz="2100" b="1" u="sng" dirty="0"/>
              <a:t>Podkrušnohoří</a:t>
            </a:r>
            <a:r>
              <a:rPr lang="cs-CZ" sz="2100" dirty="0"/>
              <a:t> (okresy Chomutov, Most, Teplice a částečně Ústí nad Labem). Z odvětví má významné postavení </a:t>
            </a:r>
            <a:r>
              <a:rPr lang="cs-CZ" sz="2100" b="1" dirty="0"/>
              <a:t>energetika, těžba uhlí, strojírenství, chemický a sklářský průmysl</a:t>
            </a:r>
            <a:r>
              <a:rPr lang="cs-CZ" sz="2100" dirty="0"/>
              <a:t>. </a:t>
            </a:r>
          </a:p>
          <a:p>
            <a:r>
              <a:rPr lang="cs-CZ" sz="2100" dirty="0"/>
              <a:t>2) Další oblastí je </a:t>
            </a:r>
            <a:r>
              <a:rPr lang="cs-CZ" sz="2100" b="1" u="sng" dirty="0"/>
              <a:t>Litoměřicko a Lounsko</a:t>
            </a:r>
            <a:r>
              <a:rPr lang="cs-CZ" sz="2100" dirty="0"/>
              <a:t>, které jsou významné svou produkcí </a:t>
            </a:r>
            <a:r>
              <a:rPr lang="cs-CZ" sz="2100" b="1" dirty="0"/>
              <a:t>chmele</a:t>
            </a:r>
            <a:r>
              <a:rPr lang="cs-CZ" sz="2100" dirty="0"/>
              <a:t> a </a:t>
            </a:r>
            <a:r>
              <a:rPr lang="cs-CZ" sz="2100" b="1" dirty="0"/>
              <a:t>zeleniny</a:t>
            </a:r>
            <a:r>
              <a:rPr lang="cs-CZ" sz="2100" dirty="0"/>
              <a:t>. Zvláště </a:t>
            </a:r>
            <a:r>
              <a:rPr lang="cs-CZ" sz="2100" b="1" u="sng" dirty="0"/>
              <a:t>Polabí a Poohří</a:t>
            </a:r>
            <a:r>
              <a:rPr lang="cs-CZ" sz="2100" dirty="0"/>
              <a:t> jsou proslulé </a:t>
            </a:r>
            <a:r>
              <a:rPr lang="cs-CZ" sz="2100" b="1" dirty="0"/>
              <a:t>ovocnářské</a:t>
            </a:r>
            <a:r>
              <a:rPr lang="cs-CZ" sz="2100" dirty="0"/>
              <a:t> oblasti, nazývané Zahrada Čech. Skvělou pověst mají i vína pěstovaná na Litoměřicku. V posledních letech se i oblast Mostecka stává známou vinařskou oblastí, kde se vinná réva pěstuje především na pozemcích zrekultivovaných po těžbě hnědého uhlí. </a:t>
            </a:r>
          </a:p>
          <a:p>
            <a:r>
              <a:rPr lang="cs-CZ" sz="2100" dirty="0"/>
              <a:t>3) Oblast </a:t>
            </a:r>
            <a:r>
              <a:rPr lang="cs-CZ" sz="2100" b="1" u="sng" dirty="0"/>
              <a:t>Krušných hor</a:t>
            </a:r>
            <a:r>
              <a:rPr lang="cs-CZ" sz="2100" dirty="0"/>
              <a:t> je velmi řídce osídleným horským pásem s omezenými hospodářskými aktivitami </a:t>
            </a:r>
          </a:p>
          <a:p>
            <a:r>
              <a:rPr lang="cs-CZ" sz="2100" dirty="0"/>
              <a:t>4) Oblast </a:t>
            </a:r>
            <a:r>
              <a:rPr lang="cs-CZ" sz="2100" b="1" u="sng" dirty="0"/>
              <a:t>Děčínska</a:t>
            </a:r>
            <a:r>
              <a:rPr lang="cs-CZ" sz="2100" dirty="0"/>
              <a:t> není ani územím s koncentrací těžkého průmyslu ani oblastí zemědělskou. Jeho severní část </a:t>
            </a:r>
            <a:r>
              <a:rPr lang="cs-CZ" sz="2100" dirty="0" err="1"/>
              <a:t>Šluknovsko</a:t>
            </a:r>
            <a:r>
              <a:rPr lang="cs-CZ" sz="2100" dirty="0"/>
              <a:t> je svou odlehlostí a obtížnou dostupností z centrální části kraje typicky periferním územím.</a:t>
            </a:r>
          </a:p>
        </p:txBody>
      </p:sp>
    </p:spTree>
    <p:extLst>
      <p:ext uri="{BB962C8B-B14F-4D97-AF65-F5344CB8AC3E}">
        <p14:creationId xmlns:p14="http://schemas.microsoft.com/office/powerpoint/2010/main" val="222159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8568952" cy="5589240"/>
          </a:xfrm>
        </p:spPr>
        <p:txBody>
          <a:bodyPr>
            <a:normAutofit fontScale="92500"/>
          </a:bodyPr>
          <a:lstStyle/>
          <a:p>
            <a:r>
              <a:rPr lang="cs-CZ" sz="2400" dirty="0"/>
              <a:t>V blízkosti uhelných povrchových dolů se nacházejí </a:t>
            </a:r>
            <a:r>
              <a:rPr lang="cs-CZ" sz="2400" b="1" dirty="0"/>
              <a:t>největší české uhelné elektrárny </a:t>
            </a:r>
            <a:r>
              <a:rPr lang="cs-CZ" sz="2400" dirty="0"/>
              <a:t>(</a:t>
            </a:r>
            <a:r>
              <a:rPr lang="cs-CZ" sz="2400" b="1" i="1" dirty="0">
                <a:hlinkClick r:id="rId3"/>
              </a:rPr>
              <a:t>Prunéřov</a:t>
            </a:r>
            <a:r>
              <a:rPr lang="cs-CZ" sz="2400" b="1" i="1" dirty="0"/>
              <a:t>, </a:t>
            </a:r>
            <a:r>
              <a:rPr lang="cs-CZ" sz="2400" b="1" i="1" dirty="0">
                <a:hlinkClick r:id="rId4"/>
              </a:rPr>
              <a:t>Tušimice</a:t>
            </a:r>
            <a:r>
              <a:rPr lang="cs-CZ" sz="2400" b="1" i="1" dirty="0"/>
              <a:t>, </a:t>
            </a:r>
            <a:r>
              <a:rPr lang="cs-CZ" sz="2400" b="1" i="1" dirty="0">
                <a:hlinkClick r:id="rId5"/>
              </a:rPr>
              <a:t>Ledvice </a:t>
            </a:r>
            <a:r>
              <a:rPr lang="cs-CZ" sz="2400" b="1" i="1" dirty="0"/>
              <a:t>a </a:t>
            </a:r>
            <a:r>
              <a:rPr lang="cs-CZ" sz="2400" b="1" i="1" dirty="0">
                <a:hlinkClick r:id="rId6"/>
              </a:rPr>
              <a:t>Počerady</a:t>
            </a:r>
            <a:r>
              <a:rPr lang="cs-CZ" sz="2400" dirty="0"/>
              <a:t>). </a:t>
            </a:r>
          </a:p>
          <a:p>
            <a:r>
              <a:rPr lang="cs-CZ" sz="2400" dirty="0"/>
              <a:t>Významně je zastoupen </a:t>
            </a:r>
            <a:r>
              <a:rPr lang="cs-CZ" sz="2400" b="1" dirty="0"/>
              <a:t>průmysl chemický</a:t>
            </a:r>
            <a:r>
              <a:rPr lang="cs-CZ" sz="2400" dirty="0"/>
              <a:t>. V </a:t>
            </a:r>
            <a:r>
              <a:rPr lang="cs-CZ" sz="2400" b="1" i="1" dirty="0" err="1" smtClean="0"/>
              <a:t>Livínově</a:t>
            </a:r>
            <a:r>
              <a:rPr lang="cs-CZ" sz="2400" b="1" i="1" dirty="0" smtClean="0"/>
              <a:t> </a:t>
            </a:r>
            <a:r>
              <a:rPr lang="cs-CZ" sz="2400" dirty="0" smtClean="0"/>
              <a:t>se </a:t>
            </a:r>
            <a:r>
              <a:rPr lang="cs-CZ" sz="2400" dirty="0"/>
              <a:t>nachází </a:t>
            </a:r>
            <a:r>
              <a:rPr lang="cs-CZ" sz="2400" dirty="0">
                <a:hlinkClick r:id="rId7"/>
              </a:rPr>
              <a:t>největší česká rafinérie ropy </a:t>
            </a:r>
            <a:r>
              <a:rPr lang="cs-CZ" sz="2400" dirty="0"/>
              <a:t>(120 tis. barelů ropy denně), na jejichž produkty navazuje chemický průmysl zpracovatelský (výroba polymerů, amoniaku, vodíku, kyslíku, motorových paliv, topných olejů apod.). </a:t>
            </a:r>
            <a:endParaRPr lang="cs-CZ" sz="2400" dirty="0" smtClean="0"/>
          </a:p>
          <a:p>
            <a:r>
              <a:rPr lang="cs-CZ" sz="2400" dirty="0" smtClean="0"/>
              <a:t>Přímo </a:t>
            </a:r>
            <a:r>
              <a:rPr lang="cs-CZ" sz="2400" dirty="0"/>
              <a:t>v krajském městě </a:t>
            </a:r>
            <a:r>
              <a:rPr lang="cs-CZ" sz="2400" b="1" i="1" dirty="0"/>
              <a:t>Ústí nad Labem</a:t>
            </a:r>
            <a:r>
              <a:rPr lang="cs-CZ" sz="2400" dirty="0"/>
              <a:t> je významný chemický průmysl </a:t>
            </a:r>
            <a:r>
              <a:rPr lang="cs-CZ" sz="2400" dirty="0" smtClean="0"/>
              <a:t>(</a:t>
            </a:r>
            <a:r>
              <a:rPr lang="cs-CZ" sz="2400" dirty="0" smtClean="0">
                <a:hlinkClick r:id="rId8"/>
              </a:rPr>
              <a:t>Setuza </a:t>
            </a:r>
            <a:r>
              <a:rPr lang="cs-CZ" sz="2400" dirty="0" smtClean="0"/>
              <a:t>- výroba </a:t>
            </a:r>
            <a:r>
              <a:rPr lang="cs-CZ" sz="2400" dirty="0"/>
              <a:t>epoxidových pryskyřic, chloru, hydroxidu sodného, vodíku, barviv, umělých drahokamů aj.) a </a:t>
            </a:r>
            <a:r>
              <a:rPr lang="cs-CZ" sz="2400" b="1" dirty="0"/>
              <a:t>průmysl </a:t>
            </a:r>
            <a:r>
              <a:rPr lang="cs-CZ" sz="2400" b="1" dirty="0" smtClean="0"/>
              <a:t>potravinářský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 </a:t>
            </a:r>
            <a:r>
              <a:rPr lang="cs-CZ" sz="2400" b="1" i="1" dirty="0"/>
              <a:t>Lovosicích</a:t>
            </a:r>
            <a:r>
              <a:rPr lang="cs-CZ" sz="2400" dirty="0"/>
              <a:t> je významná výroba umělých hnojiv a viskózových vláken. V neposlední řadě též </a:t>
            </a:r>
            <a:r>
              <a:rPr lang="cs-CZ" sz="2400" b="1" dirty="0"/>
              <a:t>papírenský průmysl</a:t>
            </a:r>
            <a:r>
              <a:rPr lang="cs-CZ" sz="2400" dirty="0"/>
              <a:t> (</a:t>
            </a:r>
            <a:r>
              <a:rPr lang="cs-CZ" sz="2400" b="1" i="1" dirty="0"/>
              <a:t>Štětí</a:t>
            </a:r>
            <a:r>
              <a:rPr lang="cs-CZ" sz="2400" dirty="0"/>
              <a:t>), dále průmysl stavebních hmot (cementárna </a:t>
            </a:r>
            <a:r>
              <a:rPr lang="cs-CZ" sz="2400" b="1" i="1" dirty="0"/>
              <a:t>Čížkovice</a:t>
            </a:r>
            <a:r>
              <a:rPr lang="cs-CZ" sz="2400" dirty="0"/>
              <a:t>), průmysl zpracování železných kovů (Chomutov) a mědi (Povrly), </a:t>
            </a:r>
            <a:r>
              <a:rPr lang="cs-CZ" sz="2400" b="1" dirty="0"/>
              <a:t>průmysl textilní</a:t>
            </a:r>
            <a:r>
              <a:rPr lang="cs-CZ" sz="2400" dirty="0"/>
              <a:t> (</a:t>
            </a:r>
            <a:r>
              <a:rPr lang="cs-CZ" sz="2400" b="1" i="1" dirty="0"/>
              <a:t>Varnsdorf</a:t>
            </a:r>
            <a:r>
              <a:rPr lang="cs-CZ" sz="2400" dirty="0"/>
              <a:t>) a </a:t>
            </a:r>
            <a:r>
              <a:rPr lang="cs-CZ" sz="2400" b="1" dirty="0">
                <a:hlinkClick r:id="rId9"/>
              </a:rPr>
              <a:t>keramický</a:t>
            </a:r>
            <a:r>
              <a:rPr lang="cs-CZ" sz="2400" dirty="0">
                <a:hlinkClick r:id="rId9"/>
              </a:rPr>
              <a:t> </a:t>
            </a:r>
            <a:r>
              <a:rPr lang="cs-CZ" sz="2400" dirty="0"/>
              <a:t>(</a:t>
            </a:r>
            <a:r>
              <a:rPr lang="cs-CZ" sz="2400" b="1" i="1" dirty="0"/>
              <a:t>Teplice</a:t>
            </a:r>
            <a:r>
              <a:rPr lang="cs-CZ" sz="2400" dirty="0" smtClean="0"/>
              <a:t>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8281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EPRU II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257" y="-34668"/>
            <a:ext cx="9156175" cy="6271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71480"/>
            <a:ext cx="2808312" cy="510778"/>
          </a:xfrm>
          <a:prstGeom prst="roundRect">
            <a:avLst/>
          </a:prstGeom>
          <a:noFill/>
          <a:ln w="762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Elektrárna Prunéřov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1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842493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Průmyslová činnost z minulosti měla a dosud má </a:t>
            </a:r>
            <a:r>
              <a:rPr lang="cs-CZ" b="1" dirty="0"/>
              <a:t>nepříznivý dopad na kvalitu životního prostředí</a:t>
            </a:r>
            <a:r>
              <a:rPr lang="cs-CZ" dirty="0"/>
              <a:t>. Silně rozvinutá </a:t>
            </a:r>
            <a:r>
              <a:rPr lang="cs-CZ" b="1" dirty="0"/>
              <a:t>povrchová těžba</a:t>
            </a:r>
            <a:r>
              <a:rPr lang="cs-CZ" dirty="0"/>
              <a:t> značně poškodila přirozenou tvář krajiny, která se postupně obnovuje jen velmi nákladnou </a:t>
            </a:r>
            <a:r>
              <a:rPr lang="cs-CZ" b="1" dirty="0"/>
              <a:t>rekultivací</a:t>
            </a:r>
            <a:r>
              <a:rPr lang="cs-CZ" dirty="0"/>
              <a:t>. Dobře známy jsou i </a:t>
            </a:r>
            <a:r>
              <a:rPr lang="cs-CZ" b="1" dirty="0"/>
              <a:t>problémy s</a:t>
            </a:r>
            <a:r>
              <a:rPr lang="cs-CZ" dirty="0"/>
              <a:t> </a:t>
            </a:r>
            <a:r>
              <a:rPr lang="cs-CZ" b="1" dirty="0"/>
              <a:t>emisní</a:t>
            </a:r>
            <a:r>
              <a:rPr lang="cs-CZ" dirty="0"/>
              <a:t> situací v kraji. V posledním desetiletí došlo k výraznému </a:t>
            </a:r>
            <a:r>
              <a:rPr lang="cs-CZ" b="1" dirty="0"/>
              <a:t>zlepšení</a:t>
            </a:r>
            <a:r>
              <a:rPr lang="cs-CZ" dirty="0"/>
              <a:t>, což lze dokumentovat snižujícím se množstvím emisí, ale i přesto je kraj vnímán jako oblast s nejpoškozenějším životním prostředím. Neslavné prvenství kraj zaujímá v měrných emisích (t/km</a:t>
            </a:r>
            <a:r>
              <a:rPr lang="cs-CZ" baseline="30000" dirty="0"/>
              <a:t>2</a:t>
            </a:r>
            <a:r>
              <a:rPr lang="cs-CZ" dirty="0"/>
              <a:t>) oxidu siřičitého, oxidů dusíku a uhlovodíků. V </a:t>
            </a:r>
            <a:r>
              <a:rPr lang="cs-CZ" b="1" dirty="0"/>
              <a:t>srpnu 2002</a:t>
            </a:r>
            <a:r>
              <a:rPr lang="cs-CZ" dirty="0"/>
              <a:t> byl kraj významně poškozen </a:t>
            </a:r>
            <a:r>
              <a:rPr lang="cs-CZ" b="1" dirty="0"/>
              <a:t>povodněmi</a:t>
            </a:r>
            <a:r>
              <a:rPr lang="cs-CZ" dirty="0"/>
              <a:t>, zvláště oblasti v blízkosti toku řeky Labe.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V 60.-80. letech docházelo </a:t>
            </a:r>
            <a:r>
              <a:rPr lang="cs-CZ" b="1" dirty="0"/>
              <a:t>k rozsáhlému a systematickému poškozování krajinného rázu</a:t>
            </a:r>
            <a:r>
              <a:rPr lang="cs-CZ" dirty="0"/>
              <a:t> oblastí kraje, které bylo způsobeno především </a:t>
            </a:r>
            <a:r>
              <a:rPr lang="cs-CZ" b="1" dirty="0"/>
              <a:t>důlní činností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Těžbě </a:t>
            </a:r>
            <a:r>
              <a:rPr lang="cs-CZ" dirty="0"/>
              <a:t>uhlí ustoupilo také mnoho obcí se svou mnohasetletou historií, včetně starého královského města Mostu. Po společenských změnách v roce 1989 dochází v první polovině 90. let nejen k útlumu těžby hnědého uhlí, ale také celého sektoru těžkého průmyslu.</a:t>
            </a:r>
          </a:p>
          <a:p>
            <a:endParaRPr lang="cs-CZ" dirty="0" smtClean="0">
              <a:hlinkClick r:id="rId3"/>
            </a:endParaRPr>
          </a:p>
          <a:p>
            <a:r>
              <a:rPr lang="cs-CZ" b="1" u="sng" dirty="0"/>
              <a:t>Průmyslové podniky kraje</a:t>
            </a:r>
            <a:endParaRPr lang="cs-CZ" dirty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://www.risy.cz/cs/krajske-ris/ustecky-kraj/regionalni-informace/ekonomicke-subjekty/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48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400" dirty="0"/>
              <a:t>Zemědělská půda zaujímá téměř 52 % území kraje, lesy se rozkládají na 30 % a vodní plochy na 2 % území. </a:t>
            </a:r>
          </a:p>
          <a:p>
            <a:pPr algn="just"/>
            <a:r>
              <a:rPr lang="cs-CZ" sz="2400" dirty="0"/>
              <a:t>Oblast </a:t>
            </a:r>
            <a:r>
              <a:rPr lang="cs-CZ" sz="2400" b="1" dirty="0"/>
              <a:t>Polabí a Poohří</a:t>
            </a:r>
            <a:r>
              <a:rPr lang="cs-CZ" sz="2400" dirty="0"/>
              <a:t> obsahuje </a:t>
            </a:r>
            <a:r>
              <a:rPr lang="cs-CZ" sz="2400" b="1" dirty="0"/>
              <a:t>velmi úrodnou půdu</a:t>
            </a:r>
            <a:r>
              <a:rPr lang="cs-CZ" sz="2400" dirty="0"/>
              <a:t>. Pěstuje se zde především </a:t>
            </a:r>
            <a:r>
              <a:rPr lang="cs-CZ" sz="2400" b="1" dirty="0"/>
              <a:t>ovoce</a:t>
            </a:r>
            <a:r>
              <a:rPr lang="cs-CZ" sz="2400" dirty="0"/>
              <a:t>, těmto krajinám říkáme ovocnářské oblasti. Krajinu v okolí Litoměřic nazýváme </a:t>
            </a:r>
            <a:r>
              <a:rPr lang="cs-CZ" sz="2400" b="1" dirty="0"/>
              <a:t>Zahrada Čech</a:t>
            </a:r>
            <a:r>
              <a:rPr lang="cs-CZ" sz="2400" dirty="0"/>
              <a:t>. </a:t>
            </a:r>
            <a:endParaRPr lang="cs-CZ" sz="2400" dirty="0" smtClean="0"/>
          </a:p>
          <a:p>
            <a:pPr algn="just"/>
            <a:r>
              <a:rPr lang="cs-CZ" sz="2400" dirty="0" smtClean="0"/>
              <a:t>Díky </a:t>
            </a:r>
            <a:r>
              <a:rPr lang="cs-CZ" sz="2400" dirty="0"/>
              <a:t>příznivému podnebí a vhodné půdě se v oblasti </a:t>
            </a:r>
            <a:r>
              <a:rPr lang="cs-CZ" sz="2400" b="1" dirty="0"/>
              <a:t>kolem Žatce, Loun a Litoměřic</a:t>
            </a:r>
            <a:r>
              <a:rPr lang="cs-CZ" sz="2400" dirty="0"/>
              <a:t> daří pěstování </a:t>
            </a:r>
            <a:r>
              <a:rPr lang="cs-CZ" sz="2400" b="1" dirty="0"/>
              <a:t>chmele</a:t>
            </a:r>
            <a:r>
              <a:rPr lang="cs-CZ" sz="2400" dirty="0"/>
              <a:t>, suroviny k výrobě piva. Jedná se o naše nejznámější chmelařské oblasti. </a:t>
            </a:r>
            <a:endParaRPr lang="cs-CZ" sz="2400" dirty="0" smtClean="0"/>
          </a:p>
          <a:p>
            <a:pPr algn="just"/>
            <a:r>
              <a:rPr lang="cs-CZ" sz="2400" dirty="0" smtClean="0"/>
              <a:t>V </a:t>
            </a:r>
            <a:r>
              <a:rPr lang="cs-CZ" sz="2400" dirty="0"/>
              <a:t>regionu je zastoupeno také </a:t>
            </a:r>
            <a:r>
              <a:rPr lang="cs-CZ" sz="2400" b="1" dirty="0"/>
              <a:t>vinařství</a:t>
            </a:r>
            <a:r>
              <a:rPr lang="cs-CZ" sz="2400" dirty="0"/>
              <a:t> (Roudnice nad Labem, Velké Žernoseky). </a:t>
            </a:r>
          </a:p>
          <a:p>
            <a:pPr algn="just"/>
            <a:endParaRPr lang="cs-CZ" sz="2400" dirty="0"/>
          </a:p>
          <a:p>
            <a:pPr marL="0" indent="0" algn="just">
              <a:buNone/>
            </a:pPr>
            <a:endParaRPr lang="cs-CZ" sz="2400" dirty="0"/>
          </a:p>
          <a:p>
            <a:pPr algn="just"/>
            <a:r>
              <a:rPr lang="cs-CZ" sz="2400" dirty="0">
                <a:hlinkClick r:id="rId3"/>
              </a:rPr>
              <a:t>http://www.czso.cz/x/krajedata.nsf/oblast2/zemedelstvi-xu</a:t>
            </a:r>
            <a:endParaRPr lang="cs-CZ" sz="2400" dirty="0"/>
          </a:p>
          <a:p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38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Mšec, Háj, Chmelnice II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78" y="20394"/>
            <a:ext cx="5128205" cy="683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File:Mšec, Háj, Chmelnice III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386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8352928" cy="5256584"/>
          </a:xfrm>
        </p:spPr>
        <p:txBody>
          <a:bodyPr>
            <a:noAutofit/>
          </a:bodyPr>
          <a:lstStyle/>
          <a:p>
            <a:r>
              <a:rPr lang="cs-CZ" sz="2400" dirty="0"/>
              <a:t>Kraj má </a:t>
            </a:r>
            <a:r>
              <a:rPr lang="cs-CZ" sz="2400" b="1" dirty="0"/>
              <a:t>důležitou dopravní polohu danou vazbou na Evropskou unii</a:t>
            </a:r>
            <a:r>
              <a:rPr lang="cs-CZ" sz="2400" dirty="0"/>
              <a:t>. Teplickým a litoměřickým okresem prochází významná mezinárodní silniční trasa </a:t>
            </a:r>
            <a:r>
              <a:rPr lang="cs-CZ" sz="2400" b="1" dirty="0"/>
              <a:t>E 55</a:t>
            </a:r>
            <a:r>
              <a:rPr lang="cs-CZ" sz="2400" dirty="0"/>
              <a:t> spojující sever a jih Evropy, která u Lovosic přechází v </a:t>
            </a:r>
            <a:r>
              <a:rPr lang="cs-CZ" sz="2400" b="1" dirty="0"/>
              <a:t>dálnici D 8</a:t>
            </a:r>
            <a:r>
              <a:rPr lang="cs-CZ" sz="2400" dirty="0"/>
              <a:t>. </a:t>
            </a:r>
            <a:r>
              <a:rPr lang="cs-CZ" sz="2400" dirty="0" smtClean="0"/>
              <a:t>Významná </a:t>
            </a:r>
            <a:r>
              <a:rPr lang="cs-CZ" sz="2400" dirty="0"/>
              <a:t>je také spojnice ze </a:t>
            </a:r>
            <a:r>
              <a:rPr lang="cs-CZ" sz="2400" dirty="0" smtClean="0"/>
              <a:t>SRN </a:t>
            </a:r>
            <a:r>
              <a:rPr lang="cs-CZ" sz="2400" b="1" dirty="0" smtClean="0"/>
              <a:t>přes </a:t>
            </a:r>
            <a:r>
              <a:rPr lang="cs-CZ" sz="2400" b="1" dirty="0"/>
              <a:t>Chomutov a Louny do Prahy</a:t>
            </a:r>
            <a:r>
              <a:rPr lang="cs-CZ" sz="2400" dirty="0"/>
              <a:t>. </a:t>
            </a:r>
            <a:endParaRPr lang="cs-CZ" sz="2400" dirty="0" smtClean="0"/>
          </a:p>
          <a:p>
            <a:r>
              <a:rPr lang="cs-CZ" sz="2400" dirty="0" smtClean="0"/>
              <a:t>Hlavním </a:t>
            </a:r>
            <a:r>
              <a:rPr lang="cs-CZ" sz="2400" b="1" dirty="0"/>
              <a:t>železničním</a:t>
            </a:r>
            <a:r>
              <a:rPr lang="cs-CZ" sz="2400" dirty="0"/>
              <a:t> tahem je mezinárodní trať ze </a:t>
            </a:r>
            <a:r>
              <a:rPr lang="cs-CZ" sz="2400" dirty="0" smtClean="0"/>
              <a:t>SRN </a:t>
            </a:r>
            <a:r>
              <a:rPr lang="cs-CZ" sz="2400" dirty="0"/>
              <a:t>přes Ústí nad Labem do Prahy. </a:t>
            </a:r>
            <a:endParaRPr lang="cs-CZ" sz="2400" dirty="0" smtClean="0"/>
          </a:p>
          <a:p>
            <a:r>
              <a:rPr lang="cs-CZ" sz="2400" dirty="0" smtClean="0"/>
              <a:t>Řeka </a:t>
            </a:r>
            <a:r>
              <a:rPr lang="cs-CZ" sz="2400" b="1" dirty="0"/>
              <a:t>Labe</a:t>
            </a:r>
            <a:r>
              <a:rPr lang="cs-CZ" sz="2400" dirty="0"/>
              <a:t> je nejdůležitější vodní cestou v České republice a umožňuje lodní přepravu do </a:t>
            </a:r>
            <a:r>
              <a:rPr lang="cs-CZ" sz="2400" dirty="0" smtClean="0"/>
              <a:t>Hamburku.</a:t>
            </a:r>
          </a:p>
          <a:p>
            <a:r>
              <a:rPr lang="cs-CZ" sz="2400" dirty="0" smtClean="0"/>
              <a:t>V </a:t>
            </a:r>
            <a:r>
              <a:rPr lang="cs-CZ" sz="2400" dirty="0"/>
              <a:t>posledních letech se také rozvíjí řada forem </a:t>
            </a:r>
            <a:r>
              <a:rPr lang="cs-CZ" sz="2400" b="1" dirty="0"/>
              <a:t>přeshraniční spolupráce</a:t>
            </a:r>
            <a:r>
              <a:rPr lang="cs-CZ" sz="2400" dirty="0"/>
              <a:t>. Jednou z nich je </a:t>
            </a:r>
            <a:r>
              <a:rPr lang="cs-CZ" sz="2400" b="1" dirty="0"/>
              <a:t>Euroregion Labe</a:t>
            </a:r>
            <a:r>
              <a:rPr lang="cs-CZ" sz="2400" dirty="0"/>
              <a:t>, </a:t>
            </a:r>
            <a:r>
              <a:rPr lang="cs-CZ" sz="2400" dirty="0" smtClean="0"/>
              <a:t>dále </a:t>
            </a:r>
            <a:r>
              <a:rPr lang="cs-CZ" sz="2400" dirty="0"/>
              <a:t>je to </a:t>
            </a:r>
            <a:r>
              <a:rPr lang="cs-CZ" sz="2400" b="1" dirty="0"/>
              <a:t>Euroregion </a:t>
            </a:r>
            <a:r>
              <a:rPr lang="cs-CZ" sz="2400" b="1" dirty="0" smtClean="0"/>
              <a:t>Krušnohoří.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314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D8 Highway (Czech Republic)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8223574" cy="475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4864"/>
            <a:ext cx="8223574" cy="6758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267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Počet obyvatel: 828 026</a:t>
            </a:r>
          </a:p>
          <a:p>
            <a:r>
              <a:rPr lang="cs-CZ" dirty="0"/>
              <a:t>Hustota zalidnění: 155 obyvatel/km² </a:t>
            </a:r>
          </a:p>
          <a:p>
            <a:pPr marL="0" indent="0">
              <a:buNone/>
            </a:pPr>
            <a:r>
              <a:rPr lang="cs-CZ" dirty="0"/>
              <a:t>Převážná část obyvatelstva byla německá, proto bylo území kraje </a:t>
            </a:r>
            <a:r>
              <a:rPr lang="cs-CZ" b="1" dirty="0"/>
              <a:t>před druhou světovou válkou odtrženo od Československa</a:t>
            </a:r>
            <a:r>
              <a:rPr lang="cs-CZ" dirty="0"/>
              <a:t> a připojeno k Německu. Po válce bylo naopak </a:t>
            </a:r>
            <a:r>
              <a:rPr lang="cs-CZ" b="1" dirty="0"/>
              <a:t>německé obyvatelstvo vyhnáno a území osídleno Čechy, Slováky</a:t>
            </a:r>
            <a:r>
              <a:rPr lang="cs-CZ" dirty="0"/>
              <a:t>, volyňskými Čechy a </a:t>
            </a:r>
            <a:r>
              <a:rPr lang="cs-CZ" dirty="0" smtClean="0"/>
              <a:t>Cikány.</a:t>
            </a:r>
          </a:p>
          <a:p>
            <a:pPr marL="0" indent="0">
              <a:buNone/>
            </a:pPr>
            <a:r>
              <a:rPr lang="cs-CZ" b="1" dirty="0"/>
              <a:t>Nejhustěji je osídlena podkrušnohorská hnědouhelná pánev</a:t>
            </a:r>
            <a:r>
              <a:rPr lang="cs-CZ" dirty="0"/>
              <a:t>, nižší zalidnění se nachází v oblasti Krušných </a:t>
            </a:r>
            <a:r>
              <a:rPr lang="cs-CZ" dirty="0" smtClean="0"/>
              <a:t>hor.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okresech Louny a Litoměřice, kde se vyskytují především menší venkovská sídla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Charakteristickým rysem kraje je </a:t>
            </a:r>
            <a:r>
              <a:rPr lang="cs-CZ" b="1" dirty="0"/>
              <a:t>relativně mladé obyvatelstvo</a:t>
            </a:r>
            <a:r>
              <a:rPr lang="cs-CZ" dirty="0"/>
              <a:t>, </a:t>
            </a:r>
            <a:r>
              <a:rPr lang="cs-CZ" b="1" dirty="0"/>
              <a:t>průměrný věk je 38,3 let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Kraj se </a:t>
            </a:r>
            <a:r>
              <a:rPr lang="cs-CZ" dirty="0" smtClean="0"/>
              <a:t>řadí </a:t>
            </a:r>
            <a:r>
              <a:rPr lang="cs-CZ" dirty="0"/>
              <a:t>na </a:t>
            </a:r>
            <a:r>
              <a:rPr lang="cs-CZ" b="1" dirty="0"/>
              <a:t>třetí místo v počtu živě narozených na 1 000 obyvatel </a:t>
            </a:r>
            <a:r>
              <a:rPr lang="cs-CZ" dirty="0"/>
              <a:t>(11,1), ale je zde </a:t>
            </a:r>
            <a:r>
              <a:rPr lang="cs-CZ" b="1" dirty="0"/>
              <a:t>jedna z nejvyšších úmrtností v republice </a:t>
            </a:r>
            <a:r>
              <a:rPr lang="cs-CZ" dirty="0"/>
              <a:t>(10,7 zemřelých na 1 000 obyvatel).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Ústecký </a:t>
            </a:r>
            <a:r>
              <a:rPr lang="cs-CZ" dirty="0"/>
              <a:t>kraj se </a:t>
            </a:r>
            <a:r>
              <a:rPr lang="cs-CZ" b="1" dirty="0"/>
              <a:t>počtem rozvodů </a:t>
            </a:r>
            <a:r>
              <a:rPr lang="cs-CZ" dirty="0"/>
              <a:t>na 1 000 obyvatel (3,1) řadí </a:t>
            </a:r>
            <a:r>
              <a:rPr lang="cs-CZ" b="1" dirty="0"/>
              <a:t>na třetí místo </a:t>
            </a:r>
            <a:r>
              <a:rPr lang="cs-CZ" dirty="0"/>
              <a:t>a počtem potratů na 100 narozených (46,5) na první místo v celorepublikovém srovnání.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890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283152" cy="4997152"/>
          </a:xfrm>
        </p:spPr>
        <p:txBody>
          <a:bodyPr>
            <a:normAutofit/>
          </a:bodyPr>
          <a:lstStyle/>
          <a:p>
            <a:r>
              <a:rPr lang="cs-CZ" b="1" dirty="0">
                <a:hlinkClick r:id="rId3"/>
              </a:rPr>
              <a:t>Univerzita Jana Evangelisty </a:t>
            </a:r>
            <a:r>
              <a:rPr lang="cs-CZ" b="1" dirty="0" smtClean="0">
                <a:hlinkClick r:id="rId3"/>
              </a:rPr>
              <a:t>Purkyně: </a:t>
            </a:r>
            <a:endParaRPr lang="cs-CZ" b="1" dirty="0" smtClean="0"/>
          </a:p>
          <a:p>
            <a:pPr marL="727075" indent="-373063">
              <a:buFont typeface="Courier New" pitchFamily="49" charset="0"/>
              <a:buChar char="o"/>
            </a:pPr>
            <a:r>
              <a:rPr lang="cs-CZ" dirty="0" smtClean="0"/>
              <a:t>skládá se ze </a:t>
            </a:r>
            <a:r>
              <a:rPr lang="cs-CZ" b="1" dirty="0"/>
              <a:t>sedmi fakult </a:t>
            </a:r>
            <a:r>
              <a:rPr lang="cs-CZ" dirty="0"/>
              <a:t>(Fakulta filozofická, Fakulta sociálně ekonomická, Fakulta umění a designu, Pedagogická fakulta, Přírodovědecká fakulta, Fakulta životního prostředí, Fakulta výrobních technologií a managementu) a </a:t>
            </a:r>
            <a:r>
              <a:rPr lang="cs-CZ" b="1" dirty="0"/>
              <a:t>Ústavu zdravotnických studií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pobočka ČVUT v Děčíně </a:t>
            </a:r>
          </a:p>
          <a:p>
            <a:pPr marL="727075" indent="-457200">
              <a:buFont typeface="Courier New" pitchFamily="49" charset="0"/>
              <a:buChar char="o"/>
            </a:pPr>
            <a:r>
              <a:rPr lang="cs-CZ" dirty="0" smtClean="0">
                <a:hlinkClick r:id="rId4"/>
              </a:rPr>
              <a:t>Fakulta architektury </a:t>
            </a:r>
            <a:r>
              <a:rPr lang="cs-CZ" dirty="0" smtClean="0"/>
              <a:t>a </a:t>
            </a:r>
            <a:r>
              <a:rPr lang="cs-CZ" dirty="0" smtClean="0">
                <a:hlinkClick r:id="rId5"/>
              </a:rPr>
              <a:t>Fakulta dopravy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89038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UJEP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16216" y="6246604"/>
            <a:ext cx="244827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>
                <a:hlinkClick r:id="rId5"/>
              </a:rPr>
              <a:t>http://www.ujep.cz/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1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412776"/>
            <a:ext cx="8784976" cy="5184576"/>
          </a:xfrm>
        </p:spPr>
        <p:txBody>
          <a:bodyPr>
            <a:noAutofit/>
          </a:bodyPr>
          <a:lstStyle/>
          <a:p>
            <a:r>
              <a:rPr lang="cs-CZ" sz="2000" dirty="0"/>
              <a:t>Vzhledem k </a:t>
            </a:r>
            <a:r>
              <a:rPr lang="cs-CZ" sz="2000" b="1" dirty="0"/>
              <a:t>bohaté historii osídlení</a:t>
            </a:r>
            <a:r>
              <a:rPr lang="cs-CZ" sz="2000" dirty="0"/>
              <a:t> má Ústecký kraj velké množství historických památek. </a:t>
            </a:r>
            <a:endParaRPr lang="cs-CZ" sz="2000" dirty="0" smtClean="0"/>
          </a:p>
          <a:p>
            <a:r>
              <a:rPr lang="cs-CZ" sz="2000" dirty="0" smtClean="0"/>
              <a:t>téměř 300 kostelů, více než 100 zámků, desítky hradů, klášterů a tvrzí</a:t>
            </a:r>
            <a:endParaRPr lang="cs-CZ" sz="2000" dirty="0"/>
          </a:p>
          <a:p>
            <a:r>
              <a:rPr lang="cs-CZ" sz="2000" b="1" dirty="0" smtClean="0"/>
              <a:t>románská rotunda </a:t>
            </a:r>
            <a:r>
              <a:rPr lang="cs-CZ" sz="2000" b="1" dirty="0"/>
              <a:t>na Řípu</a:t>
            </a:r>
            <a:r>
              <a:rPr lang="cs-CZ" sz="2000" dirty="0"/>
              <a:t>, </a:t>
            </a:r>
            <a:r>
              <a:rPr lang="cs-CZ" sz="2000" b="1" dirty="0"/>
              <a:t>gotický kostel v Mostě, barokní zámek v Duchcově, kláštery v Oseku a Doksanech a zámky Ploskovice a </a:t>
            </a:r>
            <a:r>
              <a:rPr lang="cs-CZ" sz="2000" b="1" dirty="0" smtClean="0"/>
              <a:t>Libochovice</a:t>
            </a:r>
          </a:p>
          <a:p>
            <a:r>
              <a:rPr lang="cs-CZ" sz="2000" b="1" dirty="0" smtClean="0"/>
              <a:t>Litoměřice</a:t>
            </a:r>
            <a:r>
              <a:rPr lang="cs-CZ" sz="2000" dirty="0"/>
              <a:t>, </a:t>
            </a:r>
            <a:r>
              <a:rPr lang="cs-CZ" sz="2000" b="1" dirty="0"/>
              <a:t>Úštěk</a:t>
            </a:r>
            <a:r>
              <a:rPr lang="cs-CZ" sz="2000" dirty="0"/>
              <a:t> a </a:t>
            </a:r>
            <a:r>
              <a:rPr lang="cs-CZ" sz="2000" b="1" dirty="0"/>
              <a:t>Terezín</a:t>
            </a:r>
            <a:r>
              <a:rPr lang="cs-CZ" sz="2000" dirty="0"/>
              <a:t> byly vyhlášeny městskými památkovými rezervacemi a </a:t>
            </a:r>
            <a:r>
              <a:rPr lang="cs-CZ" sz="2000" b="1" dirty="0"/>
              <a:t>Roudnice nad Labem </a:t>
            </a:r>
            <a:r>
              <a:rPr lang="cs-CZ" sz="2000" dirty="0"/>
              <a:t>má památkově chráněné městské jádro. </a:t>
            </a:r>
            <a:endParaRPr lang="cs-CZ" sz="2000" dirty="0" smtClean="0"/>
          </a:p>
          <a:p>
            <a:r>
              <a:rPr lang="cs-CZ" sz="2000" dirty="0" smtClean="0"/>
              <a:t>Několik </a:t>
            </a:r>
            <a:r>
              <a:rPr lang="cs-CZ" sz="2000" dirty="0"/>
              <a:t>vsí na Litoměřicku bylo vybráno za vesnické památkové rezervace. </a:t>
            </a:r>
            <a:endParaRPr lang="cs-CZ" sz="2000" dirty="0" smtClean="0"/>
          </a:p>
          <a:p>
            <a:r>
              <a:rPr lang="cs-CZ" sz="2000" dirty="0" smtClean="0"/>
              <a:t>V </a:t>
            </a:r>
            <a:r>
              <a:rPr lang="cs-CZ" sz="2000" dirty="0"/>
              <a:t>oblastní galerii v Litoměřicích jsou mimořádně hodnotné sbírky obrazů. </a:t>
            </a:r>
          </a:p>
          <a:p>
            <a:r>
              <a:rPr lang="cs-CZ" sz="2000" b="1" dirty="0" smtClean="0"/>
              <a:t>Litoměřická </a:t>
            </a:r>
            <a:r>
              <a:rPr lang="cs-CZ" sz="2000" b="1" dirty="0"/>
              <a:t>kapitula</a:t>
            </a:r>
            <a:r>
              <a:rPr lang="cs-CZ" sz="2000" dirty="0"/>
              <a:t> byla založena již roku 1057, v jejích listinách lze nalézt vůbec nejstarší zápisy psané česky. </a:t>
            </a:r>
            <a:endParaRPr lang="cs-CZ" sz="2000" dirty="0" smtClean="0"/>
          </a:p>
          <a:p>
            <a:r>
              <a:rPr lang="cs-CZ" sz="2000" b="1" dirty="0" smtClean="0"/>
              <a:t>Lázeňské </a:t>
            </a:r>
            <a:r>
              <a:rPr lang="cs-CZ" sz="2000" b="1" dirty="0"/>
              <a:t>město Teplice</a:t>
            </a:r>
            <a:r>
              <a:rPr lang="cs-CZ" sz="2000" dirty="0"/>
              <a:t>: Císařské lázně , Kamenné lázně , Tereziny </a:t>
            </a:r>
            <a:r>
              <a:rPr lang="cs-CZ" sz="2000" dirty="0" smtClean="0"/>
              <a:t>lázně,</a:t>
            </a:r>
          </a:p>
          <a:p>
            <a:r>
              <a:rPr lang="cs-CZ" sz="2000" dirty="0" smtClean="0"/>
              <a:t>Lázně Mšené</a:t>
            </a:r>
          </a:p>
        </p:txBody>
      </p:sp>
    </p:spTree>
    <p:extLst>
      <p:ext uri="{BB962C8B-B14F-4D97-AF65-F5344CB8AC3E}">
        <p14:creationId xmlns:p14="http://schemas.microsoft.com/office/powerpoint/2010/main" val="11183449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818" y="476672"/>
            <a:ext cx="875667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V okolí obcí Chlumec, Přestanov, </a:t>
            </a:r>
            <a:r>
              <a:rPr lang="cs-CZ" dirty="0" err="1"/>
              <a:t>Stradov</a:t>
            </a:r>
            <a:r>
              <a:rPr lang="cs-CZ" dirty="0"/>
              <a:t>, Žandov a Telnice zuřila v létě roku 1813 po Slavkovu </a:t>
            </a:r>
            <a:r>
              <a:rPr lang="cs-CZ" b="1" dirty="0"/>
              <a:t>druhá největší bitva napoleonských válek svedená na rakouském území</a:t>
            </a:r>
            <a:r>
              <a:rPr lang="cs-CZ" dirty="0"/>
              <a:t>. Tyto události připomíná </a:t>
            </a:r>
            <a:r>
              <a:rPr lang="cs-CZ" b="1" dirty="0"/>
              <a:t>několik pomníků</a:t>
            </a:r>
            <a:r>
              <a:rPr lang="cs-CZ" dirty="0"/>
              <a:t>. </a:t>
            </a:r>
          </a:p>
          <a:p>
            <a:r>
              <a:rPr lang="cs-CZ" dirty="0" smtClean="0"/>
              <a:t>V </a:t>
            </a:r>
            <a:r>
              <a:rPr lang="cs-CZ" dirty="0"/>
              <a:t>průběhu celého roku jsou pořádány na výstavišti v Litoměřicích různé typy akcí. Nejznámější z nich je prodejní </a:t>
            </a:r>
            <a:r>
              <a:rPr lang="cs-CZ" b="1" dirty="0"/>
              <a:t>výstava Zahrada Čech</a:t>
            </a:r>
            <a:r>
              <a:rPr lang="cs-CZ" dirty="0"/>
              <a:t> zaměřená na pěstitelství ovoce a zeleniny, </a:t>
            </a:r>
            <a:r>
              <a:rPr lang="cs-CZ" b="1" dirty="0"/>
              <a:t>veletrh</a:t>
            </a:r>
            <a:r>
              <a:rPr lang="cs-CZ" dirty="0"/>
              <a:t> bytového a stavebního zboží </a:t>
            </a:r>
            <a:r>
              <a:rPr lang="cs-CZ" b="1" dirty="0"/>
              <a:t>Můj dům, můj hrad</a:t>
            </a:r>
            <a:r>
              <a:rPr lang="cs-CZ" dirty="0"/>
              <a:t> atd. </a:t>
            </a:r>
          </a:p>
          <a:p>
            <a:r>
              <a:rPr lang="cs-CZ" dirty="0"/>
              <a:t>Z přírodních krás jsou nejznámější národní park </a:t>
            </a:r>
            <a:r>
              <a:rPr lang="cs-CZ" b="1" dirty="0"/>
              <a:t>České Švýcarsko s </a:t>
            </a:r>
            <a:r>
              <a:rPr lang="cs-CZ" b="1" dirty="0" err="1"/>
              <a:t>Pravčickou</a:t>
            </a:r>
            <a:r>
              <a:rPr lang="cs-CZ" b="1" dirty="0"/>
              <a:t> bránou, půvabná labská cesta s Portou </a:t>
            </a:r>
            <a:r>
              <a:rPr lang="cs-CZ" b="1" dirty="0" err="1"/>
              <a:t>Bohemicou</a:t>
            </a:r>
            <a:r>
              <a:rPr lang="cs-CZ" b="1" dirty="0"/>
              <a:t>, skalní útvary Tiských stěn a Českého Švýcarska</a:t>
            </a:r>
            <a:r>
              <a:rPr lang="cs-CZ" dirty="0"/>
              <a:t> a mnoho dalších. </a:t>
            </a:r>
          </a:p>
          <a:p>
            <a:r>
              <a:rPr lang="cs-CZ" dirty="0"/>
              <a:t>I sportovně založeným návštěvníkům má Ústecký kraj co nabídnout. Je to moderní </a:t>
            </a:r>
            <a:r>
              <a:rPr lang="cs-CZ" b="1" dirty="0"/>
              <a:t>dostihové závodiště</a:t>
            </a:r>
            <a:r>
              <a:rPr lang="cs-CZ" dirty="0"/>
              <a:t> hipodrom, </a:t>
            </a:r>
            <a:r>
              <a:rPr lang="cs-CZ" b="1" dirty="0"/>
              <a:t>autodrom</a:t>
            </a:r>
            <a:r>
              <a:rPr lang="cs-CZ" dirty="0"/>
              <a:t>, </a:t>
            </a:r>
            <a:r>
              <a:rPr lang="cs-CZ" b="1" dirty="0"/>
              <a:t>golfové</a:t>
            </a:r>
            <a:r>
              <a:rPr lang="cs-CZ" dirty="0"/>
              <a:t> hřiště, vše v městě Most. </a:t>
            </a:r>
          </a:p>
          <a:p>
            <a:r>
              <a:rPr lang="cs-CZ" dirty="0"/>
              <a:t>Krajem prochází také několik </a:t>
            </a:r>
            <a:r>
              <a:rPr lang="cs-CZ" b="1" dirty="0"/>
              <a:t>cyklostezek</a:t>
            </a:r>
            <a:r>
              <a:rPr lang="cs-CZ" dirty="0"/>
              <a:t>, z nichž jedna má v budoucnu spojit Prahu s Drážďany. Krušné, ale i Lužické hory nabízejí skvělé podmínky pro </a:t>
            </a:r>
            <a:r>
              <a:rPr lang="cs-CZ" b="1" dirty="0"/>
              <a:t>lyžování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5073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ÚSTÍ NAD LABEM</a:t>
            </a:r>
            <a:endParaRPr lang="cs-CZ" sz="3600" b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krajské město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přístav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Mariánský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most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-ZOO, Planetárium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-univerzita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</a:p>
          <a:p>
            <a:pPr defTabSz="103188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2800" u="sng" dirty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chemický, 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potravinářský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-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kostel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Nanebevzetí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Marie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2" descr="800PX-~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716016" y="1124744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4" descr="290px-Usti_kostel.jpg"/>
          <p:cNvPicPr>
            <a:picLocks noChangeAspect="1"/>
          </p:cNvPicPr>
          <p:nvPr/>
        </p:nvPicPr>
        <p:blipFill>
          <a:blip r:embed="rId5" cstate="print"/>
          <a:srcRect t="115" b="115"/>
          <a:stretch>
            <a:fillRect/>
          </a:stretch>
        </p:blipFill>
        <p:spPr>
          <a:xfrm>
            <a:off x="755576" y="3212976"/>
            <a:ext cx="3312368" cy="248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1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5446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Děčín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přístav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na Labi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 Růžovou zahradou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ZOO, Muzeum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dějiny labské plavby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r>
              <a:rPr lang="cs-CZ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Teplice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-nejstarší české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lázně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lázeňství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Botanická zahrada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sklářský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průmysl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Sklounion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Český porcelán</a:t>
            </a:r>
          </a:p>
        </p:txBody>
      </p:sp>
      <p:pic>
        <p:nvPicPr>
          <p:cNvPr id="4" name="Zástupný symbol pro obrázek 6" descr="399px-Decin0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28184" y="548680"/>
            <a:ext cx="2082780" cy="313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650" name="Picture 2" descr="Soubor:Kamenné lázně 2012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89" y="3356992"/>
            <a:ext cx="3992763" cy="299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51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38132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Most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kostel Nanebevzetí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P.Marie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byl kvůli těžbě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hnědého uhlí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posunut o 841m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-Planetárium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Chomutov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radnice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 muzeem</a:t>
            </a:r>
          </a:p>
          <a:p>
            <a:pPr marL="3678238" indent="-3678238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kostel Nanebevzetí Panny Marie s městskou věží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Podkrušnohorský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zoopark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se skanzenem Stará Ves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-hutní průmysl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74" name="Picture 2" descr="File:Most, Starý Most, Přesunutý koste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4101"/>
            <a:ext cx="3803576" cy="253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76" name="Picture 4" descr="File:Chomutov, kostel Nanebevzetí Panny Marie s městskou věží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124" y="3428999"/>
            <a:ext cx="2177677" cy="326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887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748464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Litoměřice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soutoku Labe a Ohře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katedrála sv. Štěpána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-středisko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ovocnářské oblasti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-výstava Zahrada Čech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Žatec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-MPR, </a:t>
            </a:r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Kněžská brána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středisko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pěstování 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zpracování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chmele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Chmelařské muzeum   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698" name="Picture 2" descr="File:Litomerice Dom 3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624"/>
            <a:ext cx="2496277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700" name="Picture 4" descr="File:Zatec CZ Knezska brana PICT2989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645024"/>
            <a:ext cx="4002021" cy="3001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931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Mšené Spa, Dvoran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415"/>
            <a:ext cx="8964488" cy="677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5749281"/>
            <a:ext cx="2808312" cy="776063"/>
          </a:xfrm>
          <a:prstGeom prst="roundRect">
            <a:avLst/>
          </a:prstGeom>
          <a:ln w="76200">
            <a:solidFill>
              <a:srgbClr val="FFFF00"/>
            </a:solidFill>
          </a:ln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Mšené - lázně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03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Prestanov CZ decisive fight memorial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67"/>
            <a:ext cx="4716016" cy="6873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8" name="Picture 4" descr="File:Prestanov-pomnik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5950" y="339258"/>
            <a:ext cx="4438050" cy="654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240002" y="5581987"/>
            <a:ext cx="4236011" cy="1057997"/>
          </a:xfrm>
          <a:prstGeom prst="roundRect">
            <a:avLst/>
          </a:prstGeom>
          <a:ln w="76200">
            <a:solidFill>
              <a:srgbClr val="FFFF00"/>
            </a:solidFill>
          </a:ln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Francouzský pomník ve </a:t>
            </a:r>
            <a:r>
              <a:rPr lang="cs-CZ" sz="3000" dirty="0" err="1" smtClean="0">
                <a:solidFill>
                  <a:schemeClr val="bg1"/>
                </a:solidFill>
              </a:rPr>
              <a:t>Stradově</a:t>
            </a:r>
            <a:endParaRPr lang="cs-CZ" sz="3000" dirty="0" smtClean="0">
              <a:solidFill>
                <a:schemeClr val="bg1"/>
              </a:solidFill>
            </a:endParaRPr>
          </a:p>
          <a:p>
            <a:pPr algn="ctr"/>
            <a:endParaRPr lang="cs-CZ" sz="30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794980" y="369849"/>
            <a:ext cx="4259989" cy="1114935"/>
          </a:xfrm>
          <a:prstGeom prst="roundRect">
            <a:avLst/>
          </a:prstGeom>
          <a:ln w="76200">
            <a:solidFill>
              <a:srgbClr val="FFFF00"/>
            </a:solidFill>
          </a:ln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3000" dirty="0" smtClean="0">
                <a:solidFill>
                  <a:schemeClr val="bg1"/>
                </a:solidFill>
              </a:rPr>
              <a:t>Ruský pomník v Přestanově</a:t>
            </a:r>
          </a:p>
          <a:p>
            <a:pPr algn="ctr"/>
            <a:endParaRPr lang="cs-CZ" sz="3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83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74" name="Picture 10" descr="1280px-Říp,_rotunda_svatého_Jiř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8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667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Rotunda sv. Jiří</a:t>
            </a:r>
          </a:p>
          <a:p>
            <a:r>
              <a:rPr lang="cs-CZ" sz="2400" dirty="0"/>
              <a:t>na Řípu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0" y="5877272"/>
            <a:ext cx="914400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Poprvé se v písemných pramenech zdejší rotunda </a:t>
            </a:r>
            <a:r>
              <a:rPr lang="cs-CZ" b="1" dirty="0"/>
              <a:t>připomíná k roku 1126</a:t>
            </a:r>
            <a:r>
              <a:rPr lang="cs-CZ" dirty="0"/>
              <a:t>, kdy nechal kníže </a:t>
            </a:r>
            <a:r>
              <a:rPr lang="cs-CZ" b="1" dirty="0"/>
              <a:t>Soběslav I</a:t>
            </a:r>
            <a:r>
              <a:rPr lang="cs-CZ" dirty="0"/>
              <a:t>. na paměť </a:t>
            </a:r>
            <a:r>
              <a:rPr lang="cs-CZ" b="1" dirty="0"/>
              <a:t>vítězství v bitvě u Chlumce </a:t>
            </a:r>
            <a:r>
              <a:rPr lang="cs-CZ" dirty="0"/>
              <a:t>stávající </a:t>
            </a:r>
            <a:r>
              <a:rPr lang="cs-CZ" b="1" dirty="0"/>
              <a:t>kostelík opravit a rozšířit o západní kruhovou věž</a:t>
            </a:r>
            <a:r>
              <a:rPr lang="cs-CZ" dirty="0"/>
              <a:t>. Z této skutečnosti plyne, že stavba byla založena již dříve. </a:t>
            </a:r>
          </a:p>
        </p:txBody>
      </p:sp>
    </p:spTree>
    <p:extLst>
      <p:ext uri="{BB962C8B-B14F-4D97-AF65-F5344CB8AC3E}">
        <p14:creationId xmlns:p14="http://schemas.microsoft.com/office/powerpoint/2010/main" val="330737517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3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3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7" grpId="0" animBg="1"/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581" name="Picture 5" descr="1280px-Libochovi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24"/>
            <a:ext cx="9132138" cy="684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File:Libochovice zamek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062" y="-6216"/>
            <a:ext cx="9152287" cy="686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5157192"/>
            <a:ext cx="9132138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Zámek byl </a:t>
            </a:r>
            <a:r>
              <a:rPr lang="cs-CZ" b="1" dirty="0"/>
              <a:t>vybudován hrabětem </a:t>
            </a:r>
            <a:r>
              <a:rPr lang="cs-CZ" b="1" dirty="0" err="1"/>
              <a:t>Gundakarem</a:t>
            </a:r>
            <a:r>
              <a:rPr lang="cs-CZ" b="1" dirty="0"/>
              <a:t> z </a:t>
            </a:r>
            <a:r>
              <a:rPr lang="cs-CZ" b="1" dirty="0" err="1" smtClean="0"/>
              <a:t>Ditrichštejna</a:t>
            </a:r>
            <a:r>
              <a:rPr lang="cs-CZ" b="1" dirty="0" smtClean="0"/>
              <a:t> </a:t>
            </a:r>
            <a:r>
              <a:rPr lang="cs-CZ" dirty="0"/>
              <a:t>který se rozhodl postavit nový a mohutný zámek. Práce byly zahájeny roku </a:t>
            </a:r>
            <a:r>
              <a:rPr lang="cs-CZ" b="1" dirty="0" smtClean="0"/>
              <a:t>1682</a:t>
            </a:r>
            <a:r>
              <a:rPr lang="cs-CZ" dirty="0" smtClean="0"/>
              <a:t>. </a:t>
            </a:r>
            <a:r>
              <a:rPr lang="cs-CZ" dirty="0"/>
              <a:t>Dílo vedl </a:t>
            </a:r>
            <a:r>
              <a:rPr lang="cs-CZ" b="1" dirty="0"/>
              <a:t>lobkovický stavitel Antonio </a:t>
            </a:r>
            <a:r>
              <a:rPr lang="cs-CZ" b="1" dirty="0" err="1"/>
              <a:t>della</a:t>
            </a:r>
            <a:r>
              <a:rPr lang="cs-CZ" b="1" dirty="0"/>
              <a:t> Porta</a:t>
            </a:r>
            <a:r>
              <a:rPr lang="cs-CZ" dirty="0"/>
              <a:t>, jehož dílem byl mimo jiné také zámek v Roudnici nad Labem. Výsledkem byl m</a:t>
            </a:r>
            <a:r>
              <a:rPr lang="cs-CZ" b="1" dirty="0"/>
              <a:t>ohutný a nepravidelný obdélník se zkosenou stranou hlavního </a:t>
            </a:r>
            <a:r>
              <a:rPr lang="cs-CZ" b="1" dirty="0" smtClean="0"/>
              <a:t>průčelí ve </a:t>
            </a:r>
            <a:r>
              <a:rPr lang="cs-CZ" b="1" dirty="0"/>
              <a:t>směru k řece Ohři</a:t>
            </a:r>
            <a:r>
              <a:rPr lang="cs-CZ" dirty="0"/>
              <a:t>, které spočívá na mohutné podezdívce z velkých kvádrů dochovaných z původního renesančního zámku.</a:t>
            </a:r>
          </a:p>
          <a:p>
            <a:r>
              <a:rPr lang="cs-CZ" dirty="0"/>
              <a:t>V roce 1787 se na zámku </a:t>
            </a:r>
            <a:r>
              <a:rPr lang="cs-CZ" b="1" dirty="0"/>
              <a:t>narodil Jan Evangelista </a:t>
            </a:r>
            <a:r>
              <a:rPr lang="cs-CZ" b="1" dirty="0" smtClean="0"/>
              <a:t>Purkyně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52578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17317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Libochovice</a:t>
            </a:r>
          </a:p>
        </p:txBody>
      </p:sp>
    </p:spTree>
    <p:extLst>
      <p:ext uri="{BB962C8B-B14F-4D97-AF65-F5344CB8AC3E}">
        <p14:creationId xmlns:p14="http://schemas.microsoft.com/office/powerpoint/2010/main" val="63675062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2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2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257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533" name="Picture 5" descr="1280px-Back_side_of_Duchcov_Castle"/>
          <p:cNvPicPr>
            <a:picLocks noChangeAspect="1" noChangeArrowheads="1"/>
          </p:cNvPicPr>
          <p:nvPr/>
        </p:nvPicPr>
        <p:blipFill>
          <a:blip r:embed="rId3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695"/>
            <a:ext cx="9144000" cy="685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File:Front side Duchcov castle with statue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3999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053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" y="23695"/>
            <a:ext cx="2339752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Duchcov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" y="5079384"/>
            <a:ext cx="9143999" cy="175432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Zámek Duchcov </a:t>
            </a:r>
            <a:r>
              <a:rPr lang="cs-CZ" b="1" dirty="0"/>
              <a:t>je barokní zámek s klasicistní úpravou z počátku 19. století </a:t>
            </a:r>
            <a:r>
              <a:rPr lang="cs-CZ" dirty="0"/>
              <a:t>v Duchcově na severu České republiky.</a:t>
            </a:r>
          </a:p>
          <a:p>
            <a:r>
              <a:rPr lang="cs-CZ" dirty="0"/>
              <a:t>Zámek byl </a:t>
            </a:r>
            <a:r>
              <a:rPr lang="cs-CZ" b="1" dirty="0"/>
              <a:t>založen v 13. století </a:t>
            </a:r>
            <a:r>
              <a:rPr lang="cs-CZ" dirty="0"/>
              <a:t>jako pevnost </a:t>
            </a:r>
            <a:r>
              <a:rPr lang="cs-CZ" dirty="0" err="1"/>
              <a:t>hrabišické</a:t>
            </a:r>
            <a:r>
              <a:rPr lang="cs-CZ" dirty="0"/>
              <a:t> dynastie, která sídlila na hradě Osek. Kolem roku 1527 dynastie Lobkoviců přestavěla pevnost na renesanční palác s jedním křídlem.</a:t>
            </a:r>
          </a:p>
          <a:p>
            <a:r>
              <a:rPr lang="cs-CZ" dirty="0"/>
              <a:t>Mezi lety 1785 a 1798 zde jako knihovník působil </a:t>
            </a:r>
            <a:r>
              <a:rPr lang="cs-CZ" b="1" dirty="0"/>
              <a:t>Giacomo Casanova</a:t>
            </a:r>
            <a:r>
              <a:rPr lang="cs-CZ" dirty="0"/>
              <a:t>, který zde i zemřel.</a:t>
            </a:r>
          </a:p>
          <a:p>
            <a:r>
              <a:rPr lang="cs-CZ" dirty="0" smtClean="0"/>
              <a:t>V </a:t>
            </a:r>
            <a:r>
              <a:rPr lang="cs-CZ" b="1" dirty="0"/>
              <a:t>historické zbrojnici </a:t>
            </a:r>
            <a:r>
              <a:rPr lang="cs-CZ" dirty="0"/>
              <a:t>jsou erby rodů, které na zámku žily, od </a:t>
            </a:r>
            <a:r>
              <a:rPr lang="cs-CZ" dirty="0" err="1"/>
              <a:t>Hrabišiců</a:t>
            </a:r>
            <a:r>
              <a:rPr lang="cs-CZ" dirty="0"/>
              <a:t> po Valdštejny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824015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0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0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2" grpId="0" animBg="1"/>
      <p:bldP spid="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630" name="Picture 6" descr="1278px-Hrad_Střekov_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25"/>
            <a:ext cx="9144000" cy="685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462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6091" y="0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Hrad </a:t>
            </a:r>
            <a:r>
              <a:rPr lang="cs-CZ" sz="2400" dirty="0" err="1"/>
              <a:t>Střekov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0" y="5657671"/>
            <a:ext cx="914400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Hrad </a:t>
            </a:r>
            <a:r>
              <a:rPr lang="cs-CZ" dirty="0" err="1"/>
              <a:t>Střekov</a:t>
            </a:r>
            <a:r>
              <a:rPr lang="cs-CZ" dirty="0"/>
              <a:t> patří mezi nejlépe dochované </a:t>
            </a:r>
            <a:r>
              <a:rPr lang="cs-CZ" b="1" dirty="0"/>
              <a:t>hradní zříceniny </a:t>
            </a:r>
            <a:r>
              <a:rPr lang="cs-CZ" dirty="0"/>
              <a:t>v České </a:t>
            </a:r>
            <a:r>
              <a:rPr lang="cs-CZ" dirty="0" smtClean="0"/>
              <a:t>republice. Tvoří </a:t>
            </a:r>
            <a:r>
              <a:rPr lang="cs-CZ" dirty="0"/>
              <a:t>výraznou </a:t>
            </a:r>
            <a:r>
              <a:rPr lang="cs-CZ" b="1" dirty="0"/>
              <a:t>dominantu a symbol města Ústí nad Labem</a:t>
            </a:r>
            <a:r>
              <a:rPr lang="cs-CZ" dirty="0"/>
              <a:t>. Stojí na 100 m vysoké nepřístupné znělcové skále nad pravým břehem řeky </a:t>
            </a:r>
            <a:r>
              <a:rPr lang="cs-CZ" dirty="0" smtClean="0"/>
              <a:t>Labe.</a:t>
            </a:r>
          </a:p>
          <a:p>
            <a:r>
              <a:rPr lang="cs-CZ" dirty="0"/>
              <a:t>Hrad dal před rokem 1319 </a:t>
            </a:r>
            <a:r>
              <a:rPr lang="cs-CZ" b="1" dirty="0"/>
              <a:t>vybudovat Jan Lucemburský </a:t>
            </a:r>
            <a:r>
              <a:rPr lang="cs-CZ" dirty="0"/>
              <a:t>k ochraně labské plavby.</a:t>
            </a:r>
          </a:p>
        </p:txBody>
      </p:sp>
    </p:spTree>
    <p:extLst>
      <p:ext uri="{BB962C8B-B14F-4D97-AF65-F5344CB8AC3E}">
        <p14:creationId xmlns:p14="http://schemas.microsoft.com/office/powerpoint/2010/main" val="265121975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4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4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8" grpId="0" animBg="1"/>
      <p:bldP spid="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5" name="Picture 5" descr="1280px-Zámek_Teplice_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910" y="0"/>
            <a:ext cx="91448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03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-51761" y="26843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Teplice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17334" y="5380672"/>
            <a:ext cx="9132264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Zámek</a:t>
            </a:r>
            <a:r>
              <a:rPr lang="cs-CZ" dirty="0"/>
              <a:t> je rozlehlý komplex budov, uspořádaný do pěti křídel s nádvořím otevřeným do zámeckého parku. V celé východní části zámku byly v 50. letech objeveny rozsáhlé zbytky románského kláštera benediktinek z poloviny 12. století a půdorys trojlodního kostela, který uzavíral zhruba čtvercový dvůr (dnes přístupné). </a:t>
            </a:r>
            <a:r>
              <a:rPr lang="cs-CZ" dirty="0" smtClean="0"/>
              <a:t>V </a:t>
            </a:r>
            <a:r>
              <a:rPr lang="cs-CZ" dirty="0"/>
              <a:t>zámku dnes sídlí muzeum s pozoruhodnou sbírkou soch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331558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3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03" grpId="0" animBg="1"/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653" name="Picture 5" descr="1280px-Hazmburk_od_severu_z_cesty_do_Sedlce_(003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507" y="9524"/>
            <a:ext cx="9132138" cy="684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5650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17317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Hrad </a:t>
            </a:r>
            <a:r>
              <a:rPr lang="cs-CZ" sz="2400" dirty="0" err="1"/>
              <a:t>Hazmburk</a:t>
            </a:r>
            <a:endParaRPr lang="cs-CZ" sz="2400" dirty="0"/>
          </a:p>
        </p:txBody>
      </p:sp>
      <p:pic>
        <p:nvPicPr>
          <p:cNvPr id="9218" name="Picture 2" descr="File:Bila vez se zbytky hradeb vnitrniho hradu Hazmburku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316"/>
            <a:ext cx="5124695" cy="683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File:Cerna vez Hazmburku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853" y="-1"/>
            <a:ext cx="5148659" cy="689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86324"/>
            <a:ext cx="4963775" cy="55092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200" b="1" dirty="0" err="1"/>
              <a:t>Hazmburk</a:t>
            </a:r>
            <a:r>
              <a:rPr lang="cs-CZ" sz="2200" dirty="0"/>
              <a:t> </a:t>
            </a:r>
            <a:r>
              <a:rPr lang="cs-CZ" sz="2200" dirty="0" smtClean="0"/>
              <a:t>(Zaječí </a:t>
            </a:r>
            <a:r>
              <a:rPr lang="cs-CZ" sz="2200" dirty="0"/>
              <a:t>hrad, Zajícův hrad, někdy též </a:t>
            </a:r>
            <a:r>
              <a:rPr lang="cs-CZ" sz="2200" b="1" dirty="0" err="1"/>
              <a:t>Házmburk</a:t>
            </a:r>
            <a:r>
              <a:rPr lang="cs-CZ" sz="2200" dirty="0"/>
              <a:t>, nebo ve starších pramenech </a:t>
            </a:r>
            <a:r>
              <a:rPr lang="cs-CZ" sz="2200" b="1" dirty="0" err="1"/>
              <a:t>Hanžburek</a:t>
            </a:r>
            <a:r>
              <a:rPr lang="cs-CZ" sz="2200" dirty="0"/>
              <a:t>) je zdaleka </a:t>
            </a:r>
            <a:r>
              <a:rPr lang="cs-CZ" sz="2200" b="1" dirty="0"/>
              <a:t>viditelný </a:t>
            </a:r>
            <a:r>
              <a:rPr lang="cs-CZ" sz="2200" b="1" dirty="0" smtClean="0"/>
              <a:t>čedičový vrch </a:t>
            </a:r>
            <a:r>
              <a:rPr lang="cs-CZ" sz="2200" b="1" dirty="0"/>
              <a:t>a zřícenina </a:t>
            </a:r>
            <a:r>
              <a:rPr lang="cs-CZ" sz="2200" b="1" dirty="0" smtClean="0"/>
              <a:t>gotického hradu</a:t>
            </a:r>
            <a:r>
              <a:rPr lang="cs-CZ" sz="2200" dirty="0" smtClean="0"/>
              <a:t> </a:t>
            </a:r>
            <a:r>
              <a:rPr lang="cs-CZ" sz="2200" dirty="0"/>
              <a:t>u vsi Klapý, 3,5 km severozápadně od města Libochovice. Vrch samotný se také někdy označuje jako Klapý.</a:t>
            </a:r>
          </a:p>
          <a:p>
            <a:r>
              <a:rPr lang="cs-CZ" sz="2200" dirty="0"/>
              <a:t>Zřícenina gotického </a:t>
            </a:r>
            <a:r>
              <a:rPr lang="cs-CZ" sz="2200" dirty="0" smtClean="0"/>
              <a:t>hradu je </a:t>
            </a:r>
            <a:r>
              <a:rPr lang="cs-CZ" sz="2200" dirty="0"/>
              <a:t>chráněna jako </a:t>
            </a:r>
            <a:r>
              <a:rPr lang="cs-CZ" sz="2200" b="1" dirty="0"/>
              <a:t>kulturní památka </a:t>
            </a:r>
            <a:r>
              <a:rPr lang="cs-CZ" sz="2200" dirty="0"/>
              <a:t>České republiky</a:t>
            </a:r>
            <a:r>
              <a:rPr lang="cs-CZ" sz="2200" dirty="0" smtClean="0"/>
              <a:t>.</a:t>
            </a:r>
            <a:endParaRPr lang="cs-CZ" sz="2200" dirty="0"/>
          </a:p>
          <a:p>
            <a:r>
              <a:rPr lang="cs-CZ" sz="2200" dirty="0"/>
              <a:t>Vrch je krajinnou </a:t>
            </a:r>
            <a:r>
              <a:rPr lang="cs-CZ" sz="2200" b="1" dirty="0"/>
              <a:t>dominantou dolního Poohří</a:t>
            </a:r>
            <a:r>
              <a:rPr lang="cs-CZ" sz="2200" dirty="0"/>
              <a:t> a konkuruje i hoře Říp.</a:t>
            </a:r>
          </a:p>
          <a:p>
            <a:r>
              <a:rPr lang="cs-CZ" sz="2200" dirty="0"/>
              <a:t>Hrad </a:t>
            </a:r>
            <a:r>
              <a:rPr lang="cs-CZ" sz="2200" b="1" dirty="0"/>
              <a:t>byl sídlem rodu Zajíců</a:t>
            </a:r>
            <a:r>
              <a:rPr lang="cs-CZ" sz="2200" dirty="0"/>
              <a:t> od roku 1335 do roku 1558, kdy pozbyl významu, jako v té době i ostatní hrady. Po opuštění </a:t>
            </a:r>
            <a:r>
              <a:rPr lang="cs-CZ" sz="2200" dirty="0" smtClean="0"/>
              <a:t>zpustl.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73281917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5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5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0" grpId="0" animBg="1"/>
      <p:bldP spid="3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8" name="Picture 6" descr="1280px-KT_Terezín,_vst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083" y="0"/>
            <a:ext cx="914147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6677" name="Picture 5" descr="1280px-Terezin_CZ_Memorial_Cemetery_0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082" y="14504"/>
            <a:ext cx="9115936" cy="683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66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9713" y="0"/>
            <a:ext cx="1239919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Terezín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24083" y="2915066"/>
            <a:ext cx="9141477" cy="39703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Terezín (německy </a:t>
            </a:r>
            <a:r>
              <a:rPr lang="cs-CZ" dirty="0" err="1"/>
              <a:t>Theresienstadt</a:t>
            </a:r>
            <a:r>
              <a:rPr lang="cs-CZ" dirty="0"/>
              <a:t>) je </a:t>
            </a:r>
            <a:r>
              <a:rPr lang="cs-CZ" b="1" dirty="0"/>
              <a:t>malé pevnostní město</a:t>
            </a:r>
            <a:r>
              <a:rPr lang="cs-CZ" dirty="0"/>
              <a:t> nacházející se v okresu Litoměřice, kraj Ústecký, zhruba 3 km jihovýchodně od Litoměřic, </a:t>
            </a:r>
            <a:r>
              <a:rPr lang="cs-CZ" b="1" dirty="0"/>
              <a:t>při řece Ohři</a:t>
            </a:r>
            <a:r>
              <a:rPr lang="cs-CZ" dirty="0"/>
              <a:t> nedaleko jejího soutoku s Labem. Město leží na obou stranách řeky, které je rozděluje na </a:t>
            </a:r>
            <a:r>
              <a:rPr lang="cs-CZ" b="1" dirty="0"/>
              <a:t>Malou a Velkou pevnost </a:t>
            </a:r>
            <a:r>
              <a:rPr lang="cs-CZ" b="1" dirty="0" smtClean="0"/>
              <a:t>Terezín</a:t>
            </a:r>
            <a:r>
              <a:rPr lang="cs-CZ" dirty="0" smtClean="0"/>
              <a:t>.</a:t>
            </a:r>
          </a:p>
          <a:p>
            <a:r>
              <a:rPr lang="cs-CZ" dirty="0"/>
              <a:t>Pevnost byla založena roku </a:t>
            </a:r>
            <a:r>
              <a:rPr lang="cs-CZ" b="1" dirty="0"/>
              <a:t>1780 Josefem </a:t>
            </a:r>
            <a:r>
              <a:rPr lang="cs-CZ" b="1" dirty="0" smtClean="0"/>
              <a:t>II</a:t>
            </a:r>
            <a:r>
              <a:rPr lang="cs-CZ" dirty="0" smtClean="0"/>
              <a:t>. Jméno </a:t>
            </a:r>
            <a:r>
              <a:rPr lang="cs-CZ" dirty="0"/>
              <a:t>městu císař udělil na počest své matky </a:t>
            </a:r>
            <a:r>
              <a:rPr lang="cs-CZ" dirty="0" smtClean="0"/>
              <a:t>císařovny Marie Terezie</a:t>
            </a:r>
            <a:r>
              <a:rPr lang="cs-CZ" dirty="0"/>
              <a:t>. Účelem pevnosti bylo </a:t>
            </a:r>
            <a:r>
              <a:rPr lang="cs-CZ" b="1" dirty="0"/>
              <a:t>chránit přístupové cesty,</a:t>
            </a:r>
            <a:r>
              <a:rPr lang="cs-CZ" dirty="0"/>
              <a:t> kterými </a:t>
            </a:r>
            <a:r>
              <a:rPr lang="cs-CZ" b="1" dirty="0"/>
              <a:t>během prusko-rakouských válek v 18. století</a:t>
            </a:r>
            <a:r>
              <a:rPr lang="cs-CZ" dirty="0"/>
              <a:t> postupovala nepřátelská vojska. Pevnost byla vystavěna na samém konci éry </a:t>
            </a:r>
            <a:r>
              <a:rPr lang="cs-CZ" dirty="0" err="1"/>
              <a:t>bastionových</a:t>
            </a:r>
            <a:r>
              <a:rPr lang="cs-CZ" dirty="0"/>
              <a:t> opevnění podle návrhů pevnostní školy ve francouzském </a:t>
            </a:r>
            <a:r>
              <a:rPr lang="cs-CZ" dirty="0" err="1"/>
              <a:t>Meziéres</a:t>
            </a:r>
            <a:r>
              <a:rPr lang="cs-CZ" dirty="0"/>
              <a:t> a představuje ve světovém měřítku </a:t>
            </a:r>
            <a:r>
              <a:rPr lang="cs-CZ" b="1" dirty="0"/>
              <a:t>špičkový pevnostní systém</a:t>
            </a:r>
            <a:r>
              <a:rPr lang="cs-CZ" dirty="0"/>
              <a:t>. Své obranné vojenské poslání však nikdy </a:t>
            </a:r>
            <a:r>
              <a:rPr lang="cs-CZ" b="1" dirty="0"/>
              <a:t>aktivně nemusela</a:t>
            </a:r>
            <a:r>
              <a:rPr lang="cs-CZ" dirty="0"/>
              <a:t> </a:t>
            </a:r>
            <a:r>
              <a:rPr lang="cs-CZ" b="1" dirty="0"/>
              <a:t>splnit</a:t>
            </a:r>
            <a:r>
              <a:rPr lang="cs-CZ" dirty="0"/>
              <a:t>, její existence k odstrašení pruského útočníka postačila (zato se později mnohokrát osvědčila coby výborný </a:t>
            </a:r>
            <a:r>
              <a:rPr lang="cs-CZ" b="1" dirty="0" smtClean="0"/>
              <a:t>žalář</a:t>
            </a:r>
            <a:r>
              <a:rPr lang="cs-CZ" dirty="0" smtClean="0"/>
              <a:t>.</a:t>
            </a:r>
          </a:p>
          <a:p>
            <a:r>
              <a:rPr lang="cs-CZ" dirty="0"/>
              <a:t>Během </a:t>
            </a:r>
            <a:r>
              <a:rPr lang="cs-CZ" b="1" dirty="0"/>
              <a:t>druhé světové války </a:t>
            </a:r>
            <a:r>
              <a:rPr lang="cs-CZ" dirty="0"/>
              <a:t>Hlavní pevnost na levém břehu řeky sloužila nacistickému Německu jako </a:t>
            </a:r>
            <a:r>
              <a:rPr lang="cs-CZ" b="1" dirty="0"/>
              <a:t>židovské ghetto</a:t>
            </a:r>
            <a:r>
              <a:rPr lang="cs-CZ" dirty="0"/>
              <a:t>. Malá pevnost na pravém břehu Ohře, umístěná při silnici do Prahy, pak smutně proslula coby </a:t>
            </a:r>
            <a:r>
              <a:rPr lang="cs-CZ" b="1" dirty="0"/>
              <a:t>věznice pražského gestapa </a:t>
            </a:r>
            <a:r>
              <a:rPr lang="cs-CZ" dirty="0"/>
              <a:t>(mnohdy se nesprávně uvádí, že zde byl zřízen koncentrační tábor). </a:t>
            </a:r>
          </a:p>
        </p:txBody>
      </p:sp>
    </p:spTree>
    <p:extLst>
      <p:ext uri="{BB962C8B-B14F-4D97-AF65-F5344CB8AC3E}">
        <p14:creationId xmlns:p14="http://schemas.microsoft.com/office/powerpoint/2010/main" val="288995142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6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6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6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6676" grpId="0" animBg="1"/>
      <p:bldP spid="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701" name="Picture 5" descr="1280px-Rip_a_Ctenev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4" y="-27384"/>
            <a:ext cx="9105726" cy="681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7698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-794" y="-14446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/>
              <a:t>Říp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8274" y="3717032"/>
            <a:ext cx="9105726" cy="31393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Říp</a:t>
            </a:r>
            <a:r>
              <a:rPr lang="cs-CZ" dirty="0"/>
              <a:t> (</a:t>
            </a:r>
            <a:r>
              <a:rPr lang="cs-CZ" b="1" dirty="0"/>
              <a:t>455,2</a:t>
            </a:r>
            <a:r>
              <a:rPr lang="cs-CZ" dirty="0"/>
              <a:t> </a:t>
            </a:r>
            <a:r>
              <a:rPr lang="cs-CZ" dirty="0" smtClean="0"/>
              <a:t>m) </a:t>
            </a:r>
            <a:r>
              <a:rPr lang="cs-CZ" dirty="0"/>
              <a:t>je zdaleka viditelný vrch 4 km jižně od Roudnice nad Labem. Vrchol Řípu s románskou rotundou vystupuje cca 200 m nad okolní plochou krajinu. Říp je </a:t>
            </a:r>
            <a:r>
              <a:rPr lang="cs-CZ" b="1" dirty="0"/>
              <a:t>památné místo </a:t>
            </a:r>
            <a:r>
              <a:rPr lang="cs-CZ" dirty="0"/>
              <a:t>české mytologie a historie. Podle pověsti sem přišel </a:t>
            </a:r>
            <a:r>
              <a:rPr lang="cs-CZ" b="1" dirty="0"/>
              <a:t>praotec Čech</a:t>
            </a:r>
            <a:r>
              <a:rPr lang="cs-CZ" dirty="0"/>
              <a:t>, přehlédl okolní krajinu a rozhodl se zde </a:t>
            </a:r>
            <a:r>
              <a:rPr lang="cs-CZ" dirty="0" smtClean="0"/>
              <a:t>usadit.</a:t>
            </a:r>
          </a:p>
          <a:p>
            <a:r>
              <a:rPr lang="cs-CZ" dirty="0"/>
              <a:t>Svým tvarem je Říp </a:t>
            </a:r>
            <a:r>
              <a:rPr lang="cs-CZ" b="1" dirty="0"/>
              <a:t>stolová hora s vrcholovou plošinou </a:t>
            </a:r>
            <a:r>
              <a:rPr lang="cs-CZ" dirty="0"/>
              <a:t>ve tvaru elipsy s delší osou ve směru S-J dlouhou 850 m a kratší osou 500 m. </a:t>
            </a:r>
            <a:endParaRPr lang="cs-CZ" dirty="0" smtClean="0"/>
          </a:p>
          <a:p>
            <a:r>
              <a:rPr lang="cs-CZ" dirty="0" smtClean="0"/>
              <a:t>Jde </a:t>
            </a:r>
            <a:r>
              <a:rPr lang="cs-CZ" dirty="0"/>
              <a:t>o </a:t>
            </a:r>
            <a:r>
              <a:rPr lang="cs-CZ" b="1" dirty="0"/>
              <a:t>pozůstatek jádra třetihorního vulkánu</a:t>
            </a:r>
            <a:r>
              <a:rPr lang="cs-CZ" dirty="0"/>
              <a:t>, který se tyčil do výšky více než 1 km nad úroveň dnešního </a:t>
            </a:r>
            <a:r>
              <a:rPr lang="cs-CZ" dirty="0" smtClean="0"/>
              <a:t>vrcholu. Temeno </a:t>
            </a:r>
            <a:r>
              <a:rPr lang="cs-CZ" dirty="0"/>
              <a:t>a boky hory (střední část) tvoří pevný sloup třetihorního čediče, vlastně průnikový komín původní sopky, kdežto úpatí obklopuje čtvrtohorní obruba z volně nakupených čedičových balvanů, úlomků, drti a z navátých, převážně křemenných písků a vápnité spraše.</a:t>
            </a:r>
          </a:p>
        </p:txBody>
      </p:sp>
    </p:spTree>
    <p:extLst>
      <p:ext uri="{BB962C8B-B14F-4D97-AF65-F5344CB8AC3E}">
        <p14:creationId xmlns:p14="http://schemas.microsoft.com/office/powerpoint/2010/main" val="1512275138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7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7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8" grpId="0" animBg="1"/>
      <p:bldP spid="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5" name="Picture 5" descr="Pravcicka_brana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74335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8723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137" y="0"/>
            <a:ext cx="2260607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 err="1"/>
              <a:t>Pravčická</a:t>
            </a:r>
            <a:r>
              <a:rPr lang="cs-CZ" sz="2400" dirty="0"/>
              <a:t> brána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5165" y="5685055"/>
            <a:ext cx="914400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Národní přírodní památka </a:t>
            </a:r>
            <a:r>
              <a:rPr lang="cs-CZ" b="1" dirty="0" err="1"/>
              <a:t>Pravčická</a:t>
            </a:r>
            <a:r>
              <a:rPr lang="cs-CZ" b="1" dirty="0"/>
              <a:t> brána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skalní </a:t>
            </a:r>
            <a:r>
              <a:rPr lang="cs-CZ" dirty="0" smtClean="0"/>
              <a:t>brána vzniklá </a:t>
            </a:r>
            <a:r>
              <a:rPr lang="cs-CZ" dirty="0"/>
              <a:t>v kvádrových pískovcích křídového </a:t>
            </a:r>
            <a:r>
              <a:rPr lang="cs-CZ" dirty="0" smtClean="0"/>
              <a:t>stáří. Nachází </a:t>
            </a:r>
            <a:r>
              <a:rPr lang="cs-CZ" dirty="0"/>
              <a:t>se na území Národního parku České </a:t>
            </a:r>
            <a:r>
              <a:rPr lang="cs-CZ" dirty="0" smtClean="0"/>
              <a:t>Švýcarsko, </a:t>
            </a:r>
            <a:r>
              <a:rPr lang="cs-CZ" dirty="0"/>
              <a:t>asi 3 km severovýchodně od obce Hřensko v okrese </a:t>
            </a:r>
            <a:r>
              <a:rPr lang="cs-CZ" dirty="0" smtClean="0"/>
              <a:t>Děčín.  </a:t>
            </a:r>
            <a:r>
              <a:rPr lang="cs-CZ" b="1" dirty="0"/>
              <a:t>S rozpětím 26,5 metrů a výškou 16 metrů se jedná o největší pískovcovou skalní bránu v Evropě.</a:t>
            </a:r>
          </a:p>
        </p:txBody>
      </p:sp>
    </p:spTree>
    <p:extLst>
      <p:ext uri="{BB962C8B-B14F-4D97-AF65-F5344CB8AC3E}">
        <p14:creationId xmlns:p14="http://schemas.microsoft.com/office/powerpoint/2010/main" val="256981878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8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8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723" grpId="0" animBg="1"/>
      <p:bldP spid="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749" name="Picture 5" descr="1280px-Milleschau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51017"/>
            <a:ext cx="9067169" cy="6042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File:Milesovka meteo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1017"/>
            <a:ext cx="8508729" cy="6806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38417" y="5331825"/>
            <a:ext cx="9144000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Milešovka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b="1" dirty="0"/>
              <a:t>nejvyšší hora Českého středohoří</a:t>
            </a:r>
            <a:r>
              <a:rPr lang="cs-CZ" dirty="0"/>
              <a:t>. Její vrchol leží ve výšce </a:t>
            </a:r>
            <a:r>
              <a:rPr lang="cs-CZ" b="1" dirty="0"/>
              <a:t>836,5 metrů nad mořem</a:t>
            </a:r>
            <a:r>
              <a:rPr lang="cs-CZ" dirty="0"/>
              <a:t>. Jméno získala podle nedalekého Milešova (2 km</a:t>
            </a:r>
            <a:r>
              <a:rPr lang="cs-CZ" dirty="0" smtClean="0"/>
              <a:t>). </a:t>
            </a:r>
            <a:r>
              <a:rPr lang="cs-CZ" dirty="0"/>
              <a:t>Z vrcholu hory je </a:t>
            </a:r>
            <a:r>
              <a:rPr lang="cs-CZ" b="1" dirty="0"/>
              <a:t>kruhový rozhled do dalekého okolí</a:t>
            </a:r>
            <a:r>
              <a:rPr lang="cs-CZ" dirty="0"/>
              <a:t>, Milešovka totiž všechny ostatní vrchy v Českém středohoří výrazně převyšuje. Také proto se jedná o m</a:t>
            </a:r>
            <a:r>
              <a:rPr lang="cs-CZ" b="1" dirty="0"/>
              <a:t>ísto s nejdrsnějším podnebím v Čechách.</a:t>
            </a:r>
            <a:r>
              <a:rPr lang="cs-CZ" dirty="0"/>
              <a:t> Milešovka je považována za </a:t>
            </a:r>
            <a:r>
              <a:rPr lang="cs-CZ" b="1" dirty="0"/>
              <a:t>největrnější horu Česka</a:t>
            </a:r>
            <a:r>
              <a:rPr lang="cs-CZ" dirty="0"/>
              <a:t>, bezvětří je tu jen osm dní v roce.</a:t>
            </a:r>
          </a:p>
        </p:txBody>
      </p:sp>
      <p:sp>
        <p:nvSpPr>
          <p:cNvPr id="15974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-794" y="51017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Milešovka</a:t>
            </a:r>
          </a:p>
        </p:txBody>
      </p:sp>
    </p:spTree>
    <p:extLst>
      <p:ext uri="{BB962C8B-B14F-4D97-AF65-F5344CB8AC3E}">
        <p14:creationId xmlns:p14="http://schemas.microsoft.com/office/powerpoint/2010/main" val="60456073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9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9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9748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773" name="Picture 5" descr="1024px-Zlvrc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2" y="26202"/>
            <a:ext cx="9089362" cy="6067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077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/>
              <a:t>Zlatý vrch</a:t>
            </a:r>
          </a:p>
        </p:txBody>
      </p:sp>
      <p:pic>
        <p:nvPicPr>
          <p:cNvPr id="4098" name="Picture 2" descr="File:Goldberg 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7" y="36934"/>
            <a:ext cx="5112568" cy="682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107" y="1079500"/>
            <a:ext cx="3968830" cy="563231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Zlatý vrch</a:t>
            </a:r>
            <a:r>
              <a:rPr lang="cs-CZ" sz="2400" dirty="0"/>
              <a:t> je </a:t>
            </a:r>
            <a:r>
              <a:rPr lang="cs-CZ" sz="2400" b="1" dirty="0"/>
              <a:t>národní přírodní </a:t>
            </a:r>
            <a:r>
              <a:rPr lang="cs-CZ" sz="2400" b="1" dirty="0" smtClean="0"/>
              <a:t>památka </a:t>
            </a:r>
            <a:r>
              <a:rPr lang="cs-CZ" sz="2400" dirty="0" smtClean="0"/>
              <a:t>na </a:t>
            </a:r>
            <a:r>
              <a:rPr lang="cs-CZ" sz="2400" dirty="0"/>
              <a:t>stejnojmenném vrchu na severu České republiky, v Ústeckém </a:t>
            </a:r>
            <a:r>
              <a:rPr lang="cs-CZ" sz="2400" dirty="0" smtClean="0"/>
              <a:t>kraji, </a:t>
            </a:r>
            <a:r>
              <a:rPr lang="cs-CZ" sz="2400" dirty="0"/>
              <a:t>v okrese Děčín, přibližně 4 km severovýchodně od města Česká </a:t>
            </a:r>
            <a:r>
              <a:rPr lang="cs-CZ" sz="2400" dirty="0" smtClean="0"/>
              <a:t>Kamenice, </a:t>
            </a:r>
            <a:r>
              <a:rPr lang="cs-CZ" sz="2400" b="1" dirty="0"/>
              <a:t>v západní části Lužických hor</a:t>
            </a:r>
            <a:r>
              <a:rPr lang="cs-CZ" sz="2400" dirty="0"/>
              <a:t>. </a:t>
            </a:r>
            <a:endParaRPr lang="cs-CZ" sz="2400" dirty="0" smtClean="0"/>
          </a:p>
          <a:p>
            <a:r>
              <a:rPr lang="cs-CZ" sz="2400" dirty="0" smtClean="0"/>
              <a:t>Důvodem </a:t>
            </a:r>
            <a:r>
              <a:rPr lang="cs-CZ" sz="2400" dirty="0"/>
              <a:t>ochrany je </a:t>
            </a:r>
            <a:r>
              <a:rPr lang="cs-CZ" sz="2400" b="1" dirty="0"/>
              <a:t>dokonale vyvinutá sloupcová odlučnost v tělese </a:t>
            </a:r>
            <a:r>
              <a:rPr lang="cs-CZ" sz="2400" b="1" dirty="0" err="1"/>
              <a:t>olivínického</a:t>
            </a:r>
            <a:r>
              <a:rPr lang="cs-CZ" sz="2400" b="1" dirty="0"/>
              <a:t> alkalického čediče</a:t>
            </a:r>
            <a:r>
              <a:rPr lang="cs-CZ" sz="2400" dirty="0"/>
              <a:t> (kamenné varhany) s mimořádnou, </a:t>
            </a:r>
            <a:r>
              <a:rPr lang="cs-CZ" sz="2400" b="1" dirty="0"/>
              <a:t>až 30 metrovou kamenných délkou sloupů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8278965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0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0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2" grpId="0" animBg="1"/>
      <p:bldP spid="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822" name="Picture 6" descr="1280px-Labe_udol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" y="-1"/>
            <a:ext cx="9143206" cy="6090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2818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Údolí Labe u Děčína</a:t>
            </a:r>
          </a:p>
        </p:txBody>
      </p:sp>
      <p:pic>
        <p:nvPicPr>
          <p:cNvPr id="3074" name="Picture 2" descr="File:Usti skal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-1" y="5439"/>
            <a:ext cx="5004049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Údolí </a:t>
            </a:r>
            <a:r>
              <a:rPr lang="cs-CZ" sz="2400" dirty="0" smtClean="0"/>
              <a:t>Labe  Mariánská skála v Ústí n. L.</a:t>
            </a:r>
            <a:endParaRPr lang="cs-CZ" sz="2400" dirty="0"/>
          </a:p>
        </p:txBody>
      </p:sp>
      <p:pic>
        <p:nvPicPr>
          <p:cNvPr id="3076" name="Picture 4" descr="File:Divoká rokle (9)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107" y="1231018"/>
            <a:ext cx="9156107" cy="515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-36512" y="44624"/>
            <a:ext cx="9180512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200" dirty="0"/>
              <a:t>Výhled na údolí řeky Labe z přírodní památka Divoká rokle u Ústí nad Labem</a:t>
            </a:r>
            <a:endParaRPr lang="cs-CZ" sz="2200" dirty="0">
              <a:effectLst/>
            </a:endParaRPr>
          </a:p>
        </p:txBody>
      </p:sp>
      <p:sp>
        <p:nvSpPr>
          <p:cNvPr id="1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-36512" y="5726142"/>
            <a:ext cx="2376264" cy="1079500"/>
          </a:xfrm>
          <a:prstGeom prst="roundRect">
            <a:avLst/>
          </a:prstGeom>
          <a:solidFill>
            <a:srgbClr val="92D05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200" dirty="0" smtClean="0">
                <a:hlinkClick r:id="rId8"/>
              </a:rPr>
              <a:t>Foto - Údolí Labe</a:t>
            </a:r>
            <a:endParaRPr lang="cs-CZ" sz="2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7793370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2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2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18" grpId="0" animBg="1"/>
      <p:bldP spid="9" grpId="0" animBg="1"/>
      <p:bldP spid="11" grpId="0" animBg="1"/>
      <p:bldP spid="12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Autofit/>
          </a:bodyPr>
          <a:lstStyle/>
          <a:p>
            <a:r>
              <a:rPr lang="cs-CZ" sz="3600" b="1" dirty="0"/>
              <a:t>Několik </a:t>
            </a:r>
            <a:r>
              <a:rPr lang="cs-CZ" sz="3600" b="1" dirty="0" smtClean="0"/>
              <a:t>NEJ o Ústeckém kraji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http://www.kr-ustecky.cz/vismo/dokumenty2.asp?u=450018&amp;id_org=450018&amp;id=850835&amp;p1=95306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77786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3615</TotalTime>
  <Words>3183</Words>
  <Application>Microsoft Office PowerPoint</Application>
  <PresentationFormat>Předvádění na obrazovce (4:3)</PresentationFormat>
  <Paragraphs>372</Paragraphs>
  <Slides>46</Slides>
  <Notes>42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Motiv systému Office</vt:lpstr>
      <vt:lpstr>Prezentace aplikace PowerPoint</vt:lpstr>
      <vt:lpstr>Anotace</vt:lpstr>
      <vt:lpstr>Ústecký kraj</vt:lpstr>
      <vt:lpstr>Poloha</vt:lpstr>
      <vt:lpstr>Symboly</vt:lpstr>
      <vt:lpstr>Porta Bohemica</vt:lpstr>
      <vt:lpstr>Základní údaje k 1. 1. 2012  </vt:lpstr>
      <vt:lpstr>Základní charakteristika</vt:lpstr>
      <vt:lpstr>Administrativní dělení</vt:lpstr>
      <vt:lpstr>Přírodní podmínky</vt:lpstr>
      <vt:lpstr>Prezentace aplikace PowerPoint</vt:lpstr>
      <vt:lpstr>Vodstvo</vt:lpstr>
      <vt:lpstr>Prezentace aplikace PowerPoint</vt:lpstr>
      <vt:lpstr>Hospodářství</vt:lpstr>
      <vt:lpstr>Hospodářství</vt:lpstr>
      <vt:lpstr>Hospodářství</vt:lpstr>
      <vt:lpstr>Prezentace aplikace PowerPoint</vt:lpstr>
      <vt:lpstr>Prezentace aplikace PowerPoint</vt:lpstr>
      <vt:lpstr>Zemědělství</vt:lpstr>
      <vt:lpstr>Prezentace aplikace PowerPoint</vt:lpstr>
      <vt:lpstr>Doprava</vt:lpstr>
      <vt:lpstr>Prezentace aplikace PowerPoint</vt:lpstr>
      <vt:lpstr>Obyvatelstvo</vt:lpstr>
      <vt:lpstr>Školství</vt:lpstr>
      <vt:lpstr>Prezentace aplikace PowerPoint</vt:lpstr>
      <vt:lpstr>Cestovní ruch</vt:lpstr>
      <vt:lpstr>Prezentace aplikace PowerPoint</vt:lpstr>
      <vt:lpstr>ÚSTÍ NAD LABEM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Několik NEJ o Ústeckém kraji</vt:lpstr>
    </vt:vector>
  </TitlesOfParts>
  <Company>Masarykova ZŠ Debt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dc:creator>Jakub Černý</dc:creator>
  <cp:lastModifiedBy>Jakub Černý</cp:lastModifiedBy>
  <cp:revision>117</cp:revision>
  <dcterms:created xsi:type="dcterms:W3CDTF">2013-02-08T11:05:59Z</dcterms:created>
  <dcterms:modified xsi:type="dcterms:W3CDTF">2013-10-02T06:05:13Z</dcterms:modified>
</cp:coreProperties>
</file>