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375" r:id="rId3"/>
    <p:sldId id="376" r:id="rId4"/>
    <p:sldId id="377" r:id="rId5"/>
    <p:sldId id="378" r:id="rId6"/>
    <p:sldId id="379" r:id="rId7"/>
    <p:sldId id="380" r:id="rId8"/>
    <p:sldId id="381" r:id="rId9"/>
    <p:sldId id="382" r:id="rId10"/>
    <p:sldId id="383" r:id="rId11"/>
    <p:sldId id="384" r:id="rId12"/>
    <p:sldId id="385" r:id="rId13"/>
    <p:sldId id="386" r:id="rId14"/>
    <p:sldId id="387" r:id="rId15"/>
    <p:sldId id="388" r:id="rId16"/>
    <p:sldId id="389" r:id="rId17"/>
    <p:sldId id="390" r:id="rId18"/>
    <p:sldId id="3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B339F3-01BE-4324-AD71-066FFA6D6260}" type="doc">
      <dgm:prSet loTypeId="urn:microsoft.com/office/officeart/2005/8/layout/funnel1" loCatId="process" qsTypeId="urn:microsoft.com/office/officeart/2005/8/quickstyle/3d3" qsCatId="3D" csTypeId="urn:microsoft.com/office/officeart/2005/8/colors/accent1_5" csCatId="accent1" phldr="1"/>
      <dgm:spPr/>
      <dgm:t>
        <a:bodyPr/>
        <a:lstStyle/>
        <a:p>
          <a:endParaRPr lang="cs-CZ"/>
        </a:p>
      </dgm:t>
    </dgm:pt>
    <dgm:pt modelId="{22C8BDC3-8464-4F3A-BEBD-741600B9B15F}">
      <dgm:prSet/>
      <dgm:spPr/>
      <dgm:t>
        <a:bodyPr/>
        <a:lstStyle/>
        <a:p>
          <a:pPr rtl="0"/>
          <a:r>
            <a:rPr lang="cs-CZ" dirty="0" smtClean="0"/>
            <a:t>Počet obyvatel celkem – 58.000.000</a:t>
          </a:r>
          <a:endParaRPr lang="cs-CZ" dirty="0"/>
        </a:p>
      </dgm:t>
    </dgm:pt>
    <dgm:pt modelId="{B8090127-5A48-4B13-98A3-5FB6B9180553}" type="parTrans" cxnId="{DBA6BC68-A009-4E78-A5FB-667AD958147F}">
      <dgm:prSet/>
      <dgm:spPr/>
      <dgm:t>
        <a:bodyPr/>
        <a:lstStyle/>
        <a:p>
          <a:endParaRPr lang="cs-CZ"/>
        </a:p>
      </dgm:t>
    </dgm:pt>
    <dgm:pt modelId="{F34BB8E6-25D8-4C4B-8350-171479FC756E}" type="sibTrans" cxnId="{DBA6BC68-A009-4E78-A5FB-667AD958147F}">
      <dgm:prSet/>
      <dgm:spPr/>
      <dgm:t>
        <a:bodyPr/>
        <a:lstStyle/>
        <a:p>
          <a:endParaRPr lang="cs-CZ"/>
        </a:p>
      </dgm:t>
    </dgm:pt>
    <dgm:pt modelId="{7054B0B7-F734-4C44-928E-7DBCE1FE211B}">
      <dgm:prSet/>
      <dgm:spPr/>
      <dgm:t>
        <a:bodyPr/>
        <a:lstStyle/>
        <a:p>
          <a:pPr rtl="0"/>
          <a:r>
            <a:rPr lang="cs-CZ" dirty="0" smtClean="0"/>
            <a:t>Hlavní Město - Paříž(Paris) (poč. ob. 9.000.000)</a:t>
          </a:r>
          <a:endParaRPr lang="cs-CZ" dirty="0"/>
        </a:p>
      </dgm:t>
    </dgm:pt>
    <dgm:pt modelId="{9BD5874C-4221-43D6-9661-8C38672BA2C8}" type="parTrans" cxnId="{3529093E-7478-4B41-98F4-7AF3B3F17CCD}">
      <dgm:prSet/>
      <dgm:spPr/>
      <dgm:t>
        <a:bodyPr/>
        <a:lstStyle/>
        <a:p>
          <a:endParaRPr lang="cs-CZ"/>
        </a:p>
      </dgm:t>
    </dgm:pt>
    <dgm:pt modelId="{C7106F90-BBD3-4687-9A70-60113CB2C235}" type="sibTrans" cxnId="{3529093E-7478-4B41-98F4-7AF3B3F17CCD}">
      <dgm:prSet/>
      <dgm:spPr/>
      <dgm:t>
        <a:bodyPr/>
        <a:lstStyle/>
        <a:p>
          <a:endParaRPr lang="cs-CZ"/>
        </a:p>
      </dgm:t>
    </dgm:pt>
    <dgm:pt modelId="{2AB24964-7137-40D9-A40A-3D303028EF3E}">
      <dgm:prSet/>
      <dgm:spPr/>
      <dgm:t>
        <a:bodyPr/>
        <a:lstStyle/>
        <a:p>
          <a:pPr rtl="0"/>
          <a:r>
            <a:rPr lang="cs-CZ" dirty="0" smtClean="0"/>
            <a:t>Náboženství - křesťanství</a:t>
          </a:r>
          <a:endParaRPr lang="cs-CZ" dirty="0"/>
        </a:p>
      </dgm:t>
    </dgm:pt>
    <dgm:pt modelId="{9B3E6B00-63A6-4A76-900F-364E166C1F15}" type="parTrans" cxnId="{5F59384E-5B81-47D7-8DF2-3F7D90F5DDBA}">
      <dgm:prSet/>
      <dgm:spPr/>
      <dgm:t>
        <a:bodyPr/>
        <a:lstStyle/>
        <a:p>
          <a:endParaRPr lang="cs-CZ"/>
        </a:p>
      </dgm:t>
    </dgm:pt>
    <dgm:pt modelId="{3342C29D-A2BF-406C-8DB7-682CF9149C1C}" type="sibTrans" cxnId="{5F59384E-5B81-47D7-8DF2-3F7D90F5DDBA}">
      <dgm:prSet/>
      <dgm:spPr/>
      <dgm:t>
        <a:bodyPr/>
        <a:lstStyle/>
        <a:p>
          <a:endParaRPr lang="cs-CZ"/>
        </a:p>
      </dgm:t>
    </dgm:pt>
    <dgm:pt modelId="{1E1DB0B9-DF58-4D28-9753-D4AB938C67B4}">
      <dgm:prSet/>
      <dgm:spPr/>
      <dgm:t>
        <a:bodyPr/>
        <a:lstStyle/>
        <a:p>
          <a:pPr rtl="0"/>
          <a:endParaRPr lang="cs-CZ" dirty="0"/>
        </a:p>
      </dgm:t>
    </dgm:pt>
    <dgm:pt modelId="{89B002C1-B5FC-422E-8601-F270505EE8BC}" type="sibTrans" cxnId="{540B8D31-87AB-4006-B2BB-EB0AE02BE69E}">
      <dgm:prSet/>
      <dgm:spPr/>
      <dgm:t>
        <a:bodyPr/>
        <a:lstStyle/>
        <a:p>
          <a:endParaRPr lang="cs-CZ"/>
        </a:p>
      </dgm:t>
    </dgm:pt>
    <dgm:pt modelId="{0EF098D7-2152-4A8B-9A95-49FCF009795B}" type="parTrans" cxnId="{540B8D31-87AB-4006-B2BB-EB0AE02BE69E}">
      <dgm:prSet/>
      <dgm:spPr/>
      <dgm:t>
        <a:bodyPr/>
        <a:lstStyle/>
        <a:p>
          <a:endParaRPr lang="cs-CZ"/>
        </a:p>
      </dgm:t>
    </dgm:pt>
    <dgm:pt modelId="{08A46110-5550-452A-97C1-BB242FE36E86}" type="pres">
      <dgm:prSet presAssocID="{E5B339F3-01BE-4324-AD71-066FFA6D6260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6331F2-AF06-4264-8BE9-A50BB2D3FAC6}" type="pres">
      <dgm:prSet presAssocID="{E5B339F3-01BE-4324-AD71-066FFA6D6260}" presName="ellipse" presStyleLbl="trBgShp" presStyleIdx="0" presStyleCnt="1" custScaleX="100555" custScaleY="127056" custLinFactNeighborX="-635" custLinFactNeighborY="11250"/>
      <dgm:spPr/>
      <dgm:t>
        <a:bodyPr/>
        <a:lstStyle/>
        <a:p>
          <a:endParaRPr lang="cs-CZ"/>
        </a:p>
      </dgm:t>
    </dgm:pt>
    <dgm:pt modelId="{3D597D40-8F66-4B4C-B835-39DC34F83240}" type="pres">
      <dgm:prSet presAssocID="{E5B339F3-01BE-4324-AD71-066FFA6D6260}" presName="arrow1" presStyleLbl="fgShp" presStyleIdx="0" presStyleCnt="1"/>
      <dgm:spPr/>
      <dgm:t>
        <a:bodyPr/>
        <a:lstStyle/>
        <a:p>
          <a:endParaRPr lang="cs-CZ"/>
        </a:p>
      </dgm:t>
    </dgm:pt>
    <dgm:pt modelId="{757C4384-A2D5-43FB-B5B7-31B020E14088}" type="pres">
      <dgm:prSet presAssocID="{E5B339F3-01BE-4324-AD71-066FFA6D6260}" presName="rectangle" presStyleLbl="revTx" presStyleIdx="0" presStyleCnt="1" custLinFactNeighborX="-49027" custLinFactNeighborY="-299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5054EE-8A0F-4636-BC8E-03E834D33386}" type="pres">
      <dgm:prSet presAssocID="{7054B0B7-F734-4C44-928E-7DBCE1FE211B}" presName="item1" presStyleLbl="node1" presStyleIdx="0" presStyleCnt="3" custScaleY="137333" custLinFactNeighborX="-50043" custLinFactNeighborY="20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D9CBB0-EB71-4E95-B253-F90F1C02C4C9}" type="pres">
      <dgm:prSet presAssocID="{2AB24964-7137-40D9-A40A-3D303028EF3E}" presName="item2" presStyleLbl="node1" presStyleIdx="1" presStyleCnt="3" custScaleX="123998" custScaleY="135375" custLinFactNeighborX="-11288" custLinFactNeighborY="-60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9600FF-6F75-47DF-B6AC-C78A67785CCA}" type="pres">
      <dgm:prSet presAssocID="{1E1DB0B9-DF58-4D28-9753-D4AB938C67B4}" presName="item3" presStyleLbl="node1" presStyleIdx="2" presStyleCnt="3" custScaleX="116530" custLinFactNeighborX="-21703" custLinFactNeighborY="-144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A7BBEA-5877-45B7-871A-DBF51054A92B}" type="pres">
      <dgm:prSet presAssocID="{E5B339F3-01BE-4324-AD71-066FFA6D6260}" presName="funnel" presStyleLbl="trAlignAcc1" presStyleIdx="0" presStyleCnt="1" custScaleY="126856" custLinFactNeighborX="801" custLinFactNeighborY="11251"/>
      <dgm:spPr/>
      <dgm:t>
        <a:bodyPr/>
        <a:lstStyle/>
        <a:p>
          <a:endParaRPr lang="cs-CZ"/>
        </a:p>
      </dgm:t>
    </dgm:pt>
  </dgm:ptLst>
  <dgm:cxnLst>
    <dgm:cxn modelId="{6BF8A281-D6D4-4351-833D-D69D1B8F6DDB}" type="presOf" srcId="{2AB24964-7137-40D9-A40A-3D303028EF3E}" destId="{BE5054EE-8A0F-4636-BC8E-03E834D33386}" srcOrd="0" destOrd="0" presId="urn:microsoft.com/office/officeart/2005/8/layout/funnel1"/>
    <dgm:cxn modelId="{0F4BF95B-8374-446B-9458-EA3141953C30}" type="presOf" srcId="{22C8BDC3-8464-4F3A-BEBD-741600B9B15F}" destId="{1A9600FF-6F75-47DF-B6AC-C78A67785CCA}" srcOrd="0" destOrd="0" presId="urn:microsoft.com/office/officeart/2005/8/layout/funnel1"/>
    <dgm:cxn modelId="{5F59384E-5B81-47D7-8DF2-3F7D90F5DDBA}" srcId="{E5B339F3-01BE-4324-AD71-066FFA6D6260}" destId="{2AB24964-7137-40D9-A40A-3D303028EF3E}" srcOrd="2" destOrd="0" parTransId="{9B3E6B00-63A6-4A76-900F-364E166C1F15}" sibTransId="{3342C29D-A2BF-406C-8DB7-682CF9149C1C}"/>
    <dgm:cxn modelId="{DBA6BC68-A009-4E78-A5FB-667AD958147F}" srcId="{E5B339F3-01BE-4324-AD71-066FFA6D6260}" destId="{22C8BDC3-8464-4F3A-BEBD-741600B9B15F}" srcOrd="0" destOrd="0" parTransId="{B8090127-5A48-4B13-98A3-5FB6B9180553}" sibTransId="{F34BB8E6-25D8-4C4B-8350-171479FC756E}"/>
    <dgm:cxn modelId="{3529093E-7478-4B41-98F4-7AF3B3F17CCD}" srcId="{E5B339F3-01BE-4324-AD71-066FFA6D6260}" destId="{7054B0B7-F734-4C44-928E-7DBCE1FE211B}" srcOrd="1" destOrd="0" parTransId="{9BD5874C-4221-43D6-9661-8C38672BA2C8}" sibTransId="{C7106F90-BBD3-4687-9A70-60113CB2C235}"/>
    <dgm:cxn modelId="{37F58800-655D-48A9-B67B-95210BE418DD}" type="presOf" srcId="{E5B339F3-01BE-4324-AD71-066FFA6D6260}" destId="{08A46110-5550-452A-97C1-BB242FE36E86}" srcOrd="0" destOrd="0" presId="urn:microsoft.com/office/officeart/2005/8/layout/funnel1"/>
    <dgm:cxn modelId="{540B8D31-87AB-4006-B2BB-EB0AE02BE69E}" srcId="{E5B339F3-01BE-4324-AD71-066FFA6D6260}" destId="{1E1DB0B9-DF58-4D28-9753-D4AB938C67B4}" srcOrd="3" destOrd="0" parTransId="{0EF098D7-2152-4A8B-9A95-49FCF009795B}" sibTransId="{89B002C1-B5FC-422E-8601-F270505EE8BC}"/>
    <dgm:cxn modelId="{2F90F906-8F56-4ECD-A731-4218C04AA712}" type="presOf" srcId="{1E1DB0B9-DF58-4D28-9753-D4AB938C67B4}" destId="{757C4384-A2D5-43FB-B5B7-31B020E14088}" srcOrd="0" destOrd="0" presId="urn:microsoft.com/office/officeart/2005/8/layout/funnel1"/>
    <dgm:cxn modelId="{4C0483A5-0A93-487F-B13D-1B85373DBF05}" type="presOf" srcId="{7054B0B7-F734-4C44-928E-7DBCE1FE211B}" destId="{F4D9CBB0-EB71-4E95-B253-F90F1C02C4C9}" srcOrd="0" destOrd="0" presId="urn:microsoft.com/office/officeart/2005/8/layout/funnel1"/>
    <dgm:cxn modelId="{DCE54D53-40F5-4195-981F-AAE679864E6F}" type="presParOf" srcId="{08A46110-5550-452A-97C1-BB242FE36E86}" destId="{966331F2-AF06-4264-8BE9-A50BB2D3FAC6}" srcOrd="0" destOrd="0" presId="urn:microsoft.com/office/officeart/2005/8/layout/funnel1"/>
    <dgm:cxn modelId="{1FEE418F-CDE2-4989-A453-FDF4699122C2}" type="presParOf" srcId="{08A46110-5550-452A-97C1-BB242FE36E86}" destId="{3D597D40-8F66-4B4C-B835-39DC34F83240}" srcOrd="1" destOrd="0" presId="urn:microsoft.com/office/officeart/2005/8/layout/funnel1"/>
    <dgm:cxn modelId="{ADC8135A-5A75-45A5-9B7F-AE5FDFBDBF72}" type="presParOf" srcId="{08A46110-5550-452A-97C1-BB242FE36E86}" destId="{757C4384-A2D5-43FB-B5B7-31B020E14088}" srcOrd="2" destOrd="0" presId="urn:microsoft.com/office/officeart/2005/8/layout/funnel1"/>
    <dgm:cxn modelId="{91CCA53A-BCFB-4691-B140-C6AF7D14D6C9}" type="presParOf" srcId="{08A46110-5550-452A-97C1-BB242FE36E86}" destId="{BE5054EE-8A0F-4636-BC8E-03E834D33386}" srcOrd="3" destOrd="0" presId="urn:microsoft.com/office/officeart/2005/8/layout/funnel1"/>
    <dgm:cxn modelId="{511D8FC1-F911-466E-9B15-0144A4E37082}" type="presParOf" srcId="{08A46110-5550-452A-97C1-BB242FE36E86}" destId="{F4D9CBB0-EB71-4E95-B253-F90F1C02C4C9}" srcOrd="4" destOrd="0" presId="urn:microsoft.com/office/officeart/2005/8/layout/funnel1"/>
    <dgm:cxn modelId="{D50DDBA3-0741-4D0F-A9E3-62FE21A6B201}" type="presParOf" srcId="{08A46110-5550-452A-97C1-BB242FE36E86}" destId="{1A9600FF-6F75-47DF-B6AC-C78A67785CCA}" srcOrd="5" destOrd="0" presId="urn:microsoft.com/office/officeart/2005/8/layout/funnel1"/>
    <dgm:cxn modelId="{4A4854D8-5195-444F-929C-DE2B9D2BA7E3}" type="presParOf" srcId="{08A46110-5550-452A-97C1-BB242FE36E86}" destId="{0CA7BBEA-5877-45B7-871A-DBF51054A92B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3A15E8-EF9A-4D8D-9899-8B74E6C0BBAF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9A7281-6E8E-409E-9399-39F7E6F7E960}">
      <dgm:prSet/>
      <dgm:spPr/>
      <dgm:t>
        <a:bodyPr/>
        <a:lstStyle/>
        <a:p>
          <a:pPr rtl="0"/>
          <a:r>
            <a:rPr lang="cs-CZ" dirty="0" smtClean="0"/>
            <a:t>Obyvatelstvo tvoří 90% Francouzi</a:t>
          </a:r>
        </a:p>
        <a:p>
          <a:pPr rtl="0"/>
          <a:r>
            <a:rPr lang="cs-CZ" dirty="0" smtClean="0"/>
            <a:t>Z cizinců hlavně: Marokánci, Alžířané, Italové a Portugalci</a:t>
          </a:r>
          <a:endParaRPr lang="cs-CZ" dirty="0"/>
        </a:p>
      </dgm:t>
    </dgm:pt>
    <dgm:pt modelId="{C00BD191-A700-4A4C-BABB-00D07832F19F}" type="parTrans" cxnId="{5F3030D3-9D9B-4C18-A567-474D11C8E4F6}">
      <dgm:prSet/>
      <dgm:spPr/>
      <dgm:t>
        <a:bodyPr/>
        <a:lstStyle/>
        <a:p>
          <a:endParaRPr lang="cs-CZ"/>
        </a:p>
      </dgm:t>
    </dgm:pt>
    <dgm:pt modelId="{419BC343-8B0E-4769-AF65-2A5546B07699}" type="sibTrans" cxnId="{5F3030D3-9D9B-4C18-A567-474D11C8E4F6}">
      <dgm:prSet/>
      <dgm:spPr/>
      <dgm:t>
        <a:bodyPr/>
        <a:lstStyle/>
        <a:p>
          <a:endParaRPr lang="cs-CZ"/>
        </a:p>
      </dgm:t>
    </dgm:pt>
    <dgm:pt modelId="{A4A19AF8-183F-4728-89EB-ED46D797E431}">
      <dgm:prSet/>
      <dgm:spPr/>
      <dgm:t>
        <a:bodyPr/>
        <a:lstStyle/>
        <a:p>
          <a:pPr rtl="0"/>
          <a:r>
            <a:rPr lang="cs-CZ" dirty="0" smtClean="0"/>
            <a:t>Ve Francii je okolo 4.000.000 cizinců</a:t>
          </a:r>
          <a:endParaRPr lang="cs-CZ" dirty="0"/>
        </a:p>
      </dgm:t>
    </dgm:pt>
    <dgm:pt modelId="{F01832DD-48D1-49A9-9F31-9049690921F7}" type="parTrans" cxnId="{912B262F-9DFD-4E74-862F-D813EF6E5F66}">
      <dgm:prSet/>
      <dgm:spPr/>
      <dgm:t>
        <a:bodyPr/>
        <a:lstStyle/>
        <a:p>
          <a:endParaRPr lang="cs-CZ"/>
        </a:p>
      </dgm:t>
    </dgm:pt>
    <dgm:pt modelId="{ECB5F861-953A-4F29-9E5F-8E1DFC9EF449}" type="sibTrans" cxnId="{912B262F-9DFD-4E74-862F-D813EF6E5F66}">
      <dgm:prSet/>
      <dgm:spPr/>
      <dgm:t>
        <a:bodyPr/>
        <a:lstStyle/>
        <a:p>
          <a:endParaRPr lang="cs-CZ"/>
        </a:p>
      </dgm:t>
    </dgm:pt>
    <dgm:pt modelId="{3E55A78B-05E0-4B0D-9DB9-45F28C09AA46}" type="pres">
      <dgm:prSet presAssocID="{663A15E8-EF9A-4D8D-9899-8B74E6C0BBAF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E5D13C-550C-48B6-A4EF-B462F6DFC4DE}" type="pres">
      <dgm:prSet presAssocID="{5A9A7281-6E8E-409E-9399-39F7E6F7E960}" presName="circ1" presStyleLbl="vennNode1" presStyleIdx="0" presStyleCnt="2"/>
      <dgm:spPr/>
      <dgm:t>
        <a:bodyPr/>
        <a:lstStyle/>
        <a:p>
          <a:endParaRPr lang="cs-CZ"/>
        </a:p>
      </dgm:t>
    </dgm:pt>
    <dgm:pt modelId="{F43FEF62-564E-4B87-AC91-82F3E515567F}" type="pres">
      <dgm:prSet presAssocID="{5A9A7281-6E8E-409E-9399-39F7E6F7E960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491FEC-A73D-4684-8A87-097E9586A960}" type="pres">
      <dgm:prSet presAssocID="{A4A19AF8-183F-4728-89EB-ED46D797E431}" presName="circ2" presStyleLbl="vennNode1" presStyleIdx="1" presStyleCnt="2"/>
      <dgm:spPr/>
      <dgm:t>
        <a:bodyPr/>
        <a:lstStyle/>
        <a:p>
          <a:endParaRPr lang="cs-CZ"/>
        </a:p>
      </dgm:t>
    </dgm:pt>
    <dgm:pt modelId="{EDF06ED6-756E-43B7-B12F-A7C807A1BA3D}" type="pres">
      <dgm:prSet presAssocID="{A4A19AF8-183F-4728-89EB-ED46D797E431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2B262F-9DFD-4E74-862F-D813EF6E5F66}" srcId="{663A15E8-EF9A-4D8D-9899-8B74E6C0BBAF}" destId="{A4A19AF8-183F-4728-89EB-ED46D797E431}" srcOrd="1" destOrd="0" parTransId="{F01832DD-48D1-49A9-9F31-9049690921F7}" sibTransId="{ECB5F861-953A-4F29-9E5F-8E1DFC9EF449}"/>
    <dgm:cxn modelId="{3B2F1E9A-E1F1-4F0F-8101-F11F2F1DEB0B}" type="presOf" srcId="{663A15E8-EF9A-4D8D-9899-8B74E6C0BBAF}" destId="{3E55A78B-05E0-4B0D-9DB9-45F28C09AA46}" srcOrd="0" destOrd="0" presId="urn:microsoft.com/office/officeart/2005/8/layout/venn1"/>
    <dgm:cxn modelId="{FA75BC48-3C4F-4542-A553-E714020BF2D0}" type="presOf" srcId="{A4A19AF8-183F-4728-89EB-ED46D797E431}" destId="{EDF06ED6-756E-43B7-B12F-A7C807A1BA3D}" srcOrd="1" destOrd="0" presId="urn:microsoft.com/office/officeart/2005/8/layout/venn1"/>
    <dgm:cxn modelId="{9B714D84-A037-4DA0-85D4-F89B08A4FDE3}" type="presOf" srcId="{5A9A7281-6E8E-409E-9399-39F7E6F7E960}" destId="{F43FEF62-564E-4B87-AC91-82F3E515567F}" srcOrd="1" destOrd="0" presId="urn:microsoft.com/office/officeart/2005/8/layout/venn1"/>
    <dgm:cxn modelId="{525E81B7-C066-47E5-9739-8946F2EBE715}" type="presOf" srcId="{A4A19AF8-183F-4728-89EB-ED46D797E431}" destId="{44491FEC-A73D-4684-8A87-097E9586A960}" srcOrd="0" destOrd="0" presId="urn:microsoft.com/office/officeart/2005/8/layout/venn1"/>
    <dgm:cxn modelId="{EFE7E749-87AE-49FE-825A-A3A617FF5EFD}" type="presOf" srcId="{5A9A7281-6E8E-409E-9399-39F7E6F7E960}" destId="{DBE5D13C-550C-48B6-A4EF-B462F6DFC4DE}" srcOrd="0" destOrd="0" presId="urn:microsoft.com/office/officeart/2005/8/layout/venn1"/>
    <dgm:cxn modelId="{5F3030D3-9D9B-4C18-A567-474D11C8E4F6}" srcId="{663A15E8-EF9A-4D8D-9899-8B74E6C0BBAF}" destId="{5A9A7281-6E8E-409E-9399-39F7E6F7E960}" srcOrd="0" destOrd="0" parTransId="{C00BD191-A700-4A4C-BABB-00D07832F19F}" sibTransId="{419BC343-8B0E-4769-AF65-2A5546B07699}"/>
    <dgm:cxn modelId="{CC86CA69-5A22-4BA2-9C58-22918EAAF964}" type="presParOf" srcId="{3E55A78B-05E0-4B0D-9DB9-45F28C09AA46}" destId="{DBE5D13C-550C-48B6-A4EF-B462F6DFC4DE}" srcOrd="0" destOrd="0" presId="urn:microsoft.com/office/officeart/2005/8/layout/venn1"/>
    <dgm:cxn modelId="{22B8A0C4-75E2-432C-BE3A-9F1676FE02F1}" type="presParOf" srcId="{3E55A78B-05E0-4B0D-9DB9-45F28C09AA46}" destId="{F43FEF62-564E-4B87-AC91-82F3E515567F}" srcOrd="1" destOrd="0" presId="urn:microsoft.com/office/officeart/2005/8/layout/venn1"/>
    <dgm:cxn modelId="{4C5727FF-DF01-431F-92A3-24658BFE03AC}" type="presParOf" srcId="{3E55A78B-05E0-4B0D-9DB9-45F28C09AA46}" destId="{44491FEC-A73D-4684-8A87-097E9586A960}" srcOrd="2" destOrd="0" presId="urn:microsoft.com/office/officeart/2005/8/layout/venn1"/>
    <dgm:cxn modelId="{73C545DB-633D-46F6-A100-5A29944E7A78}" type="presParOf" srcId="{3E55A78B-05E0-4B0D-9DB9-45F28C09AA46}" destId="{EDF06ED6-756E-43B7-B12F-A7C807A1BA3D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38C387-DF5B-4AF3-A570-5A51AFBA3C66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43B8311-9864-4E24-B6A2-6FA3197B06E2}">
      <dgm:prSet/>
      <dgm:spPr/>
      <dgm:t>
        <a:bodyPr/>
        <a:lstStyle/>
        <a:p>
          <a:pPr rtl="0"/>
          <a:r>
            <a:rPr lang="cs-CZ" dirty="0" smtClean="0"/>
            <a:t>Řeky: </a:t>
          </a:r>
          <a:r>
            <a:rPr lang="cs-CZ" dirty="0" err="1" smtClean="0"/>
            <a:t>Seine</a:t>
          </a:r>
          <a:r>
            <a:rPr lang="cs-CZ" dirty="0" smtClean="0"/>
            <a:t>, </a:t>
          </a:r>
          <a:r>
            <a:rPr lang="cs-CZ" dirty="0" err="1" smtClean="0"/>
            <a:t>Loire</a:t>
          </a:r>
          <a:r>
            <a:rPr lang="cs-CZ" dirty="0" smtClean="0"/>
            <a:t>, </a:t>
          </a:r>
          <a:r>
            <a:rPr lang="cs-CZ" dirty="0" err="1" smtClean="0"/>
            <a:t>Rhone</a:t>
          </a:r>
          <a:r>
            <a:rPr lang="cs-CZ" dirty="0" smtClean="0"/>
            <a:t> a </a:t>
          </a:r>
          <a:r>
            <a:rPr lang="cs-CZ" dirty="0" err="1" smtClean="0"/>
            <a:t>Garonne</a:t>
          </a:r>
          <a:endParaRPr lang="cs-CZ" dirty="0"/>
        </a:p>
      </dgm:t>
    </dgm:pt>
    <dgm:pt modelId="{7F20DD85-4A21-43CB-93AE-D0E6FBDDC296}" type="parTrans" cxnId="{E667EF17-DDF8-4796-AE11-EC7D40A5646E}">
      <dgm:prSet/>
      <dgm:spPr/>
      <dgm:t>
        <a:bodyPr/>
        <a:lstStyle/>
        <a:p>
          <a:endParaRPr lang="cs-CZ"/>
        </a:p>
      </dgm:t>
    </dgm:pt>
    <dgm:pt modelId="{3A071071-2F02-41A1-95BD-49E3CAF92FD7}" type="sibTrans" cxnId="{E667EF17-DDF8-4796-AE11-EC7D40A5646E}">
      <dgm:prSet/>
      <dgm:spPr/>
      <dgm:t>
        <a:bodyPr/>
        <a:lstStyle/>
        <a:p>
          <a:endParaRPr lang="cs-CZ"/>
        </a:p>
      </dgm:t>
    </dgm:pt>
    <dgm:pt modelId="{A360E8B7-A527-4D28-8FD6-CE406AE067A5}">
      <dgm:prSet/>
      <dgm:spPr/>
      <dgm:t>
        <a:bodyPr/>
        <a:lstStyle/>
        <a:p>
          <a:pPr rtl="0"/>
          <a:r>
            <a:rPr lang="cs-CZ" dirty="0" smtClean="0"/>
            <a:t> Seina má stálý stav vody.</a:t>
          </a:r>
          <a:endParaRPr lang="cs-CZ" dirty="0"/>
        </a:p>
      </dgm:t>
    </dgm:pt>
    <dgm:pt modelId="{13FDCE7B-98E9-4A52-8C4D-2FF3CFB5B608}" type="parTrans" cxnId="{C58921C4-F7EA-4E6E-B58B-E400BD5BF396}">
      <dgm:prSet/>
      <dgm:spPr/>
      <dgm:t>
        <a:bodyPr/>
        <a:lstStyle/>
        <a:p>
          <a:endParaRPr lang="cs-CZ"/>
        </a:p>
      </dgm:t>
    </dgm:pt>
    <dgm:pt modelId="{626ED625-52D0-450E-B69B-BAB26779A0F7}" type="sibTrans" cxnId="{C58921C4-F7EA-4E6E-B58B-E400BD5BF396}">
      <dgm:prSet/>
      <dgm:spPr/>
      <dgm:t>
        <a:bodyPr/>
        <a:lstStyle/>
        <a:p>
          <a:endParaRPr lang="cs-CZ"/>
        </a:p>
      </dgm:t>
    </dgm:pt>
    <dgm:pt modelId="{53AA5FF5-F584-443B-A6B7-3C1E3BA9A649}">
      <dgm:prSet/>
      <dgm:spPr/>
      <dgm:t>
        <a:bodyPr/>
        <a:lstStyle/>
        <a:p>
          <a:pPr rtl="0"/>
          <a:r>
            <a:rPr lang="cs-CZ" dirty="0" smtClean="0"/>
            <a:t>Nejdelší řekou je Loira (1.020km).</a:t>
          </a:r>
          <a:endParaRPr lang="cs-CZ" dirty="0"/>
        </a:p>
      </dgm:t>
    </dgm:pt>
    <dgm:pt modelId="{289083A6-FF2A-42AA-B16B-3882C7272C14}" type="parTrans" cxnId="{0A94EC11-7202-4701-AF34-6E0E72EDA801}">
      <dgm:prSet/>
      <dgm:spPr/>
      <dgm:t>
        <a:bodyPr/>
        <a:lstStyle/>
        <a:p>
          <a:endParaRPr lang="cs-CZ"/>
        </a:p>
      </dgm:t>
    </dgm:pt>
    <dgm:pt modelId="{C642DED0-6D65-428B-8586-1736F481A1AA}" type="sibTrans" cxnId="{0A94EC11-7202-4701-AF34-6E0E72EDA801}">
      <dgm:prSet/>
      <dgm:spPr/>
      <dgm:t>
        <a:bodyPr/>
        <a:lstStyle/>
        <a:p>
          <a:endParaRPr lang="cs-CZ"/>
        </a:p>
      </dgm:t>
    </dgm:pt>
    <dgm:pt modelId="{8A685AEA-A910-4AF7-A712-63B9E887DE6E}">
      <dgm:prSet/>
      <dgm:spPr/>
      <dgm:t>
        <a:bodyPr/>
        <a:lstStyle/>
        <a:p>
          <a:pPr rtl="0"/>
          <a:r>
            <a:rPr lang="cs-CZ" dirty="0" smtClean="0"/>
            <a:t>Rhôna je zásobována vodou z Alp</a:t>
          </a:r>
          <a:endParaRPr lang="cs-CZ" dirty="0"/>
        </a:p>
      </dgm:t>
    </dgm:pt>
    <dgm:pt modelId="{E0E3211F-99F2-47C7-B057-96F93817C270}" type="parTrans" cxnId="{F09994A7-C741-4DA6-AA6F-62237C7430B1}">
      <dgm:prSet/>
      <dgm:spPr/>
      <dgm:t>
        <a:bodyPr/>
        <a:lstStyle/>
        <a:p>
          <a:endParaRPr lang="cs-CZ"/>
        </a:p>
      </dgm:t>
    </dgm:pt>
    <dgm:pt modelId="{2B9B0517-4214-4113-9EAD-721C9A6F48C3}" type="sibTrans" cxnId="{F09994A7-C741-4DA6-AA6F-62237C7430B1}">
      <dgm:prSet/>
      <dgm:spPr/>
      <dgm:t>
        <a:bodyPr/>
        <a:lstStyle/>
        <a:p>
          <a:endParaRPr lang="cs-CZ"/>
        </a:p>
      </dgm:t>
    </dgm:pt>
    <dgm:pt modelId="{B7E0AD4C-C768-4A25-BCA9-B8F7888B38CF}">
      <dgm:prSet/>
      <dgm:spPr/>
      <dgm:t>
        <a:bodyPr/>
        <a:lstStyle/>
        <a:p>
          <a:pPr rtl="0"/>
          <a:r>
            <a:rPr lang="cs-CZ" dirty="0" smtClean="0"/>
            <a:t>Garonna je horská řeka tekoucí z Pyrenejí</a:t>
          </a:r>
          <a:endParaRPr lang="cs-CZ" dirty="0"/>
        </a:p>
      </dgm:t>
    </dgm:pt>
    <dgm:pt modelId="{DF58BAEC-CFC0-45A0-B410-845A0D4AD7CB}" type="parTrans" cxnId="{083A2990-BA09-4923-BF84-82A50CDB667C}">
      <dgm:prSet/>
      <dgm:spPr/>
      <dgm:t>
        <a:bodyPr/>
        <a:lstStyle/>
        <a:p>
          <a:endParaRPr lang="cs-CZ"/>
        </a:p>
      </dgm:t>
    </dgm:pt>
    <dgm:pt modelId="{5E15614A-5D57-4EB8-9656-34DAD9627BA3}" type="sibTrans" cxnId="{083A2990-BA09-4923-BF84-82A50CDB667C}">
      <dgm:prSet/>
      <dgm:spPr/>
      <dgm:t>
        <a:bodyPr/>
        <a:lstStyle/>
        <a:p>
          <a:endParaRPr lang="cs-CZ"/>
        </a:p>
      </dgm:t>
    </dgm:pt>
    <dgm:pt modelId="{EBBFE71B-D890-4958-B755-C4944199578A}">
      <dgm:prSet/>
      <dgm:spPr/>
      <dgm:t>
        <a:bodyPr/>
        <a:lstStyle/>
        <a:p>
          <a:pPr rtl="0"/>
          <a:r>
            <a:rPr lang="cs-CZ" dirty="0" smtClean="0"/>
            <a:t>Horské řeky jsou prudké, vhodné pro zdroj vodní energie.</a:t>
          </a:r>
          <a:endParaRPr lang="cs-CZ" dirty="0"/>
        </a:p>
      </dgm:t>
    </dgm:pt>
    <dgm:pt modelId="{19199E74-2372-4598-B25C-5BB907D67E43}" type="parTrans" cxnId="{A01CC27A-B29E-4925-976D-53F93E84A3D2}">
      <dgm:prSet/>
      <dgm:spPr/>
      <dgm:t>
        <a:bodyPr/>
        <a:lstStyle/>
        <a:p>
          <a:endParaRPr lang="cs-CZ"/>
        </a:p>
      </dgm:t>
    </dgm:pt>
    <dgm:pt modelId="{803B1549-C593-4D8B-B153-A1FCB8E91C66}" type="sibTrans" cxnId="{A01CC27A-B29E-4925-976D-53F93E84A3D2}">
      <dgm:prSet/>
      <dgm:spPr/>
      <dgm:t>
        <a:bodyPr/>
        <a:lstStyle/>
        <a:p>
          <a:endParaRPr lang="cs-CZ"/>
        </a:p>
      </dgm:t>
    </dgm:pt>
    <dgm:pt modelId="{1EA91240-3369-4F35-A9DA-B51D820C5859}">
      <dgm:prSet/>
      <dgm:spPr/>
      <dgm:t>
        <a:bodyPr/>
        <a:lstStyle/>
        <a:p>
          <a:pPr rtl="0"/>
          <a:r>
            <a:rPr lang="cs-CZ" dirty="0" smtClean="0"/>
            <a:t>Řeky ve vnitrozemí jsou často propojeny průplavy a kanály, důležité dopravní cesty.</a:t>
          </a:r>
          <a:endParaRPr lang="cs-CZ" dirty="0"/>
        </a:p>
      </dgm:t>
    </dgm:pt>
    <dgm:pt modelId="{1A9FA7BE-428B-40EB-89BC-76848436E755}" type="parTrans" cxnId="{1951E348-388C-4344-80FC-007FD1AAB57E}">
      <dgm:prSet/>
      <dgm:spPr/>
      <dgm:t>
        <a:bodyPr/>
        <a:lstStyle/>
        <a:p>
          <a:endParaRPr lang="cs-CZ"/>
        </a:p>
      </dgm:t>
    </dgm:pt>
    <dgm:pt modelId="{EC63F211-19BF-4BC9-86CA-DFAC48EE6E23}" type="sibTrans" cxnId="{1951E348-388C-4344-80FC-007FD1AAB57E}">
      <dgm:prSet/>
      <dgm:spPr/>
      <dgm:t>
        <a:bodyPr/>
        <a:lstStyle/>
        <a:p>
          <a:endParaRPr lang="cs-CZ"/>
        </a:p>
      </dgm:t>
    </dgm:pt>
    <dgm:pt modelId="{E8D1CCB6-4F76-43BD-A95E-78BC409C3C4D}" type="pres">
      <dgm:prSet presAssocID="{FA38C387-DF5B-4AF3-A570-5A51AFBA3C66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C71B50E-94A4-4E04-9EFC-0398B3ACA83F}" type="pres">
      <dgm:prSet presAssocID="{243B8311-9864-4E24-B6A2-6FA3197B06E2}" presName="circ1" presStyleLbl="vennNode1" presStyleIdx="0" presStyleCnt="7"/>
      <dgm:spPr/>
    </dgm:pt>
    <dgm:pt modelId="{10957CA2-1E65-44FD-A166-C6EAFE7592BF}" type="pres">
      <dgm:prSet presAssocID="{243B8311-9864-4E24-B6A2-6FA3197B06E2}" presName="circ1Tx" presStyleLbl="revTx" presStyleIdx="0" presStyleCnt="0" custScaleY="53509" custLinFactNeighborX="72909" custLinFactNeighborY="6179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04C4EA-49CD-495E-9A7D-413F870EE021}" type="pres">
      <dgm:prSet presAssocID="{A360E8B7-A527-4D28-8FD6-CE406AE067A5}" presName="circ2" presStyleLbl="vennNode1" presStyleIdx="1" presStyleCnt="7"/>
      <dgm:spPr/>
    </dgm:pt>
    <dgm:pt modelId="{8304519C-E449-4A09-92E5-09ABE160AE87}" type="pres">
      <dgm:prSet presAssocID="{A360E8B7-A527-4D28-8FD6-CE406AE067A5}" presName="circ2Tx" presStyleLbl="revTx" presStyleIdx="0" presStyleCnt="0" custScaleY="55666" custLinFactNeighborX="-11924" custLinFactNeighborY="3604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1E55D6-8CB0-4297-9B83-9260D6F309C0}" type="pres">
      <dgm:prSet presAssocID="{53AA5FF5-F584-443B-A6B7-3C1E3BA9A649}" presName="circ3" presStyleLbl="vennNode1" presStyleIdx="2" presStyleCnt="7"/>
      <dgm:spPr/>
    </dgm:pt>
    <dgm:pt modelId="{B0D4242B-C4C1-48A8-B5D1-4D59FA8F2C4A}" type="pres">
      <dgm:prSet presAssocID="{53AA5FF5-F584-443B-A6B7-3C1E3BA9A649}" presName="circ3Tx" presStyleLbl="revTx" presStyleIdx="0" presStyleCnt="0" custScaleY="62153" custLinFactNeighborX="-15785" custLinFactNeighborY="295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01307D-2399-48B4-B42C-0CBDDE76FA1C}" type="pres">
      <dgm:prSet presAssocID="{8A685AEA-A910-4AF7-A712-63B9E887DE6E}" presName="circ4" presStyleLbl="vennNode1" presStyleIdx="3" presStyleCnt="7"/>
      <dgm:spPr/>
    </dgm:pt>
    <dgm:pt modelId="{0C9EBFE3-03D2-4C08-BDCC-2C72EEB202FE}" type="pres">
      <dgm:prSet presAssocID="{8A685AEA-A910-4AF7-A712-63B9E887DE6E}" presName="circ4Tx" presStyleLbl="revTx" presStyleIdx="0" presStyleCnt="0" custScaleY="43052" custLinFactNeighborX="-3273" custLinFactNeighborY="-2165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B56D9E-7EB4-444A-B892-AF0191F236CA}" type="pres">
      <dgm:prSet presAssocID="{B7E0AD4C-C768-4A25-BCA9-B8F7888B38CF}" presName="circ5" presStyleLbl="vennNode1" presStyleIdx="4" presStyleCnt="7"/>
      <dgm:spPr/>
    </dgm:pt>
    <dgm:pt modelId="{C330611F-3F45-418E-9527-B6AB430630DF}" type="pres">
      <dgm:prSet presAssocID="{B7E0AD4C-C768-4A25-BCA9-B8F7888B38CF}" presName="circ5Tx" presStyleLbl="revTx" presStyleIdx="0" presStyleCnt="0" custScaleY="54721" custLinFactNeighborX="3047" custLinFactNeighborY="-1633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246B17-42D2-4008-B5C0-DB0B63C8A616}" type="pres">
      <dgm:prSet presAssocID="{EBBFE71B-D890-4958-B755-C4944199578A}" presName="circ6" presStyleLbl="vennNode1" presStyleIdx="5" presStyleCnt="7"/>
      <dgm:spPr/>
    </dgm:pt>
    <dgm:pt modelId="{34CF2C33-505F-4107-8B32-940E1BE07CE4}" type="pres">
      <dgm:prSet presAssocID="{EBBFE71B-D890-4958-B755-C4944199578A}" presName="circ6Tx" presStyleLbl="revTx" presStyleIdx="0" presStyleCnt="0" custScaleY="70332" custLinFactNeighborX="13875" custLinFactNeighborY="657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CFA703-DF87-4F6B-A76E-3CCF7EC211B8}" type="pres">
      <dgm:prSet presAssocID="{1EA91240-3369-4F35-A9DA-B51D820C5859}" presName="circ7" presStyleLbl="vennNode1" presStyleIdx="6" presStyleCnt="7"/>
      <dgm:spPr/>
    </dgm:pt>
    <dgm:pt modelId="{88EE63B8-9E7E-46A0-94EA-F2EC5681FC05}" type="pres">
      <dgm:prSet presAssocID="{1EA91240-3369-4F35-A9DA-B51D820C5859}" presName="circ7Tx" presStyleLbl="revTx" presStyleIdx="0" presStyleCnt="0" custLinFactNeighborX="5916" custLinFactNeighborY="-65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51E348-388C-4344-80FC-007FD1AAB57E}" srcId="{FA38C387-DF5B-4AF3-A570-5A51AFBA3C66}" destId="{1EA91240-3369-4F35-A9DA-B51D820C5859}" srcOrd="6" destOrd="0" parTransId="{1A9FA7BE-428B-40EB-89BC-76848436E755}" sibTransId="{EC63F211-19BF-4BC9-86CA-DFAC48EE6E23}"/>
    <dgm:cxn modelId="{9CF5FB2B-AAC1-484A-8D5E-63ED4F24F250}" type="presOf" srcId="{53AA5FF5-F584-443B-A6B7-3C1E3BA9A649}" destId="{B0D4242B-C4C1-48A8-B5D1-4D59FA8F2C4A}" srcOrd="0" destOrd="0" presId="urn:microsoft.com/office/officeart/2005/8/layout/venn1"/>
    <dgm:cxn modelId="{C58921C4-F7EA-4E6E-B58B-E400BD5BF396}" srcId="{FA38C387-DF5B-4AF3-A570-5A51AFBA3C66}" destId="{A360E8B7-A527-4D28-8FD6-CE406AE067A5}" srcOrd="1" destOrd="0" parTransId="{13FDCE7B-98E9-4A52-8C4D-2FF3CFB5B608}" sibTransId="{626ED625-52D0-450E-B69B-BAB26779A0F7}"/>
    <dgm:cxn modelId="{EAACFE6A-DD2F-4A6E-BA26-B86461D1DCE2}" type="presOf" srcId="{FA38C387-DF5B-4AF3-A570-5A51AFBA3C66}" destId="{E8D1CCB6-4F76-43BD-A95E-78BC409C3C4D}" srcOrd="0" destOrd="0" presId="urn:microsoft.com/office/officeart/2005/8/layout/venn1"/>
    <dgm:cxn modelId="{946B7AE9-E8D8-4818-9245-F7096901D5C0}" type="presOf" srcId="{A360E8B7-A527-4D28-8FD6-CE406AE067A5}" destId="{8304519C-E449-4A09-92E5-09ABE160AE87}" srcOrd="0" destOrd="0" presId="urn:microsoft.com/office/officeart/2005/8/layout/venn1"/>
    <dgm:cxn modelId="{E667EF17-DDF8-4796-AE11-EC7D40A5646E}" srcId="{FA38C387-DF5B-4AF3-A570-5A51AFBA3C66}" destId="{243B8311-9864-4E24-B6A2-6FA3197B06E2}" srcOrd="0" destOrd="0" parTransId="{7F20DD85-4A21-43CB-93AE-D0E6FBDDC296}" sibTransId="{3A071071-2F02-41A1-95BD-49E3CAF92FD7}"/>
    <dgm:cxn modelId="{A37D7EFD-0BDB-41B5-8C6D-81E631E186C4}" type="presOf" srcId="{243B8311-9864-4E24-B6A2-6FA3197B06E2}" destId="{10957CA2-1E65-44FD-A166-C6EAFE7592BF}" srcOrd="0" destOrd="0" presId="urn:microsoft.com/office/officeart/2005/8/layout/venn1"/>
    <dgm:cxn modelId="{0A94EC11-7202-4701-AF34-6E0E72EDA801}" srcId="{FA38C387-DF5B-4AF3-A570-5A51AFBA3C66}" destId="{53AA5FF5-F584-443B-A6B7-3C1E3BA9A649}" srcOrd="2" destOrd="0" parTransId="{289083A6-FF2A-42AA-B16B-3882C7272C14}" sibTransId="{C642DED0-6D65-428B-8586-1736F481A1AA}"/>
    <dgm:cxn modelId="{083A2990-BA09-4923-BF84-82A50CDB667C}" srcId="{FA38C387-DF5B-4AF3-A570-5A51AFBA3C66}" destId="{B7E0AD4C-C768-4A25-BCA9-B8F7888B38CF}" srcOrd="4" destOrd="0" parTransId="{DF58BAEC-CFC0-45A0-B410-845A0D4AD7CB}" sibTransId="{5E15614A-5D57-4EB8-9656-34DAD9627BA3}"/>
    <dgm:cxn modelId="{396C8A3A-2E37-474B-9DED-B80538F90F95}" type="presOf" srcId="{1EA91240-3369-4F35-A9DA-B51D820C5859}" destId="{88EE63B8-9E7E-46A0-94EA-F2EC5681FC05}" srcOrd="0" destOrd="0" presId="urn:microsoft.com/office/officeart/2005/8/layout/venn1"/>
    <dgm:cxn modelId="{038FEFD4-A9F2-405A-9EBF-7C290B5948B0}" type="presOf" srcId="{8A685AEA-A910-4AF7-A712-63B9E887DE6E}" destId="{0C9EBFE3-03D2-4C08-BDCC-2C72EEB202FE}" srcOrd="0" destOrd="0" presId="urn:microsoft.com/office/officeart/2005/8/layout/venn1"/>
    <dgm:cxn modelId="{F09994A7-C741-4DA6-AA6F-62237C7430B1}" srcId="{FA38C387-DF5B-4AF3-A570-5A51AFBA3C66}" destId="{8A685AEA-A910-4AF7-A712-63B9E887DE6E}" srcOrd="3" destOrd="0" parTransId="{E0E3211F-99F2-47C7-B057-96F93817C270}" sibTransId="{2B9B0517-4214-4113-9EAD-721C9A6F48C3}"/>
    <dgm:cxn modelId="{A01CC27A-B29E-4925-976D-53F93E84A3D2}" srcId="{FA38C387-DF5B-4AF3-A570-5A51AFBA3C66}" destId="{EBBFE71B-D890-4958-B755-C4944199578A}" srcOrd="5" destOrd="0" parTransId="{19199E74-2372-4598-B25C-5BB907D67E43}" sibTransId="{803B1549-C593-4D8B-B153-A1FCB8E91C66}"/>
    <dgm:cxn modelId="{3EDF6B6D-E7CB-45B6-8C7B-0BE15C7E2BDC}" type="presOf" srcId="{EBBFE71B-D890-4958-B755-C4944199578A}" destId="{34CF2C33-505F-4107-8B32-940E1BE07CE4}" srcOrd="0" destOrd="0" presId="urn:microsoft.com/office/officeart/2005/8/layout/venn1"/>
    <dgm:cxn modelId="{09458E1D-6701-4C7A-9159-E0C9F6385D3A}" type="presOf" srcId="{B7E0AD4C-C768-4A25-BCA9-B8F7888B38CF}" destId="{C330611F-3F45-418E-9527-B6AB430630DF}" srcOrd="0" destOrd="0" presId="urn:microsoft.com/office/officeart/2005/8/layout/venn1"/>
    <dgm:cxn modelId="{5A22CE97-D3D9-4EE0-951E-1BB5A901ABB9}" type="presParOf" srcId="{E8D1CCB6-4F76-43BD-A95E-78BC409C3C4D}" destId="{DC71B50E-94A4-4E04-9EFC-0398B3ACA83F}" srcOrd="0" destOrd="0" presId="urn:microsoft.com/office/officeart/2005/8/layout/venn1"/>
    <dgm:cxn modelId="{2E21336B-AB6B-4BC6-9E84-24C2387E5190}" type="presParOf" srcId="{E8D1CCB6-4F76-43BD-A95E-78BC409C3C4D}" destId="{10957CA2-1E65-44FD-A166-C6EAFE7592BF}" srcOrd="1" destOrd="0" presId="urn:microsoft.com/office/officeart/2005/8/layout/venn1"/>
    <dgm:cxn modelId="{D3AC597B-B8EC-4BE5-9AA0-60EE596CE608}" type="presParOf" srcId="{E8D1CCB6-4F76-43BD-A95E-78BC409C3C4D}" destId="{5904C4EA-49CD-495E-9A7D-413F870EE021}" srcOrd="2" destOrd="0" presId="urn:microsoft.com/office/officeart/2005/8/layout/venn1"/>
    <dgm:cxn modelId="{ECB1AF3D-B1CF-4743-BC06-FB810ED11AFE}" type="presParOf" srcId="{E8D1CCB6-4F76-43BD-A95E-78BC409C3C4D}" destId="{8304519C-E449-4A09-92E5-09ABE160AE87}" srcOrd="3" destOrd="0" presId="urn:microsoft.com/office/officeart/2005/8/layout/venn1"/>
    <dgm:cxn modelId="{EBA65601-446A-481E-8E44-F5773996F3C4}" type="presParOf" srcId="{E8D1CCB6-4F76-43BD-A95E-78BC409C3C4D}" destId="{F21E55D6-8CB0-4297-9B83-9260D6F309C0}" srcOrd="4" destOrd="0" presId="urn:microsoft.com/office/officeart/2005/8/layout/venn1"/>
    <dgm:cxn modelId="{F3E7E05F-4C64-4A52-B63A-9A2D33DC66FF}" type="presParOf" srcId="{E8D1CCB6-4F76-43BD-A95E-78BC409C3C4D}" destId="{B0D4242B-C4C1-48A8-B5D1-4D59FA8F2C4A}" srcOrd="5" destOrd="0" presId="urn:microsoft.com/office/officeart/2005/8/layout/venn1"/>
    <dgm:cxn modelId="{02FC888E-CCD6-48D2-80C6-4AE9AC6FA428}" type="presParOf" srcId="{E8D1CCB6-4F76-43BD-A95E-78BC409C3C4D}" destId="{BB01307D-2399-48B4-B42C-0CBDDE76FA1C}" srcOrd="6" destOrd="0" presId="urn:microsoft.com/office/officeart/2005/8/layout/venn1"/>
    <dgm:cxn modelId="{8242E564-297A-4A5A-A165-148D883D380E}" type="presParOf" srcId="{E8D1CCB6-4F76-43BD-A95E-78BC409C3C4D}" destId="{0C9EBFE3-03D2-4C08-BDCC-2C72EEB202FE}" srcOrd="7" destOrd="0" presId="urn:microsoft.com/office/officeart/2005/8/layout/venn1"/>
    <dgm:cxn modelId="{35E6C4B5-E03E-4235-8396-251D767905F1}" type="presParOf" srcId="{E8D1CCB6-4F76-43BD-A95E-78BC409C3C4D}" destId="{04B56D9E-7EB4-444A-B892-AF0191F236CA}" srcOrd="8" destOrd="0" presId="urn:microsoft.com/office/officeart/2005/8/layout/venn1"/>
    <dgm:cxn modelId="{E9F0A4F0-0067-4A0D-B073-22CF283C5581}" type="presParOf" srcId="{E8D1CCB6-4F76-43BD-A95E-78BC409C3C4D}" destId="{C330611F-3F45-418E-9527-B6AB430630DF}" srcOrd="9" destOrd="0" presId="urn:microsoft.com/office/officeart/2005/8/layout/venn1"/>
    <dgm:cxn modelId="{41B9B963-3674-403A-9461-C6A21BB55686}" type="presParOf" srcId="{E8D1CCB6-4F76-43BD-A95E-78BC409C3C4D}" destId="{7C246B17-42D2-4008-B5C0-DB0B63C8A616}" srcOrd="10" destOrd="0" presId="urn:microsoft.com/office/officeart/2005/8/layout/venn1"/>
    <dgm:cxn modelId="{E16F8E03-621A-4DFC-9D54-5591E14FAD19}" type="presParOf" srcId="{E8D1CCB6-4F76-43BD-A95E-78BC409C3C4D}" destId="{34CF2C33-505F-4107-8B32-940E1BE07CE4}" srcOrd="11" destOrd="0" presId="urn:microsoft.com/office/officeart/2005/8/layout/venn1"/>
    <dgm:cxn modelId="{4A7AA16A-0DE5-4D50-BE8E-7D231A474B60}" type="presParOf" srcId="{E8D1CCB6-4F76-43BD-A95E-78BC409C3C4D}" destId="{32CFA703-DF87-4F6B-A76E-3CCF7EC211B8}" srcOrd="12" destOrd="0" presId="urn:microsoft.com/office/officeart/2005/8/layout/venn1"/>
    <dgm:cxn modelId="{3FE2903D-BAF3-469C-8E2C-2F9FBE35CA4A}" type="presParOf" srcId="{E8D1CCB6-4F76-43BD-A95E-78BC409C3C4D}" destId="{88EE63B8-9E7E-46A0-94EA-F2EC5681FC05}" srcOrd="1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chwappender_Wein.jpg" TargetMode="External"/><Relationship Id="rId3" Type="http://schemas.openxmlformats.org/officeDocument/2006/relationships/hyperlink" Target="http://commons.wikimedia.org/wiki/File:CARTE_DRAPEAU_FRANCE.svg" TargetMode="External"/><Relationship Id="rId7" Type="http://schemas.openxmlformats.org/officeDocument/2006/relationships/hyperlink" Target="http://commons.wikimedia.org/wiki/File:Peugeot_206_S16.jpg" TargetMode="External"/><Relationship Id="rId2" Type="http://schemas.openxmlformats.org/officeDocument/2006/relationships/hyperlink" Target="http://commons.wikimedia.org/wiki/File:Armoiries_r%C3%A9publique_fran%C3%A7aise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hargement_voiture_Eurotunnel.jpg" TargetMode="External"/><Relationship Id="rId5" Type="http://schemas.openxmlformats.org/officeDocument/2006/relationships/hyperlink" Target="http://commons.wikimedia.org/wiki/File:TGV_train_inside_Gare_Montparnasse_DSC08895.jpg" TargetMode="External"/><Relationship Id="rId10" Type="http://schemas.openxmlformats.org/officeDocument/2006/relationships/hyperlink" Target="http://commons.wikimedia.org/wiki/File:Christine_Arron_Osaka_2007.jpg" TargetMode="External"/><Relationship Id="rId4" Type="http://schemas.openxmlformats.org/officeDocument/2006/relationships/hyperlink" Target="http://commons.wikimedia.org/wiki/File:MountBlanc03.jpg" TargetMode="External"/><Relationship Id="rId9" Type="http://schemas.openxmlformats.org/officeDocument/2006/relationships/hyperlink" Target="http://commons.wikimedia.org/wiki/File:Louis_Boilly_Robespierr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9438061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VY_32_INOVACE_02_Z8_Francie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Francie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63182" y="4475567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8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ipsa 6"/>
          <p:cNvSpPr/>
          <p:nvPr/>
        </p:nvSpPr>
        <p:spPr>
          <a:xfrm>
            <a:off x="4423684" y="3429000"/>
            <a:ext cx="1643074" cy="2000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Francie je republika</a:t>
            </a:r>
          </a:p>
          <a:p>
            <a:pPr algn="ctr"/>
            <a:r>
              <a:rPr lang="cs-CZ" dirty="0" smtClean="0"/>
              <a:t>Měna – Euro 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427984" y="1700808"/>
            <a:ext cx="2376264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Kolonie – Francouzská</a:t>
            </a:r>
          </a:p>
          <a:p>
            <a:pPr algn="ctr"/>
            <a:r>
              <a:rPr lang="cs-CZ" dirty="0" err="1" smtClean="0"/>
              <a:t>Guyayana,Nová</a:t>
            </a:r>
            <a:endParaRPr lang="cs-CZ" dirty="0" smtClean="0"/>
          </a:p>
          <a:p>
            <a:pPr algn="ctr"/>
            <a:r>
              <a:rPr lang="cs-CZ" dirty="0" smtClean="0"/>
              <a:t>Kaledonie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6021288"/>
            <a:ext cx="3528392" cy="1080120"/>
          </a:xfrm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691724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003" y="3861048"/>
            <a:ext cx="2911705" cy="2996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9" y="3573017"/>
            <a:ext cx="2888631" cy="3284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849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Obyvatelstvo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0365737"/>
              </p:ext>
            </p:extLst>
          </p:nvPr>
        </p:nvGraphicFramePr>
        <p:xfrm>
          <a:off x="0" y="1268760"/>
          <a:ext cx="9144000" cy="5589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420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12064"/>
            <a:ext cx="9144000" cy="914400"/>
          </a:xfrm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a podnebí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Francouzské pobřeží omývá Atlantský oceán</a:t>
            </a:r>
          </a:p>
          <a:p>
            <a:pPr lvl="1"/>
            <a:r>
              <a:rPr lang="cs-CZ" dirty="0" smtClean="0"/>
              <a:t>velmi velký vliv na podnebí</a:t>
            </a:r>
          </a:p>
          <a:p>
            <a:pPr lvl="1"/>
            <a:r>
              <a:rPr lang="cs-CZ" dirty="0" smtClean="0"/>
              <a:t>Podnebí je mírné, na jihu až subtropické, s velmi velkým počtem srážek</a:t>
            </a:r>
          </a:p>
          <a:p>
            <a:r>
              <a:rPr lang="cs-CZ" dirty="0" smtClean="0"/>
              <a:t>Většina území Francie je tvořena nížinami</a:t>
            </a:r>
          </a:p>
          <a:p>
            <a:pPr lvl="1"/>
            <a:r>
              <a:rPr lang="cs-CZ" dirty="0" smtClean="0"/>
              <a:t>pouze na západě území se rozkládá Francouzské středohoří</a:t>
            </a:r>
          </a:p>
          <a:p>
            <a:pPr lvl="1"/>
            <a:r>
              <a:rPr lang="cs-CZ" dirty="0" smtClean="0"/>
              <a:t>jihovýchodně jsou (savojské) Alpy</a:t>
            </a:r>
          </a:p>
          <a:p>
            <a:pPr lvl="1"/>
            <a:r>
              <a:rPr lang="cs-CZ" dirty="0" smtClean="0"/>
              <a:t>nejvyšší vrchol Mount Blanc (4807m.n.m)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8177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44624"/>
            <a:ext cx="6552728" cy="1044728"/>
          </a:xfrm>
        </p:spPr>
        <p:txBody>
          <a:bodyPr vert="horz">
            <a:normAutofit fontScale="90000"/>
          </a:bodyPr>
          <a:lstStyle/>
          <a:p>
            <a:r>
              <a:rPr lang="cs-CZ" sz="3200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Mount Blanc (4807 m. n. m) </a:t>
            </a:r>
            <a:endParaRPr lang="cs-CZ" sz="3200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3"/>
            <a:ext cx="8313712" cy="52168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6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183810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1056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55976" y="116632"/>
            <a:ext cx="4690864" cy="792088"/>
          </a:xfrm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Doprava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268760"/>
            <a:ext cx="8219256" cy="3701008"/>
          </a:xfrm>
        </p:spPr>
        <p:txBody>
          <a:bodyPr>
            <a:normAutofit/>
          </a:bodyPr>
          <a:lstStyle/>
          <a:p>
            <a:pPr lvl="0"/>
            <a:r>
              <a:rPr lang="cs-CZ" sz="2400" dirty="0"/>
              <a:t>Po železnicích jezdí rychlovlaky </a:t>
            </a:r>
            <a:r>
              <a:rPr lang="cs-CZ" sz="2400" dirty="0" smtClean="0"/>
              <a:t>TGV – </a:t>
            </a:r>
            <a:r>
              <a:rPr lang="cs-CZ" sz="2400" b="1" dirty="0" err="1" smtClean="0"/>
              <a:t>T</a:t>
            </a:r>
            <a:r>
              <a:rPr lang="cs-CZ" sz="2400" dirty="0" err="1" smtClean="0"/>
              <a:t>rain</a:t>
            </a:r>
            <a:r>
              <a:rPr lang="cs-CZ" sz="2400" dirty="0" smtClean="0"/>
              <a:t> </a:t>
            </a:r>
            <a:r>
              <a:rPr lang="cs-CZ" sz="2400" b="1" dirty="0" smtClean="0"/>
              <a:t>G</a:t>
            </a:r>
            <a:r>
              <a:rPr lang="cs-CZ" sz="2400" dirty="0" smtClean="0"/>
              <a:t>rande </a:t>
            </a:r>
            <a:r>
              <a:rPr lang="cs-CZ" sz="2400" b="1" dirty="0" err="1"/>
              <a:t>V</a:t>
            </a:r>
            <a:r>
              <a:rPr lang="cs-CZ" sz="2400" dirty="0" err="1"/>
              <a:t>itesse</a:t>
            </a:r>
            <a:r>
              <a:rPr lang="cs-CZ" sz="2400" dirty="0"/>
              <a:t>)</a:t>
            </a:r>
          </a:p>
          <a:p>
            <a:pPr lvl="0"/>
            <a:r>
              <a:rPr lang="cs-CZ" sz="2400" dirty="0" smtClean="0"/>
              <a:t>druhy </a:t>
            </a:r>
            <a:r>
              <a:rPr lang="cs-CZ" sz="2400" dirty="0"/>
              <a:t>dopravy </a:t>
            </a:r>
            <a:endParaRPr lang="cs-CZ" sz="2400" dirty="0" smtClean="0"/>
          </a:p>
          <a:p>
            <a:pPr lvl="1"/>
            <a:r>
              <a:rPr lang="cs-CZ" sz="2000" dirty="0" smtClean="0"/>
              <a:t>silniční</a:t>
            </a:r>
          </a:p>
          <a:p>
            <a:pPr lvl="1"/>
            <a:r>
              <a:rPr lang="cs-CZ" sz="2000" dirty="0" smtClean="0"/>
              <a:t>letecká </a:t>
            </a:r>
            <a:r>
              <a:rPr lang="cs-CZ" sz="2000" dirty="0"/>
              <a:t>(</a:t>
            </a:r>
            <a:r>
              <a:rPr lang="cs-CZ" sz="2000" dirty="0" err="1"/>
              <a:t>AirFrance</a:t>
            </a:r>
            <a:r>
              <a:rPr lang="cs-CZ" sz="2000" dirty="0" smtClean="0"/>
              <a:t>)</a:t>
            </a:r>
          </a:p>
          <a:p>
            <a:pPr lvl="1"/>
            <a:r>
              <a:rPr lang="cs-CZ" sz="2000" dirty="0" smtClean="0"/>
              <a:t>železniční</a:t>
            </a:r>
          </a:p>
          <a:p>
            <a:pPr lvl="1"/>
            <a:r>
              <a:rPr lang="cs-CZ" sz="2000" dirty="0" smtClean="0"/>
              <a:t>říční</a:t>
            </a:r>
          </a:p>
          <a:p>
            <a:pPr lvl="1"/>
            <a:r>
              <a:rPr lang="cs-CZ" sz="2000" dirty="0" smtClean="0"/>
              <a:t>námořní</a:t>
            </a:r>
          </a:p>
          <a:p>
            <a:pPr lvl="1"/>
            <a:r>
              <a:rPr lang="cs-CZ" sz="2000" dirty="0" smtClean="0"/>
              <a:t>potrubní</a:t>
            </a:r>
            <a:endParaRPr lang="cs-CZ" sz="2000" dirty="0"/>
          </a:p>
          <a:p>
            <a:r>
              <a:rPr lang="cs-CZ" sz="2400" dirty="0" smtClean="0"/>
              <a:t>Důležitá dopravní stavba – 1994 – otevření </a:t>
            </a:r>
            <a:r>
              <a:rPr lang="cs-CZ" sz="2400" dirty="0" err="1" smtClean="0"/>
              <a:t>Eurotunelu</a:t>
            </a:r>
            <a:endParaRPr lang="cs-CZ" sz="2400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00808"/>
            <a:ext cx="3425957" cy="2569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725144"/>
            <a:ext cx="3017911" cy="2010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2519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Francie trpí nedostatkem surovin</a:t>
            </a:r>
          </a:p>
          <a:p>
            <a:r>
              <a:rPr lang="cs-CZ" dirty="0" smtClean="0"/>
              <a:t>těží se:</a:t>
            </a:r>
          </a:p>
          <a:p>
            <a:r>
              <a:rPr lang="cs-CZ" dirty="0" smtClean="0"/>
              <a:t>malé množství ropy a zemního plynu v Pařížské pánvi</a:t>
            </a:r>
          </a:p>
          <a:p>
            <a:r>
              <a:rPr lang="cs-CZ" dirty="0"/>
              <a:t>barevné kovy se těží v </a:t>
            </a:r>
            <a:r>
              <a:rPr lang="cs-CZ" dirty="0" smtClean="0"/>
              <a:t>Pyrenejích</a:t>
            </a:r>
          </a:p>
          <a:p>
            <a:r>
              <a:rPr lang="cs-CZ" dirty="0"/>
              <a:t>bauxit u jižního toku </a:t>
            </a:r>
            <a:r>
              <a:rPr lang="cs-CZ" dirty="0" err="1" smtClean="0"/>
              <a:t>Rhóny</a:t>
            </a:r>
            <a:endParaRPr lang="cs-CZ" dirty="0" smtClean="0"/>
          </a:p>
          <a:p>
            <a:r>
              <a:rPr lang="cs-CZ" dirty="0" smtClean="0"/>
              <a:t>proto dováží:</a:t>
            </a:r>
          </a:p>
          <a:p>
            <a:pPr lvl="1"/>
            <a:r>
              <a:rPr lang="cs-CZ" dirty="0" smtClean="0"/>
              <a:t>ropu</a:t>
            </a:r>
          </a:p>
          <a:p>
            <a:pPr lvl="1"/>
            <a:r>
              <a:rPr lang="cs-CZ" dirty="0" smtClean="0"/>
              <a:t>železnou rudu</a:t>
            </a:r>
          </a:p>
          <a:p>
            <a:pPr lvl="1"/>
            <a:r>
              <a:rPr lang="cs-CZ" dirty="0" smtClean="0"/>
              <a:t>černé uhlí</a:t>
            </a:r>
          </a:p>
        </p:txBody>
      </p:sp>
    </p:spTree>
    <p:extLst>
      <p:ext uri="{BB962C8B-B14F-4D97-AF65-F5344CB8AC3E}">
        <p14:creationId xmlns:p14="http://schemas.microsoft.com/office/powerpoint/2010/main" val="4029714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Energetický průmysl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rtl="0"/>
            <a:r>
              <a:rPr lang="cs-CZ" dirty="0" smtClean="0"/>
              <a:t>80% jaderné elektrárny</a:t>
            </a:r>
            <a:endParaRPr lang="cs-CZ" dirty="0"/>
          </a:p>
          <a:p>
            <a:pPr lvl="0" rtl="0"/>
            <a:r>
              <a:rPr lang="cs-CZ" dirty="0" smtClean="0"/>
              <a:t>20% vodní a přílivové elektrárny</a:t>
            </a:r>
            <a:endParaRPr lang="cs-CZ" dirty="0"/>
          </a:p>
          <a:p>
            <a:pPr lvl="0" rtl="0"/>
            <a:r>
              <a:rPr lang="cs-CZ" dirty="0" smtClean="0"/>
              <a:t>Průmysl navazuje na těžbu domácích surovin, hutnictví železa v Lotrinsku a hliníku v Alpách, strojírenství, elektrotechnika , potravinářský, textilní průmysl a chemický (La </a:t>
            </a:r>
            <a:r>
              <a:rPr lang="cs-CZ" dirty="0" err="1" smtClean="0"/>
              <a:t>Havre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7023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4048" y="188640"/>
            <a:ext cx="3538736" cy="1008112"/>
          </a:xfrm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Výroba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136904" cy="5328592"/>
          </a:xfrm>
        </p:spPr>
        <p:txBody>
          <a:bodyPr>
            <a:normAutofit lnSpcReduction="10000"/>
          </a:bodyPr>
          <a:lstStyle/>
          <a:p>
            <a:pPr lvl="0" rtl="0"/>
            <a:r>
              <a:rPr lang="cs-CZ" sz="2400" dirty="0" smtClean="0"/>
              <a:t>Automobilky </a:t>
            </a:r>
          </a:p>
          <a:p>
            <a:pPr lvl="1"/>
            <a:r>
              <a:rPr lang="cs-CZ" sz="2000" dirty="0" smtClean="0"/>
              <a:t>Citroen</a:t>
            </a:r>
          </a:p>
          <a:p>
            <a:pPr lvl="1"/>
            <a:r>
              <a:rPr lang="cs-CZ" sz="2000" dirty="0" smtClean="0"/>
              <a:t>Peugeot</a:t>
            </a:r>
          </a:p>
          <a:p>
            <a:pPr lvl="1"/>
            <a:r>
              <a:rPr lang="cs-CZ" sz="2000" dirty="0" smtClean="0"/>
              <a:t>Renault)</a:t>
            </a:r>
            <a:endParaRPr lang="cs-CZ" sz="2000" dirty="0"/>
          </a:p>
          <a:p>
            <a:pPr lvl="0" rtl="0"/>
            <a:r>
              <a:rPr lang="cs-CZ" sz="2400" dirty="0" smtClean="0"/>
              <a:t>Letecké dílny </a:t>
            </a:r>
          </a:p>
          <a:p>
            <a:pPr lvl="1"/>
            <a:r>
              <a:rPr lang="cs-CZ" sz="2000" dirty="0" smtClean="0"/>
              <a:t>Concord</a:t>
            </a:r>
          </a:p>
          <a:p>
            <a:pPr lvl="1"/>
            <a:r>
              <a:rPr lang="cs-CZ" sz="2000" dirty="0" err="1" smtClean="0"/>
              <a:t>AirBus</a:t>
            </a:r>
            <a:endParaRPr lang="cs-CZ" sz="2000" dirty="0"/>
          </a:p>
          <a:p>
            <a:pPr lvl="0" rtl="0"/>
            <a:r>
              <a:rPr lang="cs-CZ" sz="2400" dirty="0" smtClean="0"/>
              <a:t>Rychlovlaky TGV</a:t>
            </a:r>
            <a:endParaRPr lang="cs-CZ" sz="2400" dirty="0"/>
          </a:p>
          <a:p>
            <a:pPr lvl="0" rtl="0"/>
            <a:r>
              <a:rPr lang="cs-CZ" sz="2400" dirty="0" smtClean="0"/>
              <a:t>Marseille – </a:t>
            </a:r>
            <a:r>
              <a:rPr lang="cs-CZ" sz="2400" dirty="0" err="1" smtClean="0"/>
              <a:t>výŕoba</a:t>
            </a:r>
            <a:r>
              <a:rPr lang="cs-CZ" sz="2400" dirty="0" smtClean="0"/>
              <a:t> technických strojů a loděnice</a:t>
            </a:r>
            <a:endParaRPr lang="cs-CZ" sz="2400" dirty="0"/>
          </a:p>
          <a:p>
            <a:pPr lvl="0" rtl="0"/>
            <a:r>
              <a:rPr lang="cs-CZ" sz="2400" dirty="0" smtClean="0"/>
              <a:t>Paříž je centrem módy, kosmetická studia jako </a:t>
            </a:r>
            <a:r>
              <a:rPr lang="cs-CZ" sz="2400" dirty="0" err="1" smtClean="0"/>
              <a:t>Dior</a:t>
            </a:r>
            <a:r>
              <a:rPr lang="cs-CZ" sz="2400" dirty="0" smtClean="0"/>
              <a:t>, Avon a </a:t>
            </a:r>
            <a:r>
              <a:rPr lang="cs-CZ" sz="2400" dirty="0" err="1" smtClean="0"/>
              <a:t>L´oreal</a:t>
            </a:r>
            <a:r>
              <a:rPr lang="cs-CZ" sz="2400" dirty="0" smtClean="0"/>
              <a:t> jsou známy po celém světě</a:t>
            </a:r>
            <a:endParaRPr lang="cs-CZ" sz="2400" dirty="0"/>
          </a:p>
          <a:p>
            <a:pPr lvl="0" rtl="0"/>
            <a:r>
              <a:rPr lang="cs-CZ" sz="2400" dirty="0" smtClean="0"/>
              <a:t>V přístavním Městě La </a:t>
            </a:r>
            <a:r>
              <a:rPr lang="cs-CZ" sz="2400" dirty="0" err="1" smtClean="0"/>
              <a:t>Havre</a:t>
            </a:r>
            <a:r>
              <a:rPr lang="cs-CZ" sz="2400" dirty="0" smtClean="0"/>
              <a:t> – chemička výroba hnojiv a kyselin</a:t>
            </a:r>
            <a:endParaRPr lang="cs-CZ" sz="2400" dirty="0"/>
          </a:p>
          <a:p>
            <a:pPr lvl="0" rtl="0"/>
            <a:r>
              <a:rPr lang="cs-CZ" sz="2400" dirty="0" smtClean="0"/>
              <a:t>Známou elektronickou značkou je Thomson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196752"/>
            <a:ext cx="3449960" cy="2587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421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44624"/>
            <a:ext cx="3672408" cy="980728"/>
          </a:xfrm>
        </p:spPr>
        <p:txBody>
          <a:bodyPr vert="horz">
            <a:normAutofit fontScale="90000"/>
          </a:bodyPr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rtl="0"/>
            <a:r>
              <a:rPr lang="cs-CZ" dirty="0" smtClean="0"/>
              <a:t>Zemědělství je díky vhodným klimatickým podmínkám na vysoké úrovni</a:t>
            </a:r>
            <a:endParaRPr lang="cs-CZ" dirty="0"/>
          </a:p>
          <a:p>
            <a:pPr lvl="0" rtl="0"/>
            <a:r>
              <a:rPr lang="cs-CZ" dirty="0" smtClean="0"/>
              <a:t>Francie je největším producentem masa, mléka, vína a pšenice v Evropě</a:t>
            </a:r>
            <a:endParaRPr lang="cs-CZ" dirty="0"/>
          </a:p>
          <a:p>
            <a:pPr lvl="0" rtl="0"/>
            <a:r>
              <a:rPr lang="cs-CZ" dirty="0" smtClean="0"/>
              <a:t>Dále se pěstuje cukrová třtina, chmel, brambory, ovoce, olivy, zelenina, aromatické byliny na zavlažovaném území rýže</a:t>
            </a:r>
            <a:endParaRPr lang="cs-CZ" dirty="0"/>
          </a:p>
          <a:p>
            <a:pPr lvl="0" rtl="0"/>
            <a:r>
              <a:rPr lang="cs-CZ" dirty="0" smtClean="0"/>
              <a:t>Chová se skot,prasata, drůbež především ve Francouzském středohoří</a:t>
            </a:r>
            <a:endParaRPr lang="cs-CZ" dirty="0"/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292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Víno a průmysl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5554960" cy="29089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Francie je jedním z největších producentů i konzumentů vína</a:t>
            </a:r>
          </a:p>
          <a:p>
            <a:r>
              <a:rPr lang="cs-CZ" dirty="0" smtClean="0"/>
              <a:t>Na chov skotu navazuje potravinářský průmysl tvorbou sýrů a čokolád</a:t>
            </a:r>
          </a:p>
          <a:p>
            <a:r>
              <a:rPr lang="cs-CZ" dirty="0" smtClean="0"/>
              <a:t>Dále se produkuje koňak, cigarety a doutníky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31669"/>
            <a:ext cx="3172619" cy="47708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0208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Zajímavosti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1"/>
            <a:ext cx="8363272" cy="280831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Ve Francii se nachází </a:t>
            </a:r>
            <a:r>
              <a:rPr lang="cs-CZ" dirty="0" err="1" smtClean="0"/>
              <a:t>Karnak</a:t>
            </a:r>
            <a:r>
              <a:rPr lang="cs-CZ" dirty="0" smtClean="0"/>
              <a:t>, což je pohřebiště.</a:t>
            </a:r>
          </a:p>
          <a:p>
            <a:r>
              <a:rPr lang="cs-CZ" dirty="0" smtClean="0"/>
              <a:t>V </a:t>
            </a:r>
            <a:r>
              <a:rPr lang="cs-CZ" dirty="0" err="1" smtClean="0"/>
              <a:t>Caen</a:t>
            </a:r>
            <a:r>
              <a:rPr lang="cs-CZ" dirty="0" smtClean="0"/>
              <a:t> se konají mezinárodní filmové festivaly</a:t>
            </a:r>
          </a:p>
          <a:p>
            <a:r>
              <a:rPr lang="cs-CZ" dirty="0" smtClean="0"/>
              <a:t>Francie obchoduje především se Beneluxem, USA, Japonskem a Německem.</a:t>
            </a:r>
          </a:p>
          <a:p>
            <a:r>
              <a:rPr lang="cs-CZ" dirty="0" smtClean="0"/>
              <a:t>Francie spravuje ostrov Korsika, jenž se chce osamostatnit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15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Paříž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 rtl="0"/>
            <a:r>
              <a:rPr lang="cs-CZ" dirty="0" smtClean="0"/>
              <a:t>Paříž je jedno z nejkrásnějších romantických měst na světě</a:t>
            </a:r>
            <a:endParaRPr lang="cs-CZ" dirty="0"/>
          </a:p>
          <a:p>
            <a:pPr lvl="0" rtl="0"/>
            <a:r>
              <a:rPr lang="cs-CZ" dirty="0" smtClean="0"/>
              <a:t>Najdeme zde nespočet muzeí, galerií, monumentů a zahrad</a:t>
            </a:r>
            <a:endParaRPr lang="cs-CZ" dirty="0"/>
          </a:p>
          <a:p>
            <a:pPr lvl="0" rtl="0"/>
            <a:r>
              <a:rPr lang="cs-CZ" dirty="0" smtClean="0"/>
              <a:t>Mezi nejznámější památky patří </a:t>
            </a:r>
            <a:r>
              <a:rPr lang="cs-CZ" dirty="0" err="1" smtClean="0"/>
              <a:t>Eiffelova</a:t>
            </a:r>
            <a:r>
              <a:rPr lang="cs-CZ" dirty="0" smtClean="0"/>
              <a:t> věž a </a:t>
            </a:r>
            <a:r>
              <a:rPr lang="cs-CZ" dirty="0" err="1" smtClean="0"/>
              <a:t>Pompiduovo</a:t>
            </a:r>
            <a:r>
              <a:rPr lang="cs-CZ" dirty="0" smtClean="0"/>
              <a:t> kulturní centrum</a:t>
            </a:r>
            <a:endParaRPr lang="cs-CZ" dirty="0"/>
          </a:p>
          <a:p>
            <a:pPr lvl="0" rtl="0"/>
            <a:r>
              <a:rPr lang="cs-CZ" dirty="0" smtClean="0"/>
              <a:t>Kraj rozkládající se kolem Paříže, zahrnuje rušná předměstí a městeček, jež zkrášluje množství zámků, z nichž nejznámější je Versailles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162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56543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8733"/>
            <a:ext cx="4644008" cy="1008112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bg1">
                    <a:lumMod val="75000"/>
                  </a:schemeClr>
                </a:solidFill>
              </a:rPr>
              <a:t>Nejvýraznější dominanta Paříže</a:t>
            </a:r>
            <a:endParaRPr lang="cs-CZ" sz="32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83560" y="971642"/>
            <a:ext cx="3960440" cy="113877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>
                <a:solidFill>
                  <a:schemeClr val="bg1">
                    <a:lumMod val="75000"/>
                  </a:schemeClr>
                </a:solidFill>
              </a:rPr>
              <a:t>Eiffelova</a:t>
            </a:r>
            <a:r>
              <a:rPr lang="cs-CZ" sz="3200" b="1" dirty="0">
                <a:solidFill>
                  <a:schemeClr val="bg1">
                    <a:lumMod val="75000"/>
                  </a:schemeClr>
                </a:solidFill>
              </a:rPr>
              <a:t> věž (324m</a:t>
            </a:r>
            <a:r>
              <a:rPr lang="cs-CZ" sz="3200" b="1" dirty="0" smtClean="0">
                <a:solidFill>
                  <a:schemeClr val="bg1">
                    <a:lumMod val="75000"/>
                  </a:schemeClr>
                </a:solidFill>
              </a:rPr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postavena roku 1889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až </a:t>
            </a:r>
            <a:r>
              <a:rPr lang="cs-CZ" dirty="0">
                <a:solidFill>
                  <a:schemeClr val="bg1">
                    <a:lumMod val="75000"/>
                  </a:schemeClr>
                </a:solidFill>
              </a:rPr>
              <a:t>do roku 1931 byla největší </a:t>
            </a:r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stavbou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494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5940152" y="15788"/>
            <a:ext cx="3203848" cy="892932"/>
          </a:xfrm>
        </p:spPr>
        <p:txBody>
          <a:bodyPr vert="horz" anchor="b" anchorCtr="0"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4536504" cy="4920570"/>
          </a:xfrm>
        </p:spPr>
        <p:txBody>
          <a:bodyPr>
            <a:normAutofit/>
          </a:bodyPr>
          <a:lstStyle/>
          <a:p>
            <a:r>
              <a:rPr lang="cs-CZ" dirty="0" smtClean="0"/>
              <a:t>1789 – Velká francouzská revoluce</a:t>
            </a:r>
          </a:p>
          <a:p>
            <a:r>
              <a:rPr lang="cs-CZ" dirty="0" smtClean="0"/>
              <a:t>1792 – nastolení První francouzské republiky </a:t>
            </a:r>
          </a:p>
          <a:p>
            <a:r>
              <a:rPr lang="cs-CZ" dirty="0" smtClean="0"/>
              <a:t>změna stavovské společnosti v občanskou</a:t>
            </a:r>
            <a:endParaRPr lang="cs-CZ" dirty="0"/>
          </a:p>
          <a:p>
            <a:pPr lvl="0" rtl="0"/>
            <a:r>
              <a:rPr lang="cs-CZ" dirty="0" smtClean="0"/>
              <a:t>Republiku posléze ovládl Napoleon – císařství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268760"/>
            <a:ext cx="4055513" cy="50645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207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38936" cy="1143000"/>
          </a:xfrm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Sportovci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256584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Christine </a:t>
            </a:r>
            <a:r>
              <a:rPr lang="cs-CZ" dirty="0" err="1" smtClean="0"/>
              <a:t>Arron</a:t>
            </a:r>
            <a:r>
              <a:rPr lang="cs-CZ" dirty="0" smtClean="0"/>
              <a:t> – běžkyně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 algn="r">
              <a:buFont typeface="Wingdings" pitchFamily="2" charset="2"/>
              <a:buChar char="§"/>
            </a:pPr>
            <a:r>
              <a:rPr lang="cs-CZ" dirty="0" err="1" smtClean="0"/>
              <a:t>Marc</a:t>
            </a:r>
            <a:r>
              <a:rPr lang="cs-CZ" dirty="0" smtClean="0"/>
              <a:t> </a:t>
            </a:r>
            <a:r>
              <a:rPr lang="cs-CZ" dirty="0" err="1" smtClean="0"/>
              <a:t>Raquil</a:t>
            </a:r>
            <a:r>
              <a:rPr lang="cs-CZ" dirty="0" smtClean="0"/>
              <a:t> – běžec 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Tony </a:t>
            </a:r>
            <a:r>
              <a:rPr lang="cs-CZ" dirty="0" err="1" smtClean="0"/>
              <a:t>Parker</a:t>
            </a:r>
            <a:r>
              <a:rPr lang="cs-CZ" dirty="0" smtClean="0"/>
              <a:t> – basketbalista </a:t>
            </a:r>
          </a:p>
          <a:p>
            <a:pPr>
              <a:buNone/>
            </a:pPr>
            <a:endParaRPr lang="cs-CZ" b="1" dirty="0" smtClean="0"/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0648"/>
            <a:ext cx="1865596" cy="2387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420888"/>
            <a:ext cx="2169230" cy="2675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468" y="4509120"/>
            <a:ext cx="2860750" cy="2234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9936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55000" lnSpcReduction="20000"/>
          </a:bodyPr>
          <a:lstStyle/>
          <a:p>
            <a:r>
              <a:rPr lang="cs-CZ" dirty="0" err="1" smtClean="0"/>
              <a:t>Francouzký</a:t>
            </a:r>
            <a:r>
              <a:rPr lang="cs-CZ" dirty="0"/>
              <a:t> znak: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commons.wikimedia.org/wiki/File:Armoiries_r%C3%A9publique_fran%C3%A7aise.svg</a:t>
            </a:r>
            <a:endParaRPr lang="cs-CZ" dirty="0" smtClean="0"/>
          </a:p>
          <a:p>
            <a:r>
              <a:rPr lang="cs-CZ" dirty="0" smtClean="0"/>
              <a:t>Obrys země </a:t>
            </a:r>
            <a:r>
              <a:rPr lang="cs-CZ" dirty="0"/>
              <a:t>s vlajkou: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commons.wikimedia.org/wiki/File:CARTE_DRAPEAU_FRANCE.svg</a:t>
            </a:r>
            <a:endParaRPr lang="cs-CZ" dirty="0" smtClean="0"/>
          </a:p>
          <a:p>
            <a:r>
              <a:rPr lang="cs-CZ" dirty="0"/>
              <a:t>Mount Blanc: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commons.wikimedia.org/wiki/File:MountBlanc03.jpg</a:t>
            </a:r>
            <a:endParaRPr lang="cs-CZ" dirty="0" smtClean="0"/>
          </a:p>
          <a:p>
            <a:r>
              <a:rPr lang="cs-CZ" dirty="0"/>
              <a:t>TGV: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commons.wikimedia.org/wiki/File:TGV_train_inside_Gare_Montparnasse_DSC08895.jpg</a:t>
            </a:r>
            <a:endParaRPr lang="cs-CZ" dirty="0" smtClean="0"/>
          </a:p>
          <a:p>
            <a:r>
              <a:rPr lang="cs-CZ" dirty="0" err="1" smtClean="0"/>
              <a:t>Eurotunnel</a:t>
            </a:r>
            <a:r>
              <a:rPr lang="cs-CZ" dirty="0"/>
              <a:t>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commons.wikimedia.org/wiki/File:Chargement_voiture_Eurotunnel.jpg</a:t>
            </a:r>
            <a:endParaRPr lang="cs-CZ" dirty="0" smtClean="0"/>
          </a:p>
          <a:p>
            <a:r>
              <a:rPr lang="cs-CZ" dirty="0"/>
              <a:t>Peugeot 206: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commons.wikimedia.org/wiki/File:Peugeot_206_S16.jpg</a:t>
            </a:r>
            <a:endParaRPr lang="cs-CZ" dirty="0" smtClean="0"/>
          </a:p>
          <a:p>
            <a:r>
              <a:rPr lang="cs-CZ" dirty="0"/>
              <a:t>Spirála z vína: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commons.wikimedia.org/wiki/File:Schwappender_Wein.jpg</a:t>
            </a:r>
            <a:endParaRPr lang="cs-CZ" dirty="0" smtClean="0"/>
          </a:p>
          <a:p>
            <a:r>
              <a:rPr lang="cs-CZ" dirty="0" smtClean="0"/>
              <a:t>Robespierre</a:t>
            </a:r>
            <a:r>
              <a:rPr lang="cs-CZ" dirty="0"/>
              <a:t>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commons.wikimedia.org/wiki/File:Louis_Boilly_Robespierre.jpg</a:t>
            </a:r>
            <a:endParaRPr lang="cs-CZ" dirty="0" smtClean="0"/>
          </a:p>
          <a:p>
            <a:r>
              <a:rPr lang="cs-CZ" dirty="0"/>
              <a:t>Christine </a:t>
            </a:r>
            <a:r>
              <a:rPr lang="cs-CZ" dirty="0" err="1" smtClean="0"/>
              <a:t>Arron</a:t>
            </a:r>
            <a:r>
              <a:rPr lang="cs-CZ" dirty="0"/>
              <a:t>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commons.wikimedia.org/wiki/File:Christine_Arron_Osaka_2007.jpg</a:t>
            </a:r>
            <a:endParaRPr lang="cs-CZ" dirty="0" smtClean="0"/>
          </a:p>
          <a:p>
            <a:r>
              <a:rPr lang="cs-CZ" dirty="0" err="1" smtClean="0"/>
              <a:t>Marc</a:t>
            </a:r>
            <a:r>
              <a:rPr lang="cs-CZ" dirty="0" smtClean="0"/>
              <a:t> </a:t>
            </a:r>
            <a:r>
              <a:rPr lang="cs-CZ" dirty="0" err="1" smtClean="0"/>
              <a:t>Raquil</a:t>
            </a:r>
            <a:r>
              <a:rPr lang="cs-CZ" dirty="0"/>
              <a:t>: http://commons.wikimedia.org/wiki/File:Marc_Raquil_Berlin_2006.jpg</a:t>
            </a:r>
          </a:p>
          <a:p>
            <a:r>
              <a:rPr lang="cs-CZ" dirty="0" smtClean="0"/>
              <a:t>Tony </a:t>
            </a:r>
            <a:r>
              <a:rPr lang="cs-CZ" dirty="0" err="1" smtClean="0"/>
              <a:t>Parker</a:t>
            </a:r>
            <a:r>
              <a:rPr lang="cs-CZ" dirty="0"/>
              <a:t>: http://commons.wikimedia.org/wiki/File:Eva_Longoria_and_Tony_Parker.jpg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334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691</TotalTime>
  <Words>683</Words>
  <Application>Microsoft Office PowerPoint</Application>
  <PresentationFormat>Předvádění na obrazovce (4:3)</PresentationFormat>
  <Paragraphs>135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Arial</vt:lpstr>
      <vt:lpstr>Calibri</vt:lpstr>
      <vt:lpstr>Wingdings</vt:lpstr>
      <vt:lpstr>Motiv systému Office</vt:lpstr>
      <vt:lpstr>Francie</vt:lpstr>
      <vt:lpstr>FRANCIE</vt:lpstr>
      <vt:lpstr>Obyvatelstvo</vt:lpstr>
      <vt:lpstr>Povrch a podnebí</vt:lpstr>
      <vt:lpstr>Mount Blanc (4807 m. n. m) </vt:lpstr>
      <vt:lpstr>Vodstvo</vt:lpstr>
      <vt:lpstr>Doprava</vt:lpstr>
      <vt:lpstr>Hospodářství</vt:lpstr>
      <vt:lpstr>Energetický průmysl</vt:lpstr>
      <vt:lpstr>Výroba</vt:lpstr>
      <vt:lpstr>Zemědělství</vt:lpstr>
      <vt:lpstr>Víno a průmysl</vt:lpstr>
      <vt:lpstr>Zajímavosti</vt:lpstr>
      <vt:lpstr>Paříž</vt:lpstr>
      <vt:lpstr>Nejvýraznější dominanta Paříže</vt:lpstr>
      <vt:lpstr>Vznik</vt:lpstr>
      <vt:lpstr>Sportovci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Aleš Polívka</cp:lastModifiedBy>
  <cp:revision>81</cp:revision>
  <dcterms:created xsi:type="dcterms:W3CDTF">2012-02-05T08:10:16Z</dcterms:created>
  <dcterms:modified xsi:type="dcterms:W3CDTF">2013-06-23T19:50:59Z</dcterms:modified>
</cp:coreProperties>
</file>