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393" r:id="rId3"/>
    <p:sldId id="376" r:id="rId4"/>
    <p:sldId id="377" r:id="rId5"/>
    <p:sldId id="378" r:id="rId6"/>
    <p:sldId id="379" r:id="rId7"/>
    <p:sldId id="381" r:id="rId8"/>
    <p:sldId id="384" r:id="rId9"/>
    <p:sldId id="385" r:id="rId10"/>
    <p:sldId id="386" r:id="rId11"/>
    <p:sldId id="389" r:id="rId12"/>
    <p:sldId id="388" r:id="rId13"/>
    <p:sldId id="3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embrandt_van_Rijn-De_Nachtwacht-1642.jpg" TargetMode="External"/><Relationship Id="rId13" Type="http://schemas.openxmlformats.org/officeDocument/2006/relationships/hyperlink" Target="http://cs.wikipedia.org/wiki/Soubor:Christiaan_Huygens-painting.jpeg" TargetMode="External"/><Relationship Id="rId3" Type="http://schemas.openxmlformats.org/officeDocument/2006/relationships/hyperlink" Target="http://cs.wikipedia.org/wiki/Soubor:Coat_of_arms_of_the_Netherlands_(1815-1907).svg" TargetMode="External"/><Relationship Id="rId7" Type="http://schemas.openxmlformats.org/officeDocument/2006/relationships/hyperlink" Target="http://cs.wikipedia.org/wiki/Soubor:Netherlands,_Zoetermeer,_Zoetermeerse_Meerpolder_(1).JPG" TargetMode="External"/><Relationship Id="rId12" Type="http://schemas.openxmlformats.org/officeDocument/2006/relationships/hyperlink" Target="http://cs.wikipedia.org/wiki/Soubor:Vanbasten.jpg" TargetMode="External"/><Relationship Id="rId2" Type="http://schemas.openxmlformats.org/officeDocument/2006/relationships/hyperlink" Target="http://cs.wikipedia.org/wiki/Soubor:Flag_of_the_Netherlands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Queensday_2011_Amsterdam_26.jpg" TargetMode="External"/><Relationship Id="rId11" Type="http://schemas.openxmlformats.org/officeDocument/2006/relationships/hyperlink" Target="http://commons.wikimedia.org/wiki/File:Dom_vanuit_het_zuidoosten.JPG" TargetMode="External"/><Relationship Id="rId5" Type="http://schemas.openxmlformats.org/officeDocument/2006/relationships/hyperlink" Target="http://cs.wikipedia.org/wiki/Soubor:Koningin_Beatrix_in_Vries.jpg" TargetMode="External"/><Relationship Id="rId10" Type="http://schemas.openxmlformats.org/officeDocument/2006/relationships/hyperlink" Target="http://cs.wikipedia.org/wiki/Soubor:Maasvlakte-europort.jpg" TargetMode="External"/><Relationship Id="rId4" Type="http://schemas.openxmlformats.org/officeDocument/2006/relationships/hyperlink" Target="http://cs.wikipedia.org/wiki/Soubor:Guilherme_Alexandre,_pr%C3%ADncipe_de_Orange.jpg" TargetMode="External"/><Relationship Id="rId9" Type="http://schemas.openxmlformats.org/officeDocument/2006/relationships/hyperlink" Target="http://cs.wikipedia.org/wiki/Soubor:Kinderdijk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Nizozemsko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394001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VY_32_INOVACE_04_Z8_Nizozemsko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Nizozemsko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80829" y="4475567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3122133"/>
            <a:ext cx="2962672" cy="1143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Nizozemí</a:t>
            </a:r>
            <a:endParaRPr lang="cs-CZ" sz="5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2706811" cy="3105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6632"/>
            <a:ext cx="4458072" cy="2970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1123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93851"/>
            <a:ext cx="3871664" cy="883568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+mn-lt"/>
              </a:rPr>
              <a:t>Státní útvar</a:t>
            </a:r>
            <a:endParaRPr lang="en-GB" sz="4000" dirty="0"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319460"/>
            <a:ext cx="528228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Konstituční monarchie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Královna – Beatrix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Oznámení abdikace 28.1.2013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Oficiálně od: 30.4.2013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Následník</a:t>
            </a:r>
            <a:r>
              <a:rPr lang="cs-CZ" sz="2800" dirty="0"/>
              <a:t>: Vilém Alexandr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1. nizozemský král od roku 1890</a:t>
            </a:r>
            <a:endParaRPr lang="en-GB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18920"/>
            <a:ext cx="1715683" cy="2909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808" y="214115"/>
            <a:ext cx="3268416" cy="3268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5936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332656"/>
            <a:ext cx="3816424" cy="563662"/>
          </a:xfrm>
        </p:spPr>
        <p:txBody>
          <a:bodyPr>
            <a:noAutofit/>
          </a:bodyPr>
          <a:lstStyle/>
          <a:p>
            <a:r>
              <a:rPr lang="cs-CZ" sz="3600" u="sng" dirty="0" smtClean="0"/>
              <a:t>Obyvatelstvo</a:t>
            </a:r>
            <a:endParaRPr lang="en-GB" sz="3600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55576" y="1124744"/>
            <a:ext cx="3563888" cy="4691063"/>
          </a:xfrm>
        </p:spPr>
        <p:txBody>
          <a:bodyPr>
            <a:noAutofit/>
          </a:bodyPr>
          <a:lstStyle/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80,9 </a:t>
            </a:r>
            <a:r>
              <a:rPr lang="en-GB" sz="2800" dirty="0">
                <a:solidFill>
                  <a:schemeClr val="tx1"/>
                </a:solidFill>
              </a:rPr>
              <a:t>% </a:t>
            </a:r>
            <a:r>
              <a:rPr lang="en-GB" sz="2800" dirty="0" err="1" smtClean="0">
                <a:solidFill>
                  <a:schemeClr val="tx1"/>
                </a:solidFill>
              </a:rPr>
              <a:t>Nizozemců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2,4 % </a:t>
            </a:r>
            <a:r>
              <a:rPr lang="en-GB" sz="2800" dirty="0" err="1" smtClean="0">
                <a:solidFill>
                  <a:schemeClr val="tx1"/>
                </a:solidFill>
              </a:rPr>
              <a:t>Indonésanů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2,4 % </a:t>
            </a:r>
            <a:r>
              <a:rPr lang="en-GB" sz="2800" dirty="0" err="1" smtClean="0">
                <a:solidFill>
                  <a:schemeClr val="tx1"/>
                </a:solidFill>
              </a:rPr>
              <a:t>Němců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2,2 % </a:t>
            </a:r>
            <a:r>
              <a:rPr lang="en-GB" sz="2800" dirty="0" err="1" smtClean="0">
                <a:solidFill>
                  <a:schemeClr val="tx1"/>
                </a:solidFill>
              </a:rPr>
              <a:t>Turků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2,0 % </a:t>
            </a:r>
            <a:r>
              <a:rPr lang="en-GB" sz="2800" dirty="0" err="1" smtClean="0">
                <a:solidFill>
                  <a:schemeClr val="tx1"/>
                </a:solidFill>
              </a:rPr>
              <a:t>Surinámců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1,9 % </a:t>
            </a:r>
            <a:r>
              <a:rPr lang="en-GB" sz="2800" dirty="0" err="1" smtClean="0">
                <a:solidFill>
                  <a:schemeClr val="tx1"/>
                </a:solidFill>
              </a:rPr>
              <a:t>Marokánců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0,8 % </a:t>
            </a:r>
            <a:r>
              <a:rPr lang="en-GB" sz="2800" dirty="0" err="1">
                <a:solidFill>
                  <a:schemeClr val="tx1"/>
                </a:solidFill>
              </a:rPr>
              <a:t>Antiliánů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800" dirty="0" smtClean="0">
                <a:solidFill>
                  <a:schemeClr val="tx1"/>
                </a:solidFill>
              </a:rPr>
              <a:t> </a:t>
            </a:r>
            <a:r>
              <a:rPr lang="en-GB" sz="2800" dirty="0">
                <a:solidFill>
                  <a:schemeClr val="tx1"/>
                </a:solidFill>
              </a:rPr>
              <a:t>6,0 % </a:t>
            </a:r>
            <a:r>
              <a:rPr lang="en-GB" sz="2800" dirty="0" err="1">
                <a:solidFill>
                  <a:schemeClr val="tx1"/>
                </a:solidFill>
              </a:rPr>
              <a:t>jiných</a:t>
            </a:r>
            <a:r>
              <a:rPr lang="en-GB" sz="2800" dirty="0">
                <a:solidFill>
                  <a:schemeClr val="tx1"/>
                </a:solidFill>
              </a:rPr>
              <a:t> </a:t>
            </a:r>
            <a:r>
              <a:rPr lang="en-GB" sz="2800" dirty="0" err="1">
                <a:solidFill>
                  <a:schemeClr val="tx1"/>
                </a:solidFill>
              </a:rPr>
              <a:t>menšin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556792"/>
            <a:ext cx="4002021" cy="30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80112" y="5229200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Holanďané v oranžovém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0520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5476" y="1628800"/>
            <a:ext cx="3748492" cy="18002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Přes 16 milionu</a:t>
            </a:r>
          </a:p>
          <a:p>
            <a:pPr>
              <a:buFontTx/>
              <a:buChar char="-"/>
            </a:pPr>
            <a:r>
              <a:rPr lang="cs-CZ" sz="3200" dirty="0" smtClean="0"/>
              <a:t>393 na km²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620688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u="sng" dirty="0" smtClean="0"/>
              <a:t>Počet obyvatel</a:t>
            </a:r>
            <a:endParaRPr lang="en-GB" sz="4000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2966082"/>
            <a:ext cx="17448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Měna</a:t>
            </a:r>
            <a:endParaRPr lang="en-GB" sz="4400" u="sng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0" y="3501008"/>
            <a:ext cx="31625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3200" dirty="0" smtClean="0"/>
              <a:t>Euro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1 Euro = 29,7 Kč </a:t>
            </a:r>
            <a:endParaRPr lang="en-GB" sz="3200" dirty="0"/>
          </a:p>
        </p:txBody>
      </p:sp>
      <p:sp>
        <p:nvSpPr>
          <p:cNvPr id="5" name="Obdélník 4"/>
          <p:cNvSpPr/>
          <p:nvPr/>
        </p:nvSpPr>
        <p:spPr>
          <a:xfrm>
            <a:off x="1804044" y="4509120"/>
            <a:ext cx="18217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u="sng" dirty="0"/>
              <a:t>Rozloha</a:t>
            </a:r>
            <a:endParaRPr lang="en-GB" sz="4000" dirty="0"/>
          </a:p>
        </p:txBody>
      </p:sp>
      <p:sp>
        <p:nvSpPr>
          <p:cNvPr id="9" name="Zástupný symbol pro text 3"/>
          <p:cNvSpPr txBox="1">
            <a:spLocks/>
          </p:cNvSpPr>
          <p:nvPr/>
        </p:nvSpPr>
        <p:spPr>
          <a:xfrm>
            <a:off x="539553" y="5085184"/>
            <a:ext cx="3725664" cy="1651596"/>
          </a:xfrm>
          <a:prstGeom prst="rect">
            <a:avLst/>
          </a:prstGeom>
        </p:spPr>
        <p:txBody>
          <a:bodyPr>
            <a:no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8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1148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9436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7724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60120" indent="-182880" algn="l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>
                <a:solidFill>
                  <a:schemeClr val="tx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4300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32588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50876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691640" indent="-182880" algn="l" defTabSz="914400" rtl="0" eaLnBrk="1" latinLnBrk="0" hangingPunct="1">
              <a:spcBef>
                <a:spcPts val="288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Char char="§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FontTx/>
              <a:buChar char="-"/>
            </a:pPr>
            <a:r>
              <a:rPr lang="en-GB" sz="3200" dirty="0" smtClean="0">
                <a:solidFill>
                  <a:schemeClr val="tx1"/>
                </a:solidFill>
              </a:rPr>
              <a:t>41 526 km² </a:t>
            </a: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- Belgie,  Německo</a:t>
            </a:r>
            <a:endParaRPr lang="en-GB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0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308304" y="188640"/>
            <a:ext cx="1656184" cy="722709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Povrch</a:t>
            </a:r>
            <a:endParaRPr lang="en-GB" sz="40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79512" y="548680"/>
            <a:ext cx="4248472" cy="5616624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¼ rozlohy pod úrovní hladiny moře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Žádné hory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Nížiny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Limburg – pahorkatina = Vaalserberg 321 m. n. m.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Úrodné nížiny – občasné zaplavování – Marše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Waty – střídavě zaplavovány – příliv a odliv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Orná půda (26%), pastviny (25%), lesy (7%), ostatní (42%)</a:t>
            </a:r>
          </a:p>
          <a:p>
            <a:pPr marL="342900" indent="-342900">
              <a:buFont typeface="Arial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9544" y="836712"/>
            <a:ext cx="4786379" cy="3176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8104" y="4293096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5,53m pod hladinou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379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2016224" cy="526380"/>
          </a:xfrm>
        </p:spPr>
        <p:txBody>
          <a:bodyPr>
            <a:noAutofit/>
          </a:bodyPr>
          <a:lstStyle/>
          <a:p>
            <a:r>
              <a:rPr lang="cs-CZ" sz="4000" u="sng" dirty="0" smtClean="0"/>
              <a:t>Historie</a:t>
            </a:r>
            <a:endParaRPr lang="en-GB" sz="4000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268760"/>
            <a:ext cx="5976664" cy="3300139"/>
          </a:xfrm>
        </p:spPr>
        <p:txBody>
          <a:bodyPr>
            <a:no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23. května 1568 (osvobození – Španělsko)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1581 – Spojené provincie nizozemské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1795 (obsazeni) Francouzi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1810 – 1814 království holandské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1815 spojené království nizozemské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1"/>
                </a:solidFill>
              </a:rPr>
              <a:t>1839 odtržení Belgie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29000"/>
            <a:ext cx="3960440" cy="331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100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4680" y="476672"/>
            <a:ext cx="2386608" cy="598388"/>
          </a:xfrm>
        </p:spPr>
        <p:txBody>
          <a:bodyPr>
            <a:noAutofit/>
          </a:bodyPr>
          <a:lstStyle/>
          <a:p>
            <a:r>
              <a:rPr lang="cs-CZ" sz="3600" u="sng" dirty="0" smtClean="0"/>
              <a:t>Vodstvo</a:t>
            </a:r>
            <a:endParaRPr lang="en-GB" sz="3600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1052736"/>
            <a:ext cx="6948264" cy="5073427"/>
          </a:xfrm>
        </p:spPr>
        <p:txBody>
          <a:bodyPr>
            <a:no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Významné řeky: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800" dirty="0" err="1" smtClean="0"/>
              <a:t>Rijn</a:t>
            </a:r>
            <a:r>
              <a:rPr lang="cs-CZ" sz="1800" dirty="0" smtClean="0"/>
              <a:t> 1326 km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800" dirty="0" err="1" smtClean="0"/>
              <a:t>Maas</a:t>
            </a:r>
            <a:r>
              <a:rPr lang="cs-CZ" sz="1800" dirty="0" smtClean="0"/>
              <a:t> 950 km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Významné jezero - </a:t>
            </a:r>
            <a:r>
              <a:rPr lang="cs-CZ" sz="2000" dirty="0" err="1" smtClean="0"/>
              <a:t>Ijssel-meer</a:t>
            </a:r>
            <a:r>
              <a:rPr lang="cs-CZ" sz="2000" dirty="0" smtClean="0"/>
              <a:t> – 1250 km</a:t>
            </a:r>
            <a:r>
              <a:rPr lang="cs-CZ" sz="2000" baseline="30000" dirty="0" smtClean="0"/>
              <a:t>2</a:t>
            </a:r>
            <a:endParaRPr lang="cs-CZ" sz="2000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Řeky i přímořské oblasti – propojeny velkým množstvím kanálů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/>
              <a:t>Pobřežní stát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12976"/>
            <a:ext cx="5143431" cy="3426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690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9992" y="0"/>
            <a:ext cx="4186858" cy="720080"/>
          </a:xfrm>
        </p:spPr>
        <p:txBody>
          <a:bodyPr>
            <a:noAutofit/>
          </a:bodyPr>
          <a:lstStyle/>
          <a:p>
            <a:r>
              <a:rPr lang="cs-CZ" sz="3600" dirty="0" smtClean="0"/>
              <a:t>HOSPODÁŘSTVÍ</a:t>
            </a:r>
            <a:endParaRPr lang="en-GB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 rot="21064684">
            <a:off x="4861011" y="919676"/>
            <a:ext cx="4032448" cy="2265347"/>
          </a:xfrm>
        </p:spPr>
        <p:txBody>
          <a:bodyPr>
            <a:no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006600"/>
                </a:solidFill>
              </a:rPr>
              <a:t>Energie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6600"/>
                </a:solidFill>
              </a:rPr>
              <a:t>Nerostná surovina – zemní plyn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6600"/>
                </a:solidFill>
              </a:rPr>
              <a:t>Zemní plyn – elektřina, export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006600"/>
                </a:solidFill>
              </a:rPr>
              <a:t>Ropa, sůl kamenná, draselno-hořečnatá sůl, vápenec, slín, keramická hlína</a:t>
            </a:r>
            <a:endParaRPr lang="en-GB" sz="2000" dirty="0">
              <a:solidFill>
                <a:srgbClr val="0066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1327273">
            <a:off x="107504" y="3444524"/>
            <a:ext cx="426251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00000"/>
                </a:solidFill>
              </a:rPr>
              <a:t>Průmysl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Ropa (největší rafinerie – Rotterdam)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Chemický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Elektrostrojírenský  (</a:t>
            </a:r>
            <a:r>
              <a:rPr lang="cs-CZ" dirty="0" err="1" smtClean="0">
                <a:solidFill>
                  <a:srgbClr val="C00000"/>
                </a:solidFill>
              </a:rPr>
              <a:t>Phillips</a:t>
            </a:r>
            <a:r>
              <a:rPr lang="cs-CZ" dirty="0" smtClean="0">
                <a:solidFill>
                  <a:srgbClr val="C00000"/>
                </a:solidFill>
              </a:rPr>
              <a:t> 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Potravinářský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Sklářský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Textilní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Keramický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Papírenský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C00000"/>
                </a:solidFill>
              </a:rPr>
              <a:t>Hutnictví (železo a hliník)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1600" dirty="0"/>
          </a:p>
        </p:txBody>
      </p:sp>
      <p:sp>
        <p:nvSpPr>
          <p:cNvPr id="6" name="TextovéPole 5"/>
          <p:cNvSpPr txBox="1"/>
          <p:nvPr/>
        </p:nvSpPr>
        <p:spPr>
          <a:xfrm rot="639698">
            <a:off x="1138218" y="335389"/>
            <a:ext cx="35057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7030A0"/>
                </a:solidFill>
              </a:rPr>
              <a:t>Obchod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7030A0"/>
                </a:solidFill>
              </a:rPr>
              <a:t>Přístav </a:t>
            </a:r>
            <a:r>
              <a:rPr lang="cs-CZ" sz="2000" i="1" dirty="0" err="1" smtClean="0">
                <a:solidFill>
                  <a:srgbClr val="7030A0"/>
                </a:solidFill>
              </a:rPr>
              <a:t>Europort</a:t>
            </a:r>
            <a:r>
              <a:rPr lang="cs-CZ" sz="2000" dirty="0" smtClean="0">
                <a:solidFill>
                  <a:srgbClr val="7030A0"/>
                </a:solidFill>
              </a:rPr>
              <a:t> - Rotterdam</a:t>
            </a:r>
          </a:p>
        </p:txBody>
      </p:sp>
      <p:sp>
        <p:nvSpPr>
          <p:cNvPr id="8" name="TextovéPole 7"/>
          <p:cNvSpPr txBox="1"/>
          <p:nvPr/>
        </p:nvSpPr>
        <p:spPr>
          <a:xfrm rot="663449">
            <a:off x="251521" y="1124744"/>
            <a:ext cx="424847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Zemědělství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3,7% obyvatelstva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Obilí, cukrová řepa, kukuřice, brambory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Živočišná výroba 70% - chov skotu, drůbeže, prasat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Pěstování květin – např. tulipány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Nejintenzivnější zemědělství na světě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575282">
            <a:off x="4211960" y="3573016"/>
            <a:ext cx="46066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93300"/>
                </a:solidFill>
              </a:rPr>
              <a:t>Cestovní ruch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993300"/>
                </a:solidFill>
              </a:rPr>
              <a:t>Hlavně </a:t>
            </a:r>
            <a:r>
              <a:rPr lang="cs-CZ" sz="1600" dirty="0" smtClean="0">
                <a:solidFill>
                  <a:srgbClr val="993300"/>
                </a:solidFill>
              </a:rPr>
              <a:t>Amsterdam</a:t>
            </a:r>
            <a:r>
              <a:rPr lang="cs-CZ" dirty="0" smtClean="0">
                <a:solidFill>
                  <a:srgbClr val="993300"/>
                </a:solidFill>
              </a:rPr>
              <a:t> a Den Haag – soubory historických památek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>
                <a:solidFill>
                  <a:srgbClr val="993300"/>
                </a:solidFill>
              </a:rPr>
              <a:t>Alkmaar</a:t>
            </a:r>
            <a:r>
              <a:rPr lang="cs-CZ" dirty="0" smtClean="0">
                <a:solidFill>
                  <a:srgbClr val="993300"/>
                </a:solidFill>
              </a:rPr>
              <a:t>, </a:t>
            </a:r>
            <a:r>
              <a:rPr lang="cs-CZ" dirty="0" err="1" smtClean="0">
                <a:solidFill>
                  <a:srgbClr val="993300"/>
                </a:solidFill>
              </a:rPr>
              <a:t>Edam</a:t>
            </a:r>
            <a:r>
              <a:rPr lang="cs-CZ" dirty="0" smtClean="0">
                <a:solidFill>
                  <a:srgbClr val="993300"/>
                </a:solidFill>
              </a:rPr>
              <a:t> (Eidam) – historie příprava sýrů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err="1" smtClean="0">
                <a:solidFill>
                  <a:srgbClr val="993300"/>
                </a:solidFill>
              </a:rPr>
              <a:t>Keukenhof</a:t>
            </a:r>
            <a:r>
              <a:rPr lang="cs-CZ" dirty="0" smtClean="0">
                <a:solidFill>
                  <a:srgbClr val="993300"/>
                </a:solidFill>
              </a:rPr>
              <a:t> – „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zahrada Evropy</a:t>
            </a:r>
            <a:r>
              <a:rPr lang="cs-CZ" dirty="0" smtClean="0">
                <a:solidFill>
                  <a:srgbClr val="993300"/>
                </a:solidFill>
              </a:rPr>
              <a:t>“, vznik – 1830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993300"/>
                </a:solidFill>
              </a:rPr>
              <a:t>6-7 milionu květin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solidFill>
                  <a:srgbClr val="993300"/>
                </a:solidFill>
              </a:rPr>
              <a:t>Drogová turistika – </a:t>
            </a:r>
            <a:r>
              <a:rPr lang="cs-CZ" dirty="0" err="1" smtClean="0">
                <a:solidFill>
                  <a:srgbClr val="993300"/>
                </a:solidFill>
              </a:rPr>
              <a:t>coffee</a:t>
            </a:r>
            <a:r>
              <a:rPr lang="cs-CZ" dirty="0" smtClean="0">
                <a:solidFill>
                  <a:srgbClr val="993300"/>
                </a:solidFill>
              </a:rPr>
              <a:t> </a:t>
            </a:r>
            <a:r>
              <a:rPr lang="cs-CZ" dirty="0" err="1" smtClean="0">
                <a:solidFill>
                  <a:srgbClr val="993300"/>
                </a:solidFill>
              </a:rPr>
              <a:t>shopy</a:t>
            </a:r>
            <a:r>
              <a:rPr lang="cs-CZ" dirty="0" smtClean="0">
                <a:solidFill>
                  <a:srgbClr val="993300"/>
                </a:solidFill>
              </a:rPr>
              <a:t> (marihuana)</a:t>
            </a:r>
            <a:endParaRPr lang="en-GB" dirty="0">
              <a:solidFill>
                <a:srgbClr val="99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17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uiExpand="1"/>
      <p:bldP spid="6" grpId="0" uiExpand="1"/>
      <p:bldP spid="8" grpId="0" uiExpand="1"/>
      <p:bldP spid="9" grpId="0" uiExpan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260648"/>
            <a:ext cx="3296345" cy="720080"/>
          </a:xfrm>
        </p:spPr>
        <p:txBody>
          <a:bodyPr>
            <a:noAutofit/>
          </a:bodyPr>
          <a:lstStyle/>
          <a:p>
            <a:r>
              <a:rPr lang="cs-CZ" sz="4400" dirty="0" smtClean="0"/>
              <a:t>DOPRAVA</a:t>
            </a:r>
            <a:endParaRPr lang="en-GB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564872"/>
            <a:ext cx="7385917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i="1" dirty="0" smtClean="0"/>
              <a:t>Silniční síť </a:t>
            </a:r>
            <a:r>
              <a:rPr lang="cs-CZ" sz="2400" dirty="0" smtClean="0"/>
              <a:t>– 136 827 km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i="1" dirty="0" smtClean="0"/>
              <a:t>Železniční síť </a:t>
            </a:r>
            <a:r>
              <a:rPr lang="cs-CZ" sz="2400" dirty="0" smtClean="0"/>
              <a:t>– 2 896 km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i="1" dirty="0" smtClean="0"/>
              <a:t>Lodní doprava </a:t>
            </a:r>
            <a:r>
              <a:rPr lang="cs-CZ" sz="2400" dirty="0" smtClean="0"/>
              <a:t>– 6 215 km</a:t>
            </a: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2400" dirty="0" smtClean="0"/>
              <a:t>Přístavy: Amsterdam, </a:t>
            </a:r>
            <a:r>
              <a:rPr lang="cs-CZ" sz="2400" dirty="0" err="1" smtClean="0"/>
              <a:t>Europort</a:t>
            </a:r>
            <a:r>
              <a:rPr lang="cs-CZ" sz="2400" dirty="0" smtClean="0"/>
              <a:t> - Rotterdam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i="1" dirty="0" smtClean="0"/>
              <a:t>Letištní síť </a:t>
            </a:r>
            <a:r>
              <a:rPr lang="cs-CZ" sz="2400" dirty="0" smtClean="0"/>
              <a:t>– 27 letišť (2009)  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err="1" smtClean="0"/>
              <a:t>Schiphol</a:t>
            </a:r>
            <a:r>
              <a:rPr lang="cs-CZ" sz="2400" dirty="0" smtClean="0"/>
              <a:t> – mezinárodní letiště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800" i="1" dirty="0" err="1"/>
              <a:t>Potrubní</a:t>
            </a:r>
            <a:endParaRPr lang="en-GB" sz="2800" i="1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400" dirty="0"/>
              <a:t>3,816 km </a:t>
            </a:r>
            <a:r>
              <a:rPr lang="en-GB" sz="2400" dirty="0" err="1"/>
              <a:t>zemní</a:t>
            </a:r>
            <a:r>
              <a:rPr lang="en-GB" sz="2400" dirty="0"/>
              <a:t> </a:t>
            </a:r>
            <a:r>
              <a:rPr lang="en-GB" sz="2400" dirty="0" err="1"/>
              <a:t>plyn</a:t>
            </a:r>
            <a:endParaRPr lang="en-GB" sz="2400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400" dirty="0"/>
              <a:t>365 km </a:t>
            </a:r>
            <a:r>
              <a:rPr lang="en-GB" sz="2400" dirty="0" err="1"/>
              <a:t>ropa</a:t>
            </a:r>
            <a:endParaRPr lang="en-GB" sz="2400" dirty="0"/>
          </a:p>
          <a:p>
            <a:pPr marL="800100" lvl="1" indent="-342900">
              <a:buFont typeface="Arial" pitchFamily="34" charset="0"/>
              <a:buChar char="•"/>
            </a:pPr>
            <a:r>
              <a:rPr lang="en-GB" sz="2400" dirty="0"/>
              <a:t>716 km </a:t>
            </a:r>
            <a:r>
              <a:rPr lang="en-GB" sz="2400" dirty="0" err="1"/>
              <a:t>ropné</a:t>
            </a:r>
            <a:r>
              <a:rPr lang="en-GB" sz="2400" dirty="0"/>
              <a:t> </a:t>
            </a:r>
            <a:r>
              <a:rPr lang="en-GB" sz="2400" dirty="0" err="1"/>
              <a:t>produkty</a:t>
            </a:r>
            <a:endParaRPr lang="en-GB" sz="2400" dirty="0"/>
          </a:p>
          <a:p>
            <a:pPr marL="342900" indent="-342900" algn="r">
              <a:buFont typeface="Arial" pitchFamily="34" charset="0"/>
              <a:buChar char="•"/>
            </a:pPr>
            <a:endParaRPr lang="cs-CZ" sz="2400" dirty="0" smtClean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212976"/>
            <a:ext cx="4481513" cy="335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95736" y="620279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Rotterdam - přístav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02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444208" y="23664"/>
            <a:ext cx="2376264" cy="79208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Zajímavosti</a:t>
            </a:r>
            <a:endParaRPr lang="en-GB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7704" y="929906"/>
            <a:ext cx="6120680" cy="4968552"/>
          </a:xfrm>
        </p:spPr>
        <p:txBody>
          <a:bodyPr>
            <a:normAutofit/>
          </a:bodyPr>
          <a:lstStyle/>
          <a:p>
            <a:pPr lvl="3"/>
            <a:r>
              <a:rPr lang="cs-CZ" sz="2300" b="1" dirty="0" smtClean="0">
                <a:solidFill>
                  <a:schemeClr val="tx1"/>
                </a:solidFill>
              </a:rPr>
              <a:t>Katedrála (Utrecht)</a:t>
            </a:r>
          </a:p>
          <a:p>
            <a:pPr marL="342900" indent="-342900">
              <a:buFontTx/>
              <a:buChar char="-"/>
            </a:pPr>
            <a:endParaRPr lang="cs-CZ" sz="2800" dirty="0" smtClean="0"/>
          </a:p>
          <a:p>
            <a:pPr marL="342900" indent="-342900">
              <a:buFontTx/>
              <a:buChar char="-"/>
            </a:pPr>
            <a:endParaRPr lang="cs-CZ" sz="2800" dirty="0"/>
          </a:p>
          <a:p>
            <a:pPr marL="342900" indent="-342900">
              <a:buFontTx/>
              <a:buChar char="-"/>
            </a:pPr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pPr algn="r"/>
            <a:r>
              <a:rPr lang="cs-CZ" sz="2800" dirty="0" smtClean="0">
                <a:solidFill>
                  <a:srgbClr val="800000"/>
                </a:solidFill>
              </a:rPr>
              <a:t>Amsterdam</a:t>
            </a:r>
          </a:p>
          <a:p>
            <a:pPr lvl="1" algn="r"/>
            <a:r>
              <a:rPr lang="cs-CZ" sz="2600" dirty="0" smtClean="0"/>
              <a:t> </a:t>
            </a:r>
            <a:r>
              <a:rPr lang="cs-CZ" sz="2600" dirty="0"/>
              <a:t>- legální </a:t>
            </a:r>
            <a:r>
              <a:rPr lang="cs-CZ" sz="2600" dirty="0" smtClean="0"/>
              <a:t>marihuana</a:t>
            </a:r>
          </a:p>
          <a:p>
            <a:pPr lvl="1" algn="r"/>
            <a:r>
              <a:rPr lang="cs-CZ" sz="2600" b="1" dirty="0" err="1" smtClean="0">
                <a:solidFill>
                  <a:schemeClr val="tx1"/>
                </a:solidFill>
              </a:rPr>
              <a:t>Coffee</a:t>
            </a:r>
            <a:r>
              <a:rPr lang="cs-CZ" sz="2600" b="1" dirty="0" smtClean="0">
                <a:solidFill>
                  <a:schemeClr val="tx1"/>
                </a:solidFill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</a:rPr>
              <a:t>shop</a:t>
            </a:r>
            <a:endParaRPr lang="en-GB" sz="2200" b="1" dirty="0">
              <a:solidFill>
                <a:schemeClr val="tx1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29906"/>
            <a:ext cx="2753883" cy="20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36912"/>
            <a:ext cx="5034136" cy="37756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465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18678"/>
            <a:ext cx="4204320" cy="89004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VÝZNAMNÍ LIDÉ</a:t>
            </a:r>
            <a:endParaRPr lang="en-GB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4996" y="1052736"/>
            <a:ext cx="4527004" cy="1152128"/>
          </a:xfrm>
        </p:spPr>
        <p:txBody>
          <a:bodyPr>
            <a:normAutofit fontScale="92500"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Marco van </a:t>
            </a:r>
            <a:r>
              <a:rPr lang="cs-CZ" sz="2800" b="1" dirty="0" err="1" smtClean="0">
                <a:solidFill>
                  <a:schemeClr val="tx1"/>
                </a:solidFill>
              </a:rPr>
              <a:t>Basten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2400" i="1" dirty="0" smtClean="0">
                <a:solidFill>
                  <a:schemeClr val="tx1"/>
                </a:solidFill>
              </a:rPr>
              <a:t>Nizozemská fotbalová reprezentace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7" y="2767856"/>
            <a:ext cx="39604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Christiaan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Huygens</a:t>
            </a:r>
            <a:r>
              <a:rPr lang="cs-CZ" sz="2400" b="1" dirty="0" smtClean="0"/>
              <a:t> </a:t>
            </a:r>
            <a:r>
              <a:rPr lang="cs-CZ" sz="2000" dirty="0" smtClean="0"/>
              <a:t>– povaha prstenců Saturnu, měsíc Titan</a:t>
            </a:r>
            <a:endParaRPr lang="en-GB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7" y="2921743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Vincent van </a:t>
            </a:r>
            <a:r>
              <a:rPr lang="cs-CZ" sz="2400" b="1" dirty="0" err="1" smtClean="0"/>
              <a:t>Gogh</a:t>
            </a:r>
            <a:r>
              <a:rPr lang="cs-CZ" sz="2400" dirty="0" smtClean="0"/>
              <a:t> – malíř, kreslíř</a:t>
            </a:r>
            <a:endParaRPr lang="en-GB" sz="24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980728"/>
            <a:ext cx="190500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91037"/>
            <a:ext cx="1963298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4219" y="3437632"/>
            <a:ext cx="2143125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140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Nizozemská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cs.wikipedia.org/wiki/Soubor:Flag_of_the_Netherlands.svg</a:t>
            </a:r>
            <a:endParaRPr lang="cs-CZ" dirty="0" smtClean="0"/>
          </a:p>
          <a:p>
            <a:r>
              <a:rPr lang="cs-CZ" dirty="0"/>
              <a:t>Nizozemský znak: </a:t>
            </a:r>
            <a:r>
              <a:rPr lang="cs-CZ" dirty="0">
                <a:hlinkClick r:id="rId3"/>
              </a:rPr>
              <a:t>http://cs.wikipedia.org/wiki/Soubor:Coat_of_arms_of_the_Netherlands_(1815-1907).</a:t>
            </a:r>
            <a:r>
              <a:rPr lang="cs-CZ" dirty="0" smtClean="0">
                <a:hlinkClick r:id="rId3"/>
              </a:rPr>
              <a:t>svg</a:t>
            </a:r>
            <a:endParaRPr lang="cs-CZ" dirty="0" smtClean="0"/>
          </a:p>
          <a:p>
            <a:r>
              <a:rPr lang="cs-CZ" dirty="0"/>
              <a:t>Vilém Alexandr: </a:t>
            </a:r>
            <a:r>
              <a:rPr lang="cs-CZ" dirty="0">
                <a:hlinkClick r:id="rId4"/>
              </a:rPr>
              <a:t>http://cs.wikipedia.org/wiki/Soubor:Guilherme_Alexandre,_</a:t>
            </a:r>
            <a:r>
              <a:rPr lang="cs-CZ" dirty="0" smtClean="0">
                <a:hlinkClick r:id="rId4"/>
              </a:rPr>
              <a:t>pr%C3%ADncipe_de_Orange.jpg</a:t>
            </a:r>
            <a:endParaRPr lang="cs-CZ" dirty="0" smtClean="0"/>
          </a:p>
          <a:p>
            <a:r>
              <a:rPr lang="cs-CZ" dirty="0" smtClean="0"/>
              <a:t>Beatrix Nizozemská</a:t>
            </a:r>
            <a:r>
              <a:rPr lang="cs-CZ" dirty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cs.wikipedia.org/wiki/Soubor:Koningin_Beatrix_in_Vries.jpg</a:t>
            </a:r>
            <a:endParaRPr lang="cs-CZ" dirty="0" smtClean="0"/>
          </a:p>
          <a:p>
            <a:r>
              <a:rPr lang="cs-CZ" dirty="0"/>
              <a:t>Holanďané v oranžovém: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cs.wikipedia.org/wiki/Soubor:Queensday_2011_Amsterdam_26.jpg</a:t>
            </a:r>
            <a:endParaRPr lang="cs-CZ" dirty="0" smtClean="0"/>
          </a:p>
          <a:p>
            <a:r>
              <a:rPr lang="cs-CZ" dirty="0" smtClean="0"/>
              <a:t>5,53m pod </a:t>
            </a:r>
            <a:r>
              <a:rPr lang="cs-CZ" dirty="0"/>
              <a:t>hladinou moře: </a:t>
            </a:r>
            <a:r>
              <a:rPr lang="cs-CZ" dirty="0">
                <a:hlinkClick r:id="rId7"/>
              </a:rPr>
              <a:t>http://cs.wikipedia.org/wiki/Soubor:Netherlands,_Zoetermeer,_Zoetermeerse_Meerpolder_(1).</a:t>
            </a:r>
            <a:r>
              <a:rPr lang="cs-CZ" dirty="0" smtClean="0">
                <a:hlinkClick r:id="rId7"/>
              </a:rPr>
              <a:t>JPG</a:t>
            </a:r>
            <a:endParaRPr lang="cs-CZ" dirty="0" smtClean="0"/>
          </a:p>
          <a:p>
            <a:r>
              <a:rPr lang="cs-CZ" dirty="0" smtClean="0"/>
              <a:t>Noční </a:t>
            </a:r>
            <a:r>
              <a:rPr lang="cs-CZ" dirty="0"/>
              <a:t>hlídka: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cs.wikipedia.org/wiki/Soubor:Rembrandt_van_Rijn-De_Nachtwacht-1642.jpg</a:t>
            </a:r>
            <a:endParaRPr lang="cs-CZ" dirty="0" smtClean="0"/>
          </a:p>
          <a:p>
            <a:r>
              <a:rPr lang="cs-CZ" dirty="0"/>
              <a:t>Větrné mlýny: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cs.wikipedia.org/wiki/Soubor:Kinderdijk11.JPG</a:t>
            </a:r>
            <a:endParaRPr lang="cs-CZ" dirty="0" smtClean="0"/>
          </a:p>
          <a:p>
            <a:r>
              <a:rPr lang="cs-CZ" dirty="0"/>
              <a:t>Rotterdam – přístav: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cs.wikipedia.org/wiki/Soubor:Maasvlakte-europort.jpg</a:t>
            </a:r>
            <a:endParaRPr lang="cs-CZ" dirty="0" smtClean="0"/>
          </a:p>
          <a:p>
            <a:r>
              <a:rPr lang="cs-CZ" dirty="0"/>
              <a:t>Utrecht – katedrála: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commons.wikimedia.org/wiki/File:Dom_vanuit_het_zuidoosten.JPG</a:t>
            </a:r>
            <a:endParaRPr lang="cs-CZ" dirty="0" smtClean="0"/>
          </a:p>
          <a:p>
            <a:r>
              <a:rPr lang="cs-CZ" dirty="0" err="1" smtClean="0"/>
              <a:t>Coffee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/>
              <a:t>: http://cs.wikipedia.org/wiki/Soubor:Amsterdam_coffee_shop.jpg</a:t>
            </a:r>
            <a:endParaRPr lang="cs-CZ" dirty="0" smtClean="0"/>
          </a:p>
          <a:p>
            <a:r>
              <a:rPr lang="cs-CZ" dirty="0" smtClean="0"/>
              <a:t>Marco van </a:t>
            </a:r>
            <a:r>
              <a:rPr lang="cs-CZ" dirty="0" err="1" smtClean="0"/>
              <a:t>Basten</a:t>
            </a:r>
            <a:r>
              <a:rPr lang="cs-CZ" dirty="0"/>
              <a:t>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cs.wikipedia.org/wiki/Soubor:Vanbasten.jpg</a:t>
            </a:r>
            <a:endParaRPr lang="cs-CZ" dirty="0" smtClean="0"/>
          </a:p>
          <a:p>
            <a:r>
              <a:rPr lang="cs-CZ" dirty="0" smtClean="0"/>
              <a:t>Christian </a:t>
            </a:r>
            <a:r>
              <a:rPr lang="cs-CZ" dirty="0" err="1" smtClean="0"/>
              <a:t>Huygens</a:t>
            </a:r>
            <a:r>
              <a:rPr lang="cs-CZ" dirty="0"/>
              <a:t>: </a:t>
            </a:r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cs.wikipedia.org/wiki/Soubor:Christiaan_Huygens-painting.jpeg</a:t>
            </a:r>
            <a:endParaRPr lang="cs-CZ" dirty="0" smtClean="0"/>
          </a:p>
          <a:p>
            <a:r>
              <a:rPr lang="cs-CZ" dirty="0" smtClean="0"/>
              <a:t>Vincent van </a:t>
            </a:r>
            <a:r>
              <a:rPr lang="cs-CZ" dirty="0" err="1" smtClean="0"/>
              <a:t>Gogh</a:t>
            </a:r>
            <a:r>
              <a:rPr lang="cs-CZ" dirty="0"/>
              <a:t>: http://cs.wikipedia.org/wiki/Soubor:VanGogh_1887_Selbstbildnis.jpg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33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1028</TotalTime>
  <Words>574</Words>
  <Application>Microsoft Office PowerPoint</Application>
  <PresentationFormat>Předvádění na obrazovce (4:3)</PresentationFormat>
  <Paragraphs>135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Wingdings</vt:lpstr>
      <vt:lpstr>Motiv systému Office</vt:lpstr>
      <vt:lpstr>Nizozemsko</vt:lpstr>
      <vt:lpstr>Nizozemí</vt:lpstr>
      <vt:lpstr>Státní útvar</vt:lpstr>
      <vt:lpstr>Obyvatelstvo</vt:lpstr>
      <vt:lpstr>Prezentace aplikace PowerPoint</vt:lpstr>
      <vt:lpstr>Povrch</vt:lpstr>
      <vt:lpstr>Historie</vt:lpstr>
      <vt:lpstr>Vodstvo</vt:lpstr>
      <vt:lpstr>HOSPODÁŘSTVÍ</vt:lpstr>
      <vt:lpstr>DOPRAVA</vt:lpstr>
      <vt:lpstr>Zajímavosti</vt:lpstr>
      <vt:lpstr>VÝZNAMNÍ LIDÉ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73</cp:revision>
  <dcterms:created xsi:type="dcterms:W3CDTF">2012-02-05T08:10:16Z</dcterms:created>
  <dcterms:modified xsi:type="dcterms:W3CDTF">2013-06-23T19:49:15Z</dcterms:modified>
</cp:coreProperties>
</file>