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375" r:id="rId3"/>
    <p:sldId id="376" r:id="rId4"/>
    <p:sldId id="377" r:id="rId5"/>
    <p:sldId id="378" r:id="rId6"/>
    <p:sldId id="379" r:id="rId7"/>
    <p:sldId id="380" r:id="rId8"/>
    <p:sldId id="381" r:id="rId9"/>
    <p:sldId id="37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72963F-32DB-41CE-AEA6-DEF8B060FA72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47FEF4-4F0C-42EE-9F3C-252DB1979DC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225749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5CF611-98BB-4EF9-9B58-9C1BF2FDF7C4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45256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EE50B-31CC-4008-BE7C-D77C95E89B2B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BFC4-22F0-4F57-8169-4BF07DC6D55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79354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EE50B-31CC-4008-BE7C-D77C95E89B2B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BFC4-22F0-4F57-8169-4BF07DC6D55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80277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EE50B-31CC-4008-BE7C-D77C95E89B2B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BFC4-22F0-4F57-8169-4BF07DC6D55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3512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EE50B-31CC-4008-BE7C-D77C95E89B2B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BFC4-22F0-4F57-8169-4BF07DC6D55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04118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EE50B-31CC-4008-BE7C-D77C95E89B2B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BFC4-22F0-4F57-8169-4BF07DC6D55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88469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EE50B-31CC-4008-BE7C-D77C95E89B2B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BFC4-22F0-4F57-8169-4BF07DC6D55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10015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EE50B-31CC-4008-BE7C-D77C95E89B2B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BFC4-22F0-4F57-8169-4BF07DC6D55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15181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EE50B-31CC-4008-BE7C-D77C95E89B2B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BFC4-22F0-4F57-8169-4BF07DC6D55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01074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EE50B-31CC-4008-BE7C-D77C95E89B2B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BFC4-22F0-4F57-8169-4BF07DC6D55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02740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EE50B-31CC-4008-BE7C-D77C95E89B2B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BFC4-22F0-4F57-8169-4BF07DC6D55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15860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EE50B-31CC-4008-BE7C-D77C95E89B2B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BFC4-22F0-4F57-8169-4BF07DC6D55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21134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7EE50B-31CC-4008-BE7C-D77C95E89B2B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FBFC4-22F0-4F57-8169-4BF07DC6D55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87052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/index.php?title=Gare_do_Oriente&amp;action=edit&amp;redlink=1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Coat_of_arms_of_Portugal.svg" TargetMode="External"/><Relationship Id="rId7" Type="http://schemas.openxmlformats.org/officeDocument/2006/relationships/hyperlink" Target="http://cs.wikipedia.org/wiki/Soubor:Lu%C3%ADs_de_Cam%C3%B5es_por_Fran%C3%A7ois_G%C3%A9rard.jpg" TargetMode="External"/><Relationship Id="rId2" Type="http://schemas.openxmlformats.org/officeDocument/2006/relationships/hyperlink" Target="http://cs.wikipedia.org/wiki/Soubor:Flag_of_Portugal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Cristiano_Ajax.jpg" TargetMode="External"/><Relationship Id="rId5" Type="http://schemas.openxmlformats.org/officeDocument/2006/relationships/hyperlink" Target="http://cs.wikipedia.org/wiki/Soubor:Caravel_Boa_Esperanca_Portugal.jpg" TargetMode="External"/><Relationship Id="rId4" Type="http://schemas.openxmlformats.org/officeDocument/2006/relationships/hyperlink" Target="http://cs.wikipedia.org/wiki/Soubor:Cavaco_Silva_2007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Portugalsko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Učivo 8. ročníku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11652347"/>
              </p:ext>
            </p:extLst>
          </p:nvPr>
        </p:nvGraphicFramePr>
        <p:xfrm>
          <a:off x="539552" y="404664"/>
          <a:ext cx="7848872" cy="185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5125"/>
                <a:gridCol w="562374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Kolín V., Mnichovická 62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</a:t>
                      </a:r>
                      <a:r>
                        <a:rPr lang="cs-CZ" baseline="0" dirty="0" smtClean="0"/>
                        <a:t> Vladimír Zeman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10.1.2013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VY_32_INOVACE_05_Z8_Portugalsko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Portugalsko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91680" y="5157192"/>
            <a:ext cx="5407152" cy="104546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1151620" y="4437112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Anotace: Materiál je připraven jako materiál pro sdílení ve školní síti pro samostudium nebo pro prezentaci na projektoru.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6582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381000" y="2500306"/>
            <a:ext cx="8458200" cy="2714644"/>
          </a:xfrm>
        </p:spPr>
        <p:txBody>
          <a:bodyPr>
            <a:noAutofit/>
          </a:bodyPr>
          <a:lstStyle/>
          <a:p>
            <a:r>
              <a:rPr lang="cs-CZ" sz="9600" dirty="0" smtClean="0"/>
              <a:t>PORTUGALSKO</a:t>
            </a:r>
            <a:endParaRPr lang="en-US" sz="9600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 flipH="1">
            <a:off x="-642974" y="3857628"/>
            <a:ext cx="309626" cy="9144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88640"/>
            <a:ext cx="4346848" cy="2897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1" y="4635094"/>
            <a:ext cx="2880320" cy="2097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0885661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686800" cy="1571636"/>
          </a:xfrm>
        </p:spPr>
        <p:txBody>
          <a:bodyPr/>
          <a:lstStyle/>
          <a:p>
            <a:r>
              <a:rPr lang="cs-CZ" dirty="0" smtClean="0"/>
              <a:t>         </a:t>
            </a:r>
            <a:endParaRPr lang="en-US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23528" y="1052736"/>
            <a:ext cx="5976664" cy="5230934"/>
          </a:xfrm>
        </p:spPr>
        <p:txBody>
          <a:bodyPr>
            <a:normAutofit lnSpcReduction="10000"/>
          </a:bodyPr>
          <a:lstStyle/>
          <a:p>
            <a:r>
              <a:rPr lang="cs-CZ" sz="2400" dirty="0">
                <a:latin typeface="Comic Sans MS" pitchFamily="66" charset="0"/>
              </a:rPr>
              <a:t>Vznik – </a:t>
            </a:r>
            <a:r>
              <a:rPr lang="en-US" sz="2400" dirty="0"/>
              <a:t>1128</a:t>
            </a:r>
            <a:r>
              <a:rPr lang="cs-CZ" sz="2400" dirty="0"/>
              <a:t> </a:t>
            </a:r>
            <a:r>
              <a:rPr lang="en-US" sz="2400" dirty="0" err="1"/>
              <a:t>jako</a:t>
            </a:r>
            <a:r>
              <a:rPr lang="en-US" sz="2400" dirty="0"/>
              <a:t> </a:t>
            </a:r>
            <a:r>
              <a:rPr lang="en-US" sz="2400" dirty="0" err="1"/>
              <a:t>hrabství</a:t>
            </a:r>
            <a:r>
              <a:rPr lang="en-US" sz="2400" dirty="0"/>
              <a:t>, </a:t>
            </a:r>
            <a:r>
              <a:rPr lang="en-US" sz="2400" dirty="0" err="1"/>
              <a:t>jako</a:t>
            </a:r>
            <a:r>
              <a:rPr lang="en-US" sz="2400" dirty="0"/>
              <a:t> </a:t>
            </a:r>
            <a:r>
              <a:rPr lang="en-US" sz="2400" dirty="0" err="1"/>
              <a:t>kr</a:t>
            </a:r>
            <a:r>
              <a:rPr lang="cs-CZ" sz="2400" dirty="0"/>
              <a:t>á</a:t>
            </a:r>
            <a:r>
              <a:rPr lang="en-US" sz="2400" dirty="0" err="1"/>
              <a:t>lovství</a:t>
            </a:r>
            <a:r>
              <a:rPr lang="en-US" sz="2400" dirty="0"/>
              <a:t> (</a:t>
            </a:r>
            <a:r>
              <a:rPr lang="en-US" sz="2400" dirty="0" err="1"/>
              <a:t>odtržení</a:t>
            </a:r>
            <a:r>
              <a:rPr lang="en-US" sz="2400" dirty="0"/>
              <a:t> od </a:t>
            </a:r>
            <a:r>
              <a:rPr lang="en-US" sz="2400" dirty="0" err="1"/>
              <a:t>Leónsk</a:t>
            </a:r>
            <a:r>
              <a:rPr lang="cs-CZ" sz="2400" dirty="0"/>
              <a:t>é</a:t>
            </a:r>
            <a:r>
              <a:rPr lang="en-US" sz="2400" dirty="0"/>
              <a:t>ho </a:t>
            </a:r>
            <a:r>
              <a:rPr lang="en-US" sz="2400" dirty="0" err="1"/>
              <a:t>krá</a:t>
            </a:r>
            <a:r>
              <a:rPr lang="cs-CZ" sz="2400" dirty="0"/>
              <a:t>l</a:t>
            </a:r>
            <a:r>
              <a:rPr lang="en-US" sz="2400" dirty="0" err="1"/>
              <a:t>ov</a:t>
            </a:r>
            <a:r>
              <a:rPr lang="cs-CZ" sz="2400" dirty="0"/>
              <a:t>s</a:t>
            </a:r>
            <a:r>
              <a:rPr lang="en-US" sz="2400" dirty="0" err="1"/>
              <a:t>tví</a:t>
            </a:r>
            <a:r>
              <a:rPr lang="en-US" sz="2400" dirty="0"/>
              <a:t>)</a:t>
            </a:r>
            <a:endParaRPr lang="cs-CZ" sz="2400" dirty="0"/>
          </a:p>
          <a:p>
            <a:r>
              <a:rPr lang="cs-CZ" sz="2400" dirty="0" smtClean="0">
                <a:latin typeface="Comic Sans MS" pitchFamily="66" charset="0"/>
              </a:rPr>
              <a:t>Hlavní město – Lisabon (564 657)</a:t>
            </a:r>
          </a:p>
          <a:p>
            <a:r>
              <a:rPr lang="cs-CZ" sz="2400" dirty="0" smtClean="0">
                <a:latin typeface="Comic Sans MS" pitchFamily="66" charset="0"/>
              </a:rPr>
              <a:t>Rozloha – </a:t>
            </a:r>
            <a:r>
              <a:rPr lang="en-US" sz="2400" dirty="0" smtClean="0"/>
              <a:t>92 391 km² </a:t>
            </a:r>
            <a:endParaRPr lang="cs-CZ" sz="2400" dirty="0" smtClean="0">
              <a:latin typeface="Comic Sans MS" pitchFamily="66" charset="0"/>
            </a:endParaRPr>
          </a:p>
          <a:p>
            <a:r>
              <a:rPr lang="cs-CZ" sz="2400" dirty="0" smtClean="0">
                <a:latin typeface="Comic Sans MS" pitchFamily="66" charset="0"/>
              </a:rPr>
              <a:t>Počet obyvatel – </a:t>
            </a:r>
            <a:r>
              <a:rPr lang="en-US" sz="2400" dirty="0" smtClean="0"/>
              <a:t>10 708 692 </a:t>
            </a:r>
            <a:endParaRPr lang="cs-CZ" sz="2400" dirty="0" smtClean="0">
              <a:latin typeface="Comic Sans MS" pitchFamily="66" charset="0"/>
            </a:endParaRPr>
          </a:p>
          <a:p>
            <a:r>
              <a:rPr lang="cs-CZ" sz="2400" dirty="0" smtClean="0">
                <a:latin typeface="Comic Sans MS" pitchFamily="66" charset="0"/>
              </a:rPr>
              <a:t>Jazyky – Portugalština</a:t>
            </a:r>
          </a:p>
          <a:p>
            <a:r>
              <a:rPr lang="cs-CZ" sz="2400" dirty="0" smtClean="0">
                <a:latin typeface="Comic Sans MS" pitchFamily="66" charset="0"/>
              </a:rPr>
              <a:t>Náboženství – </a:t>
            </a:r>
            <a:r>
              <a:rPr lang="en-US" sz="2400" dirty="0" err="1" smtClean="0"/>
              <a:t>katol</a:t>
            </a:r>
            <a:r>
              <a:rPr lang="cs-CZ" sz="2400" dirty="0" err="1" smtClean="0"/>
              <a:t>ické</a:t>
            </a:r>
            <a:r>
              <a:rPr lang="cs-CZ" sz="2400" dirty="0" smtClean="0"/>
              <a:t> </a:t>
            </a:r>
            <a:r>
              <a:rPr lang="en-US" sz="2400" dirty="0" smtClean="0"/>
              <a:t> 93 % </a:t>
            </a:r>
            <a:r>
              <a:rPr lang="en-US" sz="2400" dirty="0" err="1" smtClean="0"/>
              <a:t>protestantsk</a:t>
            </a:r>
            <a:r>
              <a:rPr lang="cs-CZ" sz="2400" dirty="0" smtClean="0"/>
              <a:t>é </a:t>
            </a:r>
            <a:r>
              <a:rPr lang="en-US" sz="2400" dirty="0" smtClean="0"/>
              <a:t>3 %</a:t>
            </a:r>
            <a:endParaRPr lang="cs-CZ" sz="2400" dirty="0" smtClean="0"/>
          </a:p>
          <a:p>
            <a:r>
              <a:rPr lang="cs-CZ" sz="2400" dirty="0" smtClean="0">
                <a:latin typeface="Comic Sans MS" pitchFamily="66" charset="0"/>
              </a:rPr>
              <a:t>Státní zřízení – Parlamentní republika </a:t>
            </a:r>
          </a:p>
          <a:p>
            <a:r>
              <a:rPr lang="cs-CZ" sz="2400" dirty="0" smtClean="0">
                <a:latin typeface="Comic Sans MS" pitchFamily="66" charset="0"/>
              </a:rPr>
              <a:t>Prezident - </a:t>
            </a:r>
            <a:r>
              <a:rPr lang="en-US" sz="2400" dirty="0" err="1" smtClean="0"/>
              <a:t>Aníbal</a:t>
            </a:r>
            <a:r>
              <a:rPr lang="en-US" sz="2400" dirty="0" smtClean="0"/>
              <a:t> </a:t>
            </a:r>
            <a:r>
              <a:rPr lang="en-US" sz="2400" dirty="0" err="1" smtClean="0"/>
              <a:t>Cavaco</a:t>
            </a:r>
            <a:r>
              <a:rPr lang="en-US" sz="2400" dirty="0" smtClean="0"/>
              <a:t> </a:t>
            </a:r>
            <a:r>
              <a:rPr lang="en-US" sz="2400" dirty="0" err="1" smtClean="0"/>
              <a:t>Silv</a:t>
            </a:r>
            <a:r>
              <a:rPr lang="cs-CZ" sz="2400" dirty="0" smtClean="0"/>
              <a:t>a</a:t>
            </a:r>
          </a:p>
          <a:p>
            <a:r>
              <a:rPr lang="cs-CZ" sz="2400" dirty="0" smtClean="0">
                <a:latin typeface="Comic Sans MS" pitchFamily="66" charset="0"/>
              </a:rPr>
              <a:t>Měna – Euro </a:t>
            </a:r>
          </a:p>
          <a:p>
            <a:r>
              <a:rPr lang="cs-CZ" sz="2400" dirty="0" smtClean="0">
                <a:latin typeface="Comic Sans MS" pitchFamily="66" charset="0"/>
              </a:rPr>
              <a:t>Řeky – </a:t>
            </a:r>
            <a:r>
              <a:rPr lang="cs-CZ" sz="2400" dirty="0" err="1" smtClean="0">
                <a:latin typeface="Comic Sans MS" pitchFamily="66" charset="0"/>
              </a:rPr>
              <a:t>Douro</a:t>
            </a:r>
            <a:r>
              <a:rPr lang="cs-CZ" sz="2400" dirty="0" smtClean="0">
                <a:latin typeface="Comic Sans MS" pitchFamily="66" charset="0"/>
              </a:rPr>
              <a:t>, </a:t>
            </a:r>
            <a:r>
              <a:rPr lang="cs-CZ" sz="2400" dirty="0" err="1" smtClean="0">
                <a:latin typeface="Comic Sans MS" pitchFamily="66" charset="0"/>
              </a:rPr>
              <a:t>Mondego</a:t>
            </a:r>
            <a:r>
              <a:rPr lang="cs-CZ" sz="2400" dirty="0" smtClean="0">
                <a:latin typeface="Comic Sans MS" pitchFamily="66" charset="0"/>
              </a:rPr>
              <a:t>, Tejo,    </a:t>
            </a:r>
          </a:p>
          <a:p>
            <a:r>
              <a:rPr lang="cs-CZ" sz="2400" dirty="0" smtClean="0">
                <a:latin typeface="Comic Sans MS" pitchFamily="66" charset="0"/>
              </a:rPr>
              <a:t>Povrch – nížiny a pahorky </a:t>
            </a:r>
          </a:p>
          <a:p>
            <a:endParaRPr lang="en-US" sz="2400" dirty="0"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851920" y="260648"/>
            <a:ext cx="3960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dirty="0" smtClean="0">
                <a:latin typeface="Comic Sans MS" pitchFamily="66" charset="0"/>
              </a:rPr>
              <a:t>Několik fakt</a:t>
            </a:r>
            <a:endParaRPr lang="cs-CZ" sz="3600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952505"/>
            <a:ext cx="2583071" cy="3973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87401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Comic Sans MS" pitchFamily="66" charset="0"/>
              </a:rPr>
              <a:t>Historie</a:t>
            </a:r>
            <a:endParaRPr lang="en-US" dirty="0">
              <a:latin typeface="Comic Sans MS" pitchFamily="66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04800" y="908720"/>
            <a:ext cx="8686800" cy="5734990"/>
          </a:xfrm>
        </p:spPr>
        <p:txBody>
          <a:bodyPr>
            <a:noAutofit/>
          </a:bodyPr>
          <a:lstStyle/>
          <a:p>
            <a:r>
              <a:rPr lang="cs-CZ" sz="1800" dirty="0" smtClean="0">
                <a:latin typeface="Comic Sans MS" pitchFamily="66" charset="0"/>
              </a:rPr>
              <a:t>Dominance mořeplavby a zámořských objevů</a:t>
            </a:r>
          </a:p>
          <a:p>
            <a:r>
              <a:rPr lang="cs-CZ" sz="1800" dirty="0" smtClean="0">
                <a:latin typeface="Comic Sans MS" pitchFamily="66" charset="0"/>
              </a:rPr>
              <a:t>Výhodná poloha na Iberském poloostrově na pobřeží Atlantského oceánu</a:t>
            </a:r>
          </a:p>
          <a:p>
            <a:r>
              <a:rPr lang="cs-CZ" sz="1800" dirty="0" smtClean="0">
                <a:latin typeface="Comic Sans MS" pitchFamily="66" charset="0"/>
              </a:rPr>
              <a:t>Minulost má vliv na kulturu – v architektuře a v umění převládají maurské a orientální vlivy</a:t>
            </a:r>
          </a:p>
          <a:p>
            <a:r>
              <a:rPr lang="cs-CZ" sz="1800" dirty="0" smtClean="0">
                <a:latin typeface="Comic Sans MS" pitchFamily="66" charset="0"/>
              </a:rPr>
              <a:t>Během 3 000 let se v Portugalsku vystřídalo mnoho civilizací</a:t>
            </a:r>
          </a:p>
          <a:p>
            <a:pPr lvl="1"/>
            <a:r>
              <a:rPr lang="cs-CZ" sz="1600" dirty="0" smtClean="0">
                <a:latin typeface="Comic Sans MS" pitchFamily="66" charset="0"/>
              </a:rPr>
              <a:t>Féničané</a:t>
            </a:r>
          </a:p>
          <a:p>
            <a:pPr lvl="1"/>
            <a:r>
              <a:rPr lang="cs-CZ" sz="1600" dirty="0" smtClean="0">
                <a:latin typeface="Comic Sans MS" pitchFamily="66" charset="0"/>
              </a:rPr>
              <a:t>Řekové</a:t>
            </a:r>
          </a:p>
          <a:p>
            <a:pPr lvl="1"/>
            <a:r>
              <a:rPr lang="cs-CZ" sz="1600" dirty="0" smtClean="0">
                <a:latin typeface="Comic Sans MS" pitchFamily="66" charset="0"/>
              </a:rPr>
              <a:t>Keltové</a:t>
            </a:r>
          </a:p>
          <a:p>
            <a:pPr lvl="1"/>
            <a:r>
              <a:rPr lang="cs-CZ" sz="1600" dirty="0" smtClean="0">
                <a:latin typeface="Comic Sans MS" pitchFamily="66" charset="0"/>
              </a:rPr>
              <a:t>Kartaginci</a:t>
            </a:r>
          </a:p>
          <a:p>
            <a:pPr lvl="1"/>
            <a:r>
              <a:rPr lang="cs-CZ" sz="1600" dirty="0" smtClean="0">
                <a:latin typeface="Comic Sans MS" pitchFamily="66" charset="0"/>
              </a:rPr>
              <a:t>Římané</a:t>
            </a:r>
          </a:p>
          <a:p>
            <a:pPr lvl="1"/>
            <a:r>
              <a:rPr lang="cs-CZ" sz="1600" dirty="0" smtClean="0">
                <a:latin typeface="Comic Sans MS" pitchFamily="66" charset="0"/>
              </a:rPr>
              <a:t>Arabové</a:t>
            </a:r>
          </a:p>
          <a:p>
            <a:r>
              <a:rPr lang="cs-CZ" sz="1800" dirty="0" smtClean="0">
                <a:latin typeface="Comic Sans MS" pitchFamily="66" charset="0"/>
              </a:rPr>
              <a:t>15. století – </a:t>
            </a:r>
            <a:r>
              <a:rPr lang="cs-CZ" sz="1800" dirty="0" err="1" smtClean="0">
                <a:latin typeface="Comic Sans MS" pitchFamily="66" charset="0"/>
              </a:rPr>
              <a:t>Vasco</a:t>
            </a:r>
            <a:r>
              <a:rPr lang="cs-CZ" sz="1800" dirty="0" smtClean="0">
                <a:latin typeface="Comic Sans MS" pitchFamily="66" charset="0"/>
              </a:rPr>
              <a:t> da Gama průzkum nových území</a:t>
            </a:r>
          </a:p>
          <a:p>
            <a:r>
              <a:rPr lang="cs-CZ" sz="1800" dirty="0" smtClean="0">
                <a:latin typeface="Comic Sans MS" pitchFamily="66" charset="0"/>
              </a:rPr>
              <a:t>Zisk kolonií</a:t>
            </a:r>
          </a:p>
          <a:p>
            <a:r>
              <a:rPr lang="cs-CZ" sz="1800" dirty="0" smtClean="0">
                <a:latin typeface="Comic Sans MS" pitchFamily="66" charset="0"/>
              </a:rPr>
              <a:t>Jedna z nejstarších univerzit v Evropě v Coimbře, založená v roce 1290</a:t>
            </a:r>
          </a:p>
          <a:p>
            <a:r>
              <a:rPr lang="cs-CZ" sz="1800" dirty="0" smtClean="0">
                <a:latin typeface="Comic Sans MS" pitchFamily="66" charset="0"/>
              </a:rPr>
              <a:t>Prezident je volen ve všeobecném hlasování na pětileté období a má omezené pravomoci. </a:t>
            </a:r>
          </a:p>
          <a:p>
            <a:r>
              <a:rPr lang="cs-CZ" sz="1800" dirty="0" smtClean="0">
                <a:latin typeface="Comic Sans MS" pitchFamily="66" charset="0"/>
              </a:rPr>
              <a:t>Parlament má 230 členů</a:t>
            </a:r>
            <a:endParaRPr lang="cs-CZ" sz="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708920"/>
            <a:ext cx="2638425" cy="199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499992" y="2780928"/>
            <a:ext cx="21272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Portugalská karavela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80383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Hospodářství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5589240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>
                <a:latin typeface="Comic Sans MS" pitchFamily="66" charset="0"/>
              </a:rPr>
              <a:t>Před rozšířením Evropské unie v roce 2004 patřilo Portugalsko mezi nejchudší země uskupení</a:t>
            </a:r>
          </a:p>
          <a:p>
            <a:r>
              <a:rPr lang="cs-CZ" dirty="0" smtClean="0">
                <a:latin typeface="Comic Sans MS" pitchFamily="66" charset="0"/>
              </a:rPr>
              <a:t>Zemědělství zaměstnává asi 11% pracujících</a:t>
            </a:r>
          </a:p>
          <a:p>
            <a:r>
              <a:rPr lang="cs-CZ" dirty="0" smtClean="0">
                <a:latin typeface="Comic Sans MS" pitchFamily="66" charset="0"/>
              </a:rPr>
              <a:t>Významné je pěstování pšenice, kukuřice, vinné révy a oliv</a:t>
            </a:r>
          </a:p>
          <a:p>
            <a:r>
              <a:rPr lang="cs-CZ" dirty="0" smtClean="0">
                <a:latin typeface="Comic Sans MS" pitchFamily="66" charset="0"/>
              </a:rPr>
              <a:t>Portugalsko je největším světovým pěstitelem korku. </a:t>
            </a:r>
          </a:p>
          <a:p>
            <a:r>
              <a:rPr lang="cs-CZ" dirty="0" smtClean="0">
                <a:latin typeface="Comic Sans MS" pitchFamily="66" charset="0"/>
              </a:rPr>
              <a:t>Mezi živočišnou výrobou vyniká chov ovcí</a:t>
            </a:r>
          </a:p>
          <a:p>
            <a:r>
              <a:rPr lang="cs-CZ" dirty="0" smtClean="0">
                <a:latin typeface="Comic Sans MS" pitchFamily="66" charset="0"/>
              </a:rPr>
              <a:t>Portugalsko má značné zásoby rud wolframu a mědi</a:t>
            </a:r>
          </a:p>
          <a:p>
            <a:r>
              <a:rPr lang="cs-CZ" dirty="0" smtClean="0">
                <a:latin typeface="Comic Sans MS" pitchFamily="66" charset="0"/>
              </a:rPr>
              <a:t>Průmyslu vévodí oděvnictví a obuvnictví, automobilový průmysl a výroba cementu</a:t>
            </a:r>
          </a:p>
          <a:p>
            <a:r>
              <a:rPr lang="cs-CZ" dirty="0" smtClean="0">
                <a:latin typeface="Comic Sans MS" pitchFamily="66" charset="0"/>
              </a:rPr>
              <a:t>Asi 75% zahraniční výměny zboží této země připadá na EU</a:t>
            </a:r>
          </a:p>
          <a:p>
            <a:r>
              <a:rPr lang="cs-CZ" dirty="0" smtClean="0">
                <a:latin typeface="Comic Sans MS" pitchFamily="66" charset="0"/>
              </a:rPr>
              <a:t>V zemi se daří rozvíjet oblast služeb, hlavně cestovního ruchu. Portugalsko navštíví ročně cca 20 milionů turistů</a:t>
            </a:r>
          </a:p>
          <a:p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276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Doprava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836712"/>
            <a:ext cx="8291264" cy="3323987"/>
          </a:xfr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Portugalské </a:t>
            </a:r>
            <a:r>
              <a:rPr lang="cs-CZ" sz="1400" b="1" dirty="0" smtClean="0">
                <a:latin typeface="Comic Sans MS" pitchFamily="66" charset="0"/>
              </a:rPr>
              <a:t>vlaky</a:t>
            </a:r>
            <a:r>
              <a:rPr lang="cs-CZ" sz="1400" dirty="0" smtClean="0">
                <a:latin typeface="Comic Sans MS" pitchFamily="66" charset="0"/>
              </a:rPr>
              <a:t> jsou pohodlné a v porovnání s vlaky českými v podstatě i levné</a:t>
            </a:r>
          </a:p>
          <a:p>
            <a:r>
              <a:rPr lang="cs-CZ" sz="1400" dirty="0" smtClean="0">
                <a:latin typeface="Comic Sans MS" pitchFamily="66" charset="0"/>
              </a:rPr>
              <a:t>Určitě se nejlépe hodí na delší vzdálenosti</a:t>
            </a:r>
          </a:p>
          <a:p>
            <a:r>
              <a:rPr lang="cs-CZ" sz="1400" dirty="0" smtClean="0">
                <a:latin typeface="Comic Sans MS" pitchFamily="66" charset="0"/>
              </a:rPr>
              <a:t>V okolí Porta a Lisabonu také existuje velmi frekventovaná síť příměstských vlaků</a:t>
            </a:r>
          </a:p>
          <a:p>
            <a:r>
              <a:rPr lang="cs-CZ" sz="1400" dirty="0" smtClean="0">
                <a:latin typeface="Comic Sans MS" pitchFamily="66" charset="0"/>
              </a:rPr>
              <a:t>za dvě eura </a:t>
            </a:r>
            <a:r>
              <a:rPr lang="cs-CZ" sz="1400" dirty="0" smtClean="0">
                <a:latin typeface="Comic Sans MS" pitchFamily="66" charset="0"/>
              </a:rPr>
              <a:t>se dostanete </a:t>
            </a:r>
            <a:r>
              <a:rPr lang="cs-CZ" sz="1400" dirty="0" smtClean="0">
                <a:latin typeface="Comic Sans MS" pitchFamily="66" charset="0"/>
              </a:rPr>
              <a:t>až 60 km daleko</a:t>
            </a:r>
          </a:p>
          <a:p>
            <a:r>
              <a:rPr lang="cs-CZ" sz="1400" dirty="0" smtClean="0">
                <a:latin typeface="Comic Sans MS" pitchFamily="66" charset="0"/>
              </a:rPr>
              <a:t>Tyto příměstské vlaky už se spíše podobají metru</a:t>
            </a:r>
          </a:p>
          <a:p>
            <a:r>
              <a:rPr lang="cs-CZ" sz="1400" dirty="0" smtClean="0">
                <a:latin typeface="Comic Sans MS" pitchFamily="66" charset="0"/>
              </a:rPr>
              <a:t>V Portu je úžasné, že frekventovaná železniční stanice </a:t>
            </a:r>
            <a:r>
              <a:rPr lang="cs-CZ" sz="1400" dirty="0" err="1" smtClean="0">
                <a:latin typeface="Comic Sans MS" pitchFamily="66" charset="0"/>
              </a:rPr>
              <a:t>Sao</a:t>
            </a:r>
            <a:r>
              <a:rPr lang="cs-CZ" sz="1400" dirty="0" smtClean="0">
                <a:latin typeface="Comic Sans MS" pitchFamily="66" charset="0"/>
              </a:rPr>
              <a:t> </a:t>
            </a:r>
            <a:r>
              <a:rPr lang="cs-CZ" sz="1400" dirty="0" err="1" smtClean="0">
                <a:latin typeface="Comic Sans MS" pitchFamily="66" charset="0"/>
              </a:rPr>
              <a:t>Bento</a:t>
            </a:r>
            <a:r>
              <a:rPr lang="cs-CZ" sz="1400" dirty="0" smtClean="0">
                <a:latin typeface="Comic Sans MS" pitchFamily="66" charset="0"/>
              </a:rPr>
              <a:t> je v podstatě uprostřed města</a:t>
            </a:r>
          </a:p>
          <a:p>
            <a:r>
              <a:rPr lang="cs-CZ" sz="1400" dirty="0" smtClean="0">
                <a:latin typeface="Comic Sans MS" pitchFamily="66" charset="0"/>
              </a:rPr>
              <a:t>Dálkové </a:t>
            </a:r>
            <a:r>
              <a:rPr lang="cs-CZ" sz="1400" b="1" dirty="0" smtClean="0">
                <a:latin typeface="Comic Sans MS" pitchFamily="66" charset="0"/>
              </a:rPr>
              <a:t>autobusy</a:t>
            </a:r>
            <a:r>
              <a:rPr lang="cs-CZ" sz="1400" dirty="0" smtClean="0">
                <a:latin typeface="Comic Sans MS" pitchFamily="66" charset="0"/>
              </a:rPr>
              <a:t> jsou hodně podobné našim, ovšem úskalí je v tom, že v Portugalsku působí několik desítek autobusových společností, které ale nespojuje žádný </a:t>
            </a:r>
            <a:r>
              <a:rPr lang="cs-CZ" sz="1400" dirty="0" err="1" smtClean="0">
                <a:latin typeface="Comic Sans MS" pitchFamily="66" charset="0"/>
              </a:rPr>
              <a:t>Idos</a:t>
            </a:r>
            <a:endParaRPr lang="cs-CZ" sz="1400" dirty="0" smtClean="0">
              <a:latin typeface="Comic Sans MS" pitchFamily="66" charset="0"/>
            </a:endParaRPr>
          </a:p>
          <a:p>
            <a:r>
              <a:rPr lang="cs-CZ" sz="1400" dirty="0" smtClean="0">
                <a:latin typeface="Comic Sans MS" pitchFamily="66" charset="0"/>
              </a:rPr>
              <a:t>na zastávkách se platí u řidiče.</a:t>
            </a:r>
          </a:p>
          <a:p>
            <a:r>
              <a:rPr lang="cs-CZ" sz="1400" b="1" dirty="0" smtClean="0">
                <a:latin typeface="Comic Sans MS" pitchFamily="66" charset="0"/>
              </a:rPr>
              <a:t>Metro</a:t>
            </a:r>
            <a:r>
              <a:rPr lang="cs-CZ" sz="1400" dirty="0" smtClean="0">
                <a:latin typeface="Comic Sans MS" pitchFamily="66" charset="0"/>
              </a:rPr>
              <a:t> je v </a:t>
            </a:r>
            <a:r>
              <a:rPr lang="cs-CZ" sz="1400" dirty="0" err="1" smtClean="0">
                <a:latin typeface="Comic Sans MS" pitchFamily="66" charset="0"/>
              </a:rPr>
              <a:t>Porgugalsku</a:t>
            </a:r>
            <a:r>
              <a:rPr lang="cs-CZ" sz="1400" dirty="0" smtClean="0">
                <a:latin typeface="Comic Sans MS" pitchFamily="66" charset="0"/>
              </a:rPr>
              <a:t> v Lisabonu a v Portu</a:t>
            </a:r>
          </a:p>
          <a:p>
            <a:r>
              <a:rPr lang="cs-CZ" sz="1400" dirty="0" err="1" smtClean="0">
                <a:latin typeface="Comic Sans MS" pitchFamily="66" charset="0"/>
              </a:rPr>
              <a:t>Narozdíl</a:t>
            </a:r>
            <a:r>
              <a:rPr lang="cs-CZ" sz="1400" dirty="0" smtClean="0">
                <a:latin typeface="Comic Sans MS" pitchFamily="66" charset="0"/>
              </a:rPr>
              <a:t> </a:t>
            </a:r>
            <a:r>
              <a:rPr lang="cs-CZ" sz="1400" dirty="0" smtClean="0">
                <a:latin typeface="Comic Sans MS" pitchFamily="66" charset="0"/>
              </a:rPr>
              <a:t>od našeho metra jezdí portugalské metro po většinu času nad zemí</a:t>
            </a:r>
          </a:p>
          <a:p>
            <a:r>
              <a:rPr lang="cs-CZ" sz="1400" dirty="0" smtClean="0">
                <a:latin typeface="Comic Sans MS" pitchFamily="66" charset="0"/>
              </a:rPr>
              <a:t>Lístky do metra se v Portu kupují a dobíjejí podle zón a neplatí v MHD</a:t>
            </a:r>
            <a:endParaRPr lang="cs-CZ" sz="1400" dirty="0">
              <a:latin typeface="Comic Sans MS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221088"/>
            <a:ext cx="4158426" cy="2578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763688" y="4869160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Intermodální </a:t>
            </a:r>
            <a:r>
              <a:rPr lang="cs-CZ" dirty="0" smtClean="0"/>
              <a:t>stanice</a:t>
            </a:r>
          </a:p>
          <a:p>
            <a:r>
              <a:rPr lang="cs-CZ" dirty="0"/>
              <a:t> </a:t>
            </a:r>
            <a:r>
              <a:rPr lang="cs-CZ" dirty="0" err="1">
                <a:hlinkClick r:id="rId3" tooltip="Gare do Oriente (stránka neexistuje)"/>
              </a:rPr>
              <a:t>Gare</a:t>
            </a:r>
            <a:r>
              <a:rPr lang="cs-CZ" dirty="0">
                <a:hlinkClick r:id="rId3" tooltip="Gare do Oriente (stránka neexistuje)"/>
              </a:rPr>
              <a:t> do Oriente</a:t>
            </a:r>
            <a:r>
              <a:rPr lang="cs-CZ" dirty="0"/>
              <a:t> v Lisabonu</a:t>
            </a:r>
          </a:p>
        </p:txBody>
      </p:sp>
    </p:spTree>
    <p:extLst>
      <p:ext uri="{BB962C8B-B14F-4D97-AF65-F5344CB8AC3E}">
        <p14:creationId xmlns:p14="http://schemas.microsoft.com/office/powerpoint/2010/main" xmlns="" val="199636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Zajímavosti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Pěstují nejkvalitnější korkové duby</a:t>
            </a:r>
          </a:p>
          <a:p>
            <a:r>
              <a:rPr lang="cs-CZ" dirty="0" smtClean="0"/>
              <a:t>Jediný pevninský soused – Španělsko </a:t>
            </a:r>
          </a:p>
          <a:p>
            <a:r>
              <a:rPr lang="cs-CZ" dirty="0" smtClean="0"/>
              <a:t>Mají hrad jako symbol nezávislosti</a:t>
            </a:r>
          </a:p>
          <a:p>
            <a:r>
              <a:rPr lang="cs-CZ" dirty="0" smtClean="0"/>
              <a:t>V minulosti národ objevitelů</a:t>
            </a:r>
          </a:p>
          <a:p>
            <a:endParaRPr lang="cs-CZ" dirty="0" smtClean="0"/>
          </a:p>
          <a:p>
            <a:r>
              <a:rPr lang="cs-CZ" dirty="0" smtClean="0"/>
              <a:t>Podle oficiálního dělení na obce nemá Portugalsko město nad 500 000 obyvatel, neboť obce, které fakticky srostly s centry aglomerací, nadále zůstávají samostatné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9645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Významní lidé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79712" y="2276872"/>
            <a:ext cx="4320480" cy="3946540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cs-CZ" dirty="0" err="1" smtClean="0"/>
              <a:t>Cristiano</a:t>
            </a:r>
            <a:r>
              <a:rPr lang="cs-CZ" dirty="0" smtClean="0"/>
              <a:t> Ronaldo – Fotbalista hraje za tým CF REAL MADRID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en-US" dirty="0" err="1" smtClean="0"/>
              <a:t>Luís</a:t>
            </a:r>
            <a:r>
              <a:rPr lang="en-US" dirty="0" smtClean="0"/>
              <a:t> de </a:t>
            </a:r>
            <a:r>
              <a:rPr lang="en-US" dirty="0" err="1" smtClean="0"/>
              <a:t>Camões</a:t>
            </a:r>
            <a:r>
              <a:rPr lang="cs-CZ" dirty="0" smtClean="0"/>
              <a:t> - Básník</a:t>
            </a:r>
          </a:p>
          <a:p>
            <a:endParaRPr lang="cs-CZ" dirty="0" smtClean="0"/>
          </a:p>
          <a:p>
            <a:endParaRPr lang="cs-CZ" dirty="0" smtClean="0"/>
          </a:p>
          <a:p>
            <a:pPr algn="r"/>
            <a:r>
              <a:rPr lang="en-US" dirty="0" smtClean="0"/>
              <a:t>Fernando Pessoa</a:t>
            </a:r>
            <a:r>
              <a:rPr lang="cs-CZ" dirty="0" smtClean="0"/>
              <a:t> - Básník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en-US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23636"/>
            <a:ext cx="1690637" cy="306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1770" y="2708920"/>
            <a:ext cx="1805528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975121"/>
            <a:ext cx="2431728" cy="2638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458572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62500" lnSpcReduction="20000"/>
          </a:bodyPr>
          <a:lstStyle/>
          <a:p>
            <a:r>
              <a:rPr lang="cs-CZ" dirty="0" smtClean="0"/>
              <a:t>Portugalská </a:t>
            </a:r>
            <a:r>
              <a:rPr lang="cs-CZ" dirty="0"/>
              <a:t>vlajka: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cs.wikipedia.org/wiki/Soubor:Flag_of_Portugal.svg</a:t>
            </a:r>
            <a:endParaRPr lang="cs-CZ" dirty="0" smtClean="0"/>
          </a:p>
          <a:p>
            <a:r>
              <a:rPr lang="cs-CZ" dirty="0"/>
              <a:t>Portugalský znak: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cs.wikipedia.org/wiki/Soubor:Coat_of_arms_of_Portugal.svg</a:t>
            </a:r>
            <a:endParaRPr lang="cs-CZ" dirty="0" smtClean="0"/>
          </a:p>
          <a:p>
            <a:r>
              <a:rPr lang="cs-CZ" dirty="0" err="1" smtClean="0"/>
              <a:t>Pezident</a:t>
            </a:r>
            <a:r>
              <a:rPr lang="cs-CZ" dirty="0"/>
              <a:t> Portugalska: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cs.wikipedia.org/wiki/Soubor:Cavaco_Silva_2007.jpg</a:t>
            </a:r>
            <a:endParaRPr lang="cs-CZ" dirty="0" smtClean="0"/>
          </a:p>
          <a:p>
            <a:r>
              <a:rPr lang="cs-CZ" dirty="0"/>
              <a:t>Portugalská karavela: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cs.wikipedia.org/wiki/Soubor:Caravel_Boa_Esperanca_Portugal.jpg</a:t>
            </a:r>
            <a:endParaRPr lang="cs-CZ" dirty="0" smtClean="0"/>
          </a:p>
          <a:p>
            <a:r>
              <a:rPr lang="cs-CZ" dirty="0"/>
              <a:t>Autobusová stanice: http://cs.wikipedia.org/wiki/Soubor:Lisbon_Gare_de_Oriente.jpg</a:t>
            </a:r>
            <a:endParaRPr lang="cs-CZ" dirty="0" smtClean="0"/>
          </a:p>
          <a:p>
            <a:r>
              <a:rPr lang="cs-CZ" dirty="0" err="1" smtClean="0"/>
              <a:t>Cristiano</a:t>
            </a:r>
            <a:r>
              <a:rPr lang="cs-CZ" dirty="0"/>
              <a:t> Ronaldo: </a:t>
            </a: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cs.wikipedia.org/wiki/Soubor:Cristiano_Ajax.jpg</a:t>
            </a:r>
            <a:endParaRPr lang="cs-CZ" dirty="0" smtClean="0"/>
          </a:p>
          <a:p>
            <a:r>
              <a:rPr lang="cs-CZ" dirty="0" err="1"/>
              <a:t>Luís</a:t>
            </a:r>
            <a:r>
              <a:rPr lang="cs-CZ" dirty="0"/>
              <a:t> de </a:t>
            </a:r>
            <a:r>
              <a:rPr lang="cs-CZ" dirty="0" err="1" smtClean="0"/>
              <a:t>Camões</a:t>
            </a:r>
            <a:r>
              <a:rPr lang="cs-CZ" dirty="0"/>
              <a:t>: </a:t>
            </a:r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cs.wikipedia.org/wiki/Soubor:Lu%C3%ADs_de_Cam%C3%B5es_por_Fran%C3%A7ois_G%C3%A9rard.jpg</a:t>
            </a:r>
            <a:endParaRPr lang="cs-CZ" dirty="0" smtClean="0"/>
          </a:p>
          <a:p>
            <a:r>
              <a:rPr lang="en-US" dirty="0"/>
              <a:t>Fernando </a:t>
            </a:r>
            <a:r>
              <a:rPr lang="en-US" dirty="0" smtClean="0"/>
              <a:t>Pessoa</a:t>
            </a:r>
            <a:r>
              <a:rPr lang="cs-CZ"/>
              <a:t>: http://commons.wikimedia.org/wiki/File:216_2310-Fernando-Pessoa.jpg?uselang=cs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256334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0000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752</TotalTime>
  <Words>420</Words>
  <Application>Microsoft Office PowerPoint</Application>
  <PresentationFormat>Předvádění na obrazovce (4:3)</PresentationFormat>
  <Paragraphs>92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Portugalsko</vt:lpstr>
      <vt:lpstr>PORTUGALSKO</vt:lpstr>
      <vt:lpstr>         </vt:lpstr>
      <vt:lpstr>Historie</vt:lpstr>
      <vt:lpstr>Hospodářství</vt:lpstr>
      <vt:lpstr>Doprava</vt:lpstr>
      <vt:lpstr>Zajímavosti</vt:lpstr>
      <vt:lpstr>Významní lidé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Kraje a okresní města</dc:title>
  <dc:creator>006</dc:creator>
  <cp:lastModifiedBy>Dum</cp:lastModifiedBy>
  <cp:revision>70</cp:revision>
  <dcterms:created xsi:type="dcterms:W3CDTF">2012-02-05T08:10:16Z</dcterms:created>
  <dcterms:modified xsi:type="dcterms:W3CDTF">2013-10-02T10:47:49Z</dcterms:modified>
</cp:coreProperties>
</file>