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383" r:id="rId3"/>
    <p:sldId id="375" r:id="rId4"/>
    <p:sldId id="382" r:id="rId5"/>
    <p:sldId id="376" r:id="rId6"/>
    <p:sldId id="377" r:id="rId7"/>
    <p:sldId id="378" r:id="rId8"/>
    <p:sldId id="380" r:id="rId9"/>
    <p:sldId id="381" r:id="rId10"/>
    <p:sldId id="3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2963F-32DB-41CE-AEA6-DEF8B060FA7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7FEF4-4F0C-42EE-9F3C-252DB1979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57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354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27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12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118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46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015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18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074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740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860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134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052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Red_double_decker_bus_in_London.jpg" TargetMode="External"/><Relationship Id="rId3" Type="http://schemas.openxmlformats.org/officeDocument/2006/relationships/hyperlink" Target="http://cs.wikipedia.org/wiki/Soubor:Coat_of_Arms_of_Great_Britain_(1714-1801).svg" TargetMode="External"/><Relationship Id="rId7" Type="http://schemas.openxmlformats.org/officeDocument/2006/relationships/hyperlink" Target="http://commons.wikimedia.org/wiki/File:2012_Aston_Virage_Volante_front.jpg" TargetMode="External"/><Relationship Id="rId12" Type="http://schemas.openxmlformats.org/officeDocument/2006/relationships/hyperlink" Target="http://commons.wikimedia.org/wiki/File:Hannover7909.jpg?uselang=cs" TargetMode="External"/><Relationship Id="rId2" Type="http://schemas.openxmlformats.org/officeDocument/2006/relationships/hyperlink" Target="http://cs.wikipedia.org/wiki/Soubor:Union_flag_1606_(Kings_Colors)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%22What_do_you_mean,_mint_sauce%22_-_geograph.org.uk_-_566149.jpg?uselang=cs" TargetMode="External"/><Relationship Id="rId11" Type="http://schemas.openxmlformats.org/officeDocument/2006/relationships/hyperlink" Target="http://commons.wikimedia.org/wiki/File:Rowan_Atkinson,_2011.jpg" TargetMode="External"/><Relationship Id="rId5" Type="http://schemas.openxmlformats.org/officeDocument/2006/relationships/hyperlink" Target="http://cs.wikipedia.org/wiki/Soubor:Red_Shorthorn_Bull_IMG_0077.jpg" TargetMode="External"/><Relationship Id="rId10" Type="http://schemas.openxmlformats.org/officeDocument/2006/relationships/hyperlink" Target="http://commons.wikimedia.org/wiki/File:Princess_Diana_Cannes.jpg" TargetMode="External"/><Relationship Id="rId4" Type="http://schemas.openxmlformats.org/officeDocument/2006/relationships/hyperlink" Target="http://commons.wikimedia.org/wiki/File:Gibraltar5pounds.jpg" TargetMode="External"/><Relationship Id="rId9" Type="http://schemas.openxmlformats.org/officeDocument/2006/relationships/hyperlink" Target="http://commons.wikimedia.org/wiki/File:David_Beckham_Nov_11_200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Velká Británie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8. ročníku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3990695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10.1.2013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VY_32_INOVACE_06_Z8_Velká </a:t>
                      </a:r>
                      <a:r>
                        <a:rPr lang="cs-CZ" dirty="0" smtClean="0"/>
                        <a:t>Británie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Velká Británie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5157192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51620" y="4510861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8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/>
          <a:lstStyle/>
          <a:p>
            <a:r>
              <a:rPr lang="cs-CZ" dirty="0" smtClean="0"/>
              <a:t>Velká Británie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50196"/>
            <a:ext cx="3096344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16631"/>
            <a:ext cx="4818112" cy="2890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2855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1"/>
          </p:nvPr>
        </p:nvSpPr>
        <p:spPr>
          <a:xfrm>
            <a:off x="395536" y="260648"/>
            <a:ext cx="7848872" cy="3816424"/>
          </a:xfrm>
        </p:spPr>
        <p:txBody>
          <a:bodyPr wrap="square">
            <a:normAutofit fontScale="92500"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Počet obyvatel - 60 609 153 ( v roce 2006 )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Rozloha - 244 820 km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2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Hlavní město  - Londýn  - 61 708 895 obyvatel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Národnosti – Angličané, Britové, Skoti, Irové, Welšané, Indové, Afričani, Pákistánci – obecně většina národů z bývalých kolonií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Jazyk – angličtina, v některých částech Skotska </a:t>
            </a:r>
            <a:r>
              <a:rPr lang="cs-CZ" sz="2400" b="1" dirty="0">
                <a:solidFill>
                  <a:schemeClr val="tx1"/>
                </a:solidFill>
              </a:rPr>
              <a:t>starý keltský </a:t>
            </a:r>
            <a:r>
              <a:rPr lang="cs-CZ" sz="2400" b="1" dirty="0" smtClean="0">
                <a:solidFill>
                  <a:schemeClr val="tx1"/>
                </a:solidFill>
              </a:rPr>
              <a:t>jazyk 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Měna – Libra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Řeky – Temže, Tweed</a:t>
            </a:r>
          </a:p>
          <a:p>
            <a:r>
              <a:rPr lang="cs-CZ" sz="2400" b="1" dirty="0">
                <a:solidFill>
                  <a:schemeClr val="tx1"/>
                </a:solidFill>
              </a:rPr>
              <a:t>Jezera – Loch Ness, 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Lough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Neagh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293096"/>
            <a:ext cx="4818112" cy="2481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0121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84168" y="116632"/>
            <a:ext cx="2520280" cy="1002035"/>
          </a:xfrm>
        </p:spPr>
        <p:txBody>
          <a:bodyPr/>
          <a:lstStyle/>
          <a:p>
            <a:r>
              <a:rPr lang="cs-CZ" b="1" dirty="0" smtClean="0"/>
              <a:t>Historie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1"/>
          </p:nvPr>
        </p:nvSpPr>
        <p:spPr>
          <a:xfrm>
            <a:off x="323528" y="548680"/>
            <a:ext cx="8424936" cy="5832648"/>
          </a:xfrm>
        </p:spPr>
        <p:txBody>
          <a:bodyPr>
            <a:normAutofit/>
          </a:bodyPr>
          <a:lstStyle/>
          <a:p>
            <a:pPr marL="406908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První lidé – přišli do Británie v době ledové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Římané v polovině 1. stol. – obsadili většinu území Anglie a Walesu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8. a 9. století – severovýchod a východ Anglie – nadvláda norských a dánských Vikingů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1284 – Anglické koruně se podřídil Wales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1536 - Plné sjednocení Anglie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Jindřich VIII. – jeho dcera Alžběta I.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Alžběta I. – její vláda – zlatý věk rozkvetu hospodářství, literatury a objevů Anglie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Jakub VI. – spojil obě království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</a:rPr>
              <a:t>Kapitán </a:t>
            </a:r>
            <a:r>
              <a:rPr lang="cs-CZ" b="1" dirty="0" err="1">
                <a:solidFill>
                  <a:schemeClr val="tx1"/>
                </a:solidFill>
              </a:rPr>
              <a:t>Cook</a:t>
            </a:r>
            <a:r>
              <a:rPr lang="cs-CZ" b="1" dirty="0">
                <a:solidFill>
                  <a:schemeClr val="tx1"/>
                </a:solidFill>
              </a:rPr>
              <a:t> – 1770 – objevil Austrálii a Nový Zéland – </a:t>
            </a:r>
            <a:r>
              <a:rPr lang="cs-CZ" b="1" dirty="0" smtClean="0">
                <a:solidFill>
                  <a:schemeClr val="tx1"/>
                </a:solidFill>
              </a:rPr>
              <a:t>další </a:t>
            </a:r>
            <a:r>
              <a:rPr lang="cs-CZ" b="1" dirty="0">
                <a:solidFill>
                  <a:schemeClr val="tx1"/>
                </a:solidFill>
              </a:rPr>
              <a:t>rozšíření Britského Impéria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</a:rPr>
              <a:t>1783 – </a:t>
            </a:r>
            <a:r>
              <a:rPr lang="cs-CZ" b="1" dirty="0" smtClean="0">
                <a:solidFill>
                  <a:schemeClr val="tx1"/>
                </a:solidFill>
              </a:rPr>
              <a:t>britské </a:t>
            </a:r>
            <a:r>
              <a:rPr lang="cs-CZ" b="1" dirty="0">
                <a:solidFill>
                  <a:schemeClr val="tx1"/>
                </a:solidFill>
              </a:rPr>
              <a:t>kolonie získaly </a:t>
            </a:r>
            <a:r>
              <a:rPr lang="cs-CZ" b="1" dirty="0" smtClean="0">
                <a:solidFill>
                  <a:schemeClr val="tx1"/>
                </a:solidFill>
              </a:rPr>
              <a:t>nezávislost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</a:rPr>
              <a:t>Británie se stala světovou obchodní velmocí – v době průmyslové revoluce – změna výroby a hospodářský vývoj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1922 – Irsko dostalo nezávislost 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370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48064" y="188640"/>
            <a:ext cx="3816424" cy="1146051"/>
          </a:xfrm>
        </p:spPr>
        <p:txBody>
          <a:bodyPr/>
          <a:lstStyle/>
          <a:p>
            <a:pPr algn="r"/>
            <a:r>
              <a:rPr lang="cs-CZ" b="1" dirty="0" smtClean="0"/>
              <a:t>Zemědělství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1"/>
          </p:nvPr>
        </p:nvSpPr>
        <p:spPr>
          <a:xfrm>
            <a:off x="179512" y="764704"/>
            <a:ext cx="8424936" cy="3539430"/>
          </a:xfrm>
        </p:spPr>
        <p:txBody>
          <a:bodyPr anchor="t" anchorCtr="0">
            <a:normAutofit/>
          </a:bodyPr>
          <a:lstStyle/>
          <a:p>
            <a:pPr marL="521208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Zemědělství – 2/3 potravin</a:t>
            </a:r>
          </a:p>
          <a:p>
            <a:pPr marL="521208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Východ Británie – nejvíce orné půdy, zbytek pastviny – polovina plochy</a:t>
            </a:r>
          </a:p>
          <a:p>
            <a:pPr marL="521208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Chov ovcí, skotu, vepřů, drůbeže a sportovních koní</a:t>
            </a:r>
          </a:p>
          <a:p>
            <a:pPr marL="521208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Plodiny – pšenice, ječmen, brambory a cukrová řepa</a:t>
            </a:r>
          </a:p>
          <a:p>
            <a:pPr marL="521208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Produkce krmiv a chmele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99" y="4135762"/>
            <a:ext cx="3521968" cy="2394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789040"/>
            <a:ext cx="2751144" cy="2751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2471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588224" y="188640"/>
            <a:ext cx="2342456" cy="1040638"/>
          </a:xfrm>
        </p:spPr>
        <p:txBody>
          <a:bodyPr/>
          <a:lstStyle/>
          <a:p>
            <a:r>
              <a:rPr lang="cs-CZ" b="1" dirty="0" smtClean="0"/>
              <a:t>Průmysl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1"/>
          </p:nvPr>
        </p:nvSpPr>
        <p:spPr>
          <a:xfrm>
            <a:off x="467544" y="404664"/>
            <a:ext cx="6048672" cy="3960440"/>
          </a:xfrm>
        </p:spPr>
        <p:txBody>
          <a:bodyPr anchor="t" anchorCtr="0">
            <a:normAutofit fontScale="85000" lnSpcReduction="20000"/>
          </a:bodyPr>
          <a:lstStyle/>
          <a:p>
            <a:pPr marL="521208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Zásoby nerostných surovin značně vyčerpány</a:t>
            </a:r>
          </a:p>
          <a:p>
            <a:pPr marL="521208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Těžba černého uhlí poměrně významná</a:t>
            </a:r>
          </a:p>
          <a:p>
            <a:pPr marL="521208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1962 - objeven zemní plyn</a:t>
            </a:r>
          </a:p>
          <a:p>
            <a:pPr marL="521208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1975 – Severní moře – objevena první ložiska ropy</a:t>
            </a:r>
          </a:p>
          <a:p>
            <a:pPr marL="521208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Elektrická energie – tepelné elektrárny</a:t>
            </a:r>
          </a:p>
          <a:p>
            <a:pPr marL="521208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Skotsko – řada malých vodních elektráren</a:t>
            </a:r>
          </a:p>
          <a:p>
            <a:pPr marL="521208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Tradiční ocelářství i stavby lodí poklesl</a:t>
            </a:r>
            <a:endParaRPr lang="cs-CZ" sz="2800" b="1" dirty="0">
              <a:solidFill>
                <a:schemeClr val="tx1"/>
              </a:solidFill>
            </a:endParaRPr>
          </a:p>
          <a:p>
            <a:pPr marL="521208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Výroba dopravních prostředků. Automobilů a letadel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933056"/>
            <a:ext cx="5018527" cy="2691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2909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516216" y="188640"/>
            <a:ext cx="2486472" cy="1101427"/>
          </a:xfrm>
        </p:spPr>
        <p:txBody>
          <a:bodyPr/>
          <a:lstStyle/>
          <a:p>
            <a:r>
              <a:rPr lang="cs-CZ" b="1" dirty="0" smtClean="0"/>
              <a:t>Doprava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1"/>
          </p:nvPr>
        </p:nvSpPr>
        <p:spPr>
          <a:xfrm>
            <a:off x="179512" y="980728"/>
            <a:ext cx="8136904" cy="3528392"/>
          </a:xfrm>
        </p:spPr>
        <p:txBody>
          <a:bodyPr anchor="t" anchorCtr="0">
            <a:normAutofit lnSpcReduction="10000"/>
          </a:bodyPr>
          <a:lstStyle/>
          <a:p>
            <a:pPr marL="406908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19. stol. – potřeba výstavby železniční sítě, vodních kanálů a později silnic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1947 – význam železniční dopravy i po modernizaci upadl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1960 – rozšiřování dálniční a silniční sítě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Rozvinutá je i autobusová doprava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1994 – otevřen tunel pod Lamanšským průlivem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Největší letecká společnost světa – </a:t>
            </a:r>
            <a:r>
              <a:rPr lang="cs-CZ" sz="2400" b="1" dirty="0" err="1" smtClean="0">
                <a:solidFill>
                  <a:schemeClr val="tx1"/>
                </a:solidFill>
              </a:rPr>
              <a:t>British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Airways</a:t>
            </a:r>
            <a:r>
              <a:rPr lang="cs-CZ" sz="2400" b="1" dirty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(s letišti </a:t>
            </a:r>
            <a:r>
              <a:rPr lang="cs-CZ" sz="2400" b="1" dirty="0" err="1" smtClean="0">
                <a:solidFill>
                  <a:schemeClr val="tx1"/>
                </a:solidFill>
              </a:rPr>
              <a:t>Heathrow</a:t>
            </a:r>
            <a:r>
              <a:rPr lang="cs-CZ" sz="2400" b="1" dirty="0" smtClean="0">
                <a:solidFill>
                  <a:schemeClr val="tx1"/>
                </a:solidFill>
              </a:rPr>
              <a:t> a </a:t>
            </a:r>
            <a:r>
              <a:rPr lang="cs-CZ" sz="2400" b="1" dirty="0" err="1" smtClean="0">
                <a:solidFill>
                  <a:schemeClr val="tx1"/>
                </a:solidFill>
              </a:rPr>
              <a:t>Gatwick</a:t>
            </a:r>
            <a:r>
              <a:rPr lang="cs-CZ" sz="2400" b="1" dirty="0" smtClean="0">
                <a:solidFill>
                  <a:schemeClr val="tx1"/>
                </a:solidFill>
              </a:rPr>
              <a:t>)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Letecké spojení má celkem 53 Britských měst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8846" y="4423600"/>
            <a:ext cx="3665984" cy="24378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995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84168" y="260649"/>
            <a:ext cx="2863416" cy="936104"/>
          </a:xfrm>
        </p:spPr>
        <p:txBody>
          <a:bodyPr/>
          <a:lstStyle/>
          <a:p>
            <a:r>
              <a:rPr lang="cs-CZ" b="1" dirty="0" smtClean="0"/>
              <a:t>Povrch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1"/>
          </p:nvPr>
        </p:nvSpPr>
        <p:spPr>
          <a:xfrm>
            <a:off x="0" y="1340768"/>
            <a:ext cx="9144000" cy="5184576"/>
          </a:xfrm>
        </p:spPr>
        <p:txBody>
          <a:bodyPr anchor="t" anchorCtr="0">
            <a:noAutofit/>
          </a:bodyPr>
          <a:lstStyle/>
          <a:p>
            <a:pPr marL="406908" indent="-3429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Střední Skotsko – zvedá se k jihu do </a:t>
            </a:r>
            <a:r>
              <a:rPr lang="cs-CZ" sz="2800" b="1" dirty="0" err="1" smtClean="0">
                <a:solidFill>
                  <a:schemeClr val="tx1"/>
                </a:solidFill>
              </a:rPr>
              <a:t>Jihoskotské</a:t>
            </a:r>
            <a:r>
              <a:rPr lang="cs-CZ" sz="2800" b="1" dirty="0" smtClean="0">
                <a:solidFill>
                  <a:schemeClr val="tx1"/>
                </a:solidFill>
              </a:rPr>
              <a:t> vysočiny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sz="2800" b="1" dirty="0" err="1" smtClean="0">
                <a:solidFill>
                  <a:schemeClr val="tx1"/>
                </a:solidFill>
              </a:rPr>
              <a:t>Cheviotské</a:t>
            </a:r>
            <a:r>
              <a:rPr lang="cs-CZ" sz="2800" b="1" dirty="0" smtClean="0">
                <a:solidFill>
                  <a:schemeClr val="tx1"/>
                </a:solidFill>
              </a:rPr>
              <a:t> vrchy na jihu Skotska – hranice s Anglií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Střední Anglie – zvlněná krajina - „kopcovitá“ 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Od </a:t>
            </a:r>
            <a:r>
              <a:rPr lang="cs-CZ" sz="2800" b="1" dirty="0" err="1" smtClean="0">
                <a:solidFill>
                  <a:schemeClr val="tx1"/>
                </a:solidFill>
              </a:rPr>
              <a:t>Cheviotských</a:t>
            </a:r>
            <a:r>
              <a:rPr lang="cs-CZ" sz="2800" b="1" dirty="0" smtClean="0">
                <a:solidFill>
                  <a:schemeClr val="tx1"/>
                </a:solidFill>
              </a:rPr>
              <a:t> vrchů do střední Anglie jsou </a:t>
            </a:r>
            <a:r>
              <a:rPr lang="cs-CZ" sz="2800" b="1" dirty="0" err="1" smtClean="0">
                <a:solidFill>
                  <a:schemeClr val="tx1"/>
                </a:solidFill>
              </a:rPr>
              <a:t>Penniny</a:t>
            </a:r>
            <a:endParaRPr lang="cs-CZ" sz="2800" b="1" dirty="0" smtClean="0">
              <a:solidFill>
                <a:schemeClr val="tx1"/>
              </a:solidFill>
            </a:endParaRPr>
          </a:p>
          <a:p>
            <a:pPr marL="406908" indent="-3429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Temže pramení v </a:t>
            </a:r>
            <a:r>
              <a:rPr lang="cs-CZ" sz="2800" b="1" dirty="0" err="1" smtClean="0">
                <a:solidFill>
                  <a:schemeClr val="tx1"/>
                </a:solidFill>
              </a:rPr>
              <a:t>Cotswoldských</a:t>
            </a:r>
            <a:r>
              <a:rPr lang="cs-CZ" sz="2800" b="1" dirty="0" smtClean="0">
                <a:solidFill>
                  <a:schemeClr val="tx1"/>
                </a:solidFill>
              </a:rPr>
              <a:t> vrších</a:t>
            </a:r>
            <a:endParaRPr lang="cs-CZ" sz="2800" b="1" dirty="0">
              <a:solidFill>
                <a:schemeClr val="tx1"/>
              </a:solidFill>
            </a:endParaRPr>
          </a:p>
          <a:p>
            <a:pPr marL="406908" indent="-3429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Wales – nejhornatější oblast ostrovů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Vnitřní Wales vyplňují Kambrické hory 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sz="2800" b="1" dirty="0" err="1" smtClean="0">
                <a:solidFill>
                  <a:schemeClr val="tx1"/>
                </a:solidFill>
              </a:rPr>
              <a:t>Severn</a:t>
            </a:r>
            <a:r>
              <a:rPr lang="cs-CZ" sz="2800" b="1" dirty="0" smtClean="0">
                <a:solidFill>
                  <a:schemeClr val="tx1"/>
                </a:solidFill>
              </a:rPr>
              <a:t> – Druhá nejdelší řeka Británie </a:t>
            </a:r>
          </a:p>
          <a:p>
            <a:pPr marL="406908" indent="-3429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Británii patří jenom severovýchodní 1/6 ostrova</a:t>
            </a:r>
          </a:p>
        </p:txBody>
      </p:sp>
    </p:spTree>
    <p:extLst>
      <p:ext uri="{BB962C8B-B14F-4D97-AF65-F5344CB8AC3E}">
        <p14:creationId xmlns:p14="http://schemas.microsoft.com/office/powerpoint/2010/main" val="1842932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28184" y="1"/>
            <a:ext cx="2808312" cy="836712"/>
          </a:xfrm>
        </p:spPr>
        <p:txBody>
          <a:bodyPr>
            <a:normAutofit/>
          </a:bodyPr>
          <a:lstStyle/>
          <a:p>
            <a:pPr algn="r"/>
            <a:r>
              <a:rPr lang="cs-CZ" dirty="0" smtClean="0"/>
              <a:t>Známí lidé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836712"/>
            <a:ext cx="8496944" cy="5976664"/>
          </a:xfrm>
        </p:spPr>
        <p:txBody>
          <a:bodyPr anchor="t" anchorCtr="0">
            <a:noAutofit/>
          </a:bodyPr>
          <a:lstStyle/>
          <a:p>
            <a:pPr algn="r">
              <a:spcBef>
                <a:spcPts val="0"/>
              </a:spcBef>
            </a:pPr>
            <a:r>
              <a:rPr lang="pl-PL" sz="2400" b="1" dirty="0">
                <a:solidFill>
                  <a:schemeClr val="tx1"/>
                </a:solidFill>
              </a:rPr>
              <a:t>Lewis Hamilton – britský pilot Formule  1 </a:t>
            </a:r>
            <a:endParaRPr lang="pl-PL" sz="2400" b="1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endParaRPr lang="pl-PL" sz="2400" b="1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endParaRPr lang="pl-PL" sz="2400" b="1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chemeClr val="tx1"/>
                </a:solidFill>
              </a:rPr>
              <a:t>David </a:t>
            </a:r>
            <a:r>
              <a:rPr lang="cs-CZ" sz="2400" b="1" dirty="0">
                <a:solidFill>
                  <a:schemeClr val="tx1"/>
                </a:solidFill>
              </a:rPr>
              <a:t>Beckham – anglický </a:t>
            </a:r>
            <a:r>
              <a:rPr lang="cs-CZ" sz="2400" b="1" dirty="0" smtClean="0">
                <a:solidFill>
                  <a:schemeClr val="tx1"/>
                </a:solidFill>
              </a:rPr>
              <a:t>fotbalista</a:t>
            </a:r>
          </a:p>
          <a:p>
            <a:pPr>
              <a:spcBef>
                <a:spcPts val="0"/>
              </a:spcBef>
            </a:pPr>
            <a:endParaRPr lang="cs-CZ" sz="2400" b="1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endParaRPr lang="cs-CZ" sz="2400" b="1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chemeClr val="tx1"/>
                </a:solidFill>
              </a:rPr>
              <a:t> </a:t>
            </a:r>
          </a:p>
          <a:p>
            <a:pPr>
              <a:spcBef>
                <a:spcPts val="0"/>
              </a:spcBef>
            </a:pPr>
            <a:endParaRPr lang="cs-CZ" sz="2400" b="1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endParaRPr lang="cs-CZ" sz="2400" b="1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chemeClr val="tx1"/>
                </a:solidFill>
              </a:rPr>
              <a:t>Princezna Diana</a:t>
            </a:r>
          </a:p>
          <a:p>
            <a:pPr>
              <a:spcBef>
                <a:spcPts val="0"/>
              </a:spcBef>
            </a:pPr>
            <a:endParaRPr lang="cs-CZ" sz="2400" b="1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endParaRPr lang="cs-CZ" sz="2400" b="1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chemeClr val="tx1"/>
                </a:solidFill>
              </a:rPr>
              <a:t>		      </a:t>
            </a:r>
            <a:r>
              <a:rPr lang="cs-CZ" sz="2400" b="1" dirty="0" err="1" smtClean="0">
                <a:solidFill>
                  <a:schemeClr val="tx1"/>
                </a:solidFill>
              </a:rPr>
              <a:t>Rowan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>
                <a:solidFill>
                  <a:schemeClr val="tx1"/>
                </a:solidFill>
              </a:rPr>
              <a:t>Atkinson (Mr. </a:t>
            </a:r>
            <a:r>
              <a:rPr lang="cs-CZ" sz="2400" b="1" dirty="0" err="1" smtClean="0">
                <a:solidFill>
                  <a:schemeClr val="tx1"/>
                </a:solidFill>
              </a:rPr>
              <a:t>Bean</a:t>
            </a:r>
            <a:r>
              <a:rPr lang="cs-CZ" sz="2400" b="1" dirty="0" smtClean="0">
                <a:solidFill>
                  <a:schemeClr val="tx1"/>
                </a:solidFill>
              </a:rPr>
              <a:t>)</a:t>
            </a:r>
          </a:p>
          <a:p>
            <a:pPr>
              <a:spcBef>
                <a:spcPts val="0"/>
              </a:spcBef>
            </a:pPr>
            <a:endParaRPr lang="cs-CZ" sz="2400" b="1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endParaRPr lang="cs-CZ" sz="2400" b="1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chemeClr val="tx1"/>
                </a:solidFill>
              </a:rPr>
              <a:t>	     </a:t>
            </a:r>
            <a:r>
              <a:rPr lang="cs-CZ" sz="2400" b="1" dirty="0" err="1" smtClean="0">
                <a:solidFill>
                  <a:schemeClr val="tx1"/>
                </a:solidFill>
              </a:rPr>
              <a:t>Freddie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>
                <a:solidFill>
                  <a:schemeClr val="tx1"/>
                </a:solidFill>
              </a:rPr>
              <a:t>Mercury </a:t>
            </a:r>
            <a:endParaRPr lang="cs-CZ" sz="2400" b="1" dirty="0" smtClean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9603"/>
            <a:ext cx="2736304" cy="1823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363"/>
          <a:stretch/>
        </p:blipFill>
        <p:spPr bwMode="auto">
          <a:xfrm>
            <a:off x="5004048" y="1484784"/>
            <a:ext cx="1788790" cy="16001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622"/>
          <a:stretch/>
        </p:blipFill>
        <p:spPr bwMode="auto">
          <a:xfrm>
            <a:off x="2771800" y="2780928"/>
            <a:ext cx="1318267" cy="2018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645024"/>
            <a:ext cx="1999283" cy="2433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899272"/>
            <a:ext cx="1103904" cy="18139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7562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47500" lnSpcReduction="20000"/>
          </a:bodyPr>
          <a:lstStyle/>
          <a:p>
            <a:r>
              <a:rPr lang="cs-CZ" dirty="0"/>
              <a:t>Britská vlajka: </a:t>
            </a:r>
            <a:r>
              <a:rPr lang="cs-CZ" dirty="0">
                <a:hlinkClick r:id="rId2"/>
              </a:rPr>
              <a:t>http://cs.wikipedia.org/wiki/Soubor:Union_flag_1606_(Kings_Colors).</a:t>
            </a:r>
            <a:r>
              <a:rPr lang="cs-CZ" dirty="0" smtClean="0">
                <a:hlinkClick r:id="rId2"/>
              </a:rPr>
              <a:t>svg</a:t>
            </a:r>
            <a:endParaRPr lang="cs-CZ" dirty="0" smtClean="0"/>
          </a:p>
          <a:p>
            <a:r>
              <a:rPr lang="cs-CZ" dirty="0" smtClean="0"/>
              <a:t>Britský znak</a:t>
            </a:r>
            <a:r>
              <a:rPr lang="cs-CZ" dirty="0"/>
              <a:t>: </a:t>
            </a:r>
            <a:r>
              <a:rPr lang="cs-CZ" dirty="0">
                <a:hlinkClick r:id="rId3"/>
              </a:rPr>
              <a:t>http://cs.wikipedia.org/wiki/Soubor:Coat_of_Arms_of_Great_Britain_(1714-1801).</a:t>
            </a:r>
            <a:r>
              <a:rPr lang="cs-CZ" dirty="0" smtClean="0">
                <a:hlinkClick r:id="rId3"/>
              </a:rPr>
              <a:t>svg</a:t>
            </a:r>
            <a:endParaRPr lang="cs-CZ" dirty="0" smtClean="0"/>
          </a:p>
          <a:p>
            <a:r>
              <a:rPr lang="cs-CZ" dirty="0" smtClean="0"/>
              <a:t>Gibraltar libra </a:t>
            </a:r>
            <a:r>
              <a:rPr lang="cs-CZ" dirty="0"/>
              <a:t>s královnou: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commons.wikimedia.org/wiki/File:Gibraltar5pounds.jpg</a:t>
            </a:r>
            <a:endParaRPr lang="cs-CZ" dirty="0" smtClean="0"/>
          </a:p>
          <a:p>
            <a:r>
              <a:rPr lang="cs-CZ" dirty="0"/>
              <a:t>Anglický krátkorohý skot: </a:t>
            </a:r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cs.wikipedia.org/wiki/Soubor:Red_Shorthorn_Bull_IMG_0077.jpg</a:t>
            </a:r>
            <a:endParaRPr lang="cs-CZ" dirty="0" smtClean="0"/>
          </a:p>
          <a:p>
            <a:r>
              <a:rPr lang="cs-CZ" dirty="0"/>
              <a:t>Ovce: </a:t>
            </a:r>
            <a:r>
              <a:rPr lang="cs-CZ" dirty="0">
                <a:hlinkClick r:id="rId6"/>
              </a:rPr>
              <a:t>http://commons.wikimedia.org/wiki/File:%22What_do_you_mean,_mint_sauce%22_-_geograph.org.uk_-_</a:t>
            </a:r>
            <a:r>
              <a:rPr lang="cs-CZ" dirty="0" smtClean="0">
                <a:hlinkClick r:id="rId6"/>
              </a:rPr>
              <a:t>566149.jpg?uselang=cs</a:t>
            </a:r>
            <a:endParaRPr lang="cs-CZ" dirty="0" smtClean="0"/>
          </a:p>
          <a:p>
            <a:r>
              <a:rPr lang="cs-CZ" dirty="0"/>
              <a:t>Aston Martin: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commons.wikimedia.org/wiki/File:2012_Aston_Virage_Volante_front.jpg</a:t>
            </a:r>
            <a:endParaRPr lang="cs-CZ" dirty="0" smtClean="0"/>
          </a:p>
          <a:p>
            <a:r>
              <a:rPr lang="cs-CZ" dirty="0" smtClean="0"/>
              <a:t>Double </a:t>
            </a:r>
            <a:r>
              <a:rPr lang="cs-CZ" dirty="0" err="1" smtClean="0"/>
              <a:t>Decker</a:t>
            </a:r>
            <a:r>
              <a:rPr lang="cs-CZ" dirty="0"/>
              <a:t>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commons.wikimedia.org/wiki/File:Red_double_decker_bus_in_London.jpg</a:t>
            </a:r>
            <a:endParaRPr lang="cs-CZ" dirty="0" smtClean="0"/>
          </a:p>
          <a:p>
            <a:r>
              <a:rPr lang="cs-CZ" dirty="0" err="1" smtClean="0"/>
              <a:t>Lewis</a:t>
            </a:r>
            <a:r>
              <a:rPr lang="cs-CZ" dirty="0" smtClean="0"/>
              <a:t> </a:t>
            </a:r>
            <a:r>
              <a:rPr lang="cs-CZ" dirty="0" err="1" smtClean="0"/>
              <a:t>Hamilton</a:t>
            </a:r>
            <a:r>
              <a:rPr lang="cs-CZ" dirty="0"/>
              <a:t>: http://commons.wikimedia.org/wiki/File:Lewis_Hamilton_2008_2_amk.jpg</a:t>
            </a:r>
            <a:endParaRPr lang="cs-CZ" dirty="0" smtClean="0"/>
          </a:p>
          <a:p>
            <a:r>
              <a:rPr lang="cs-CZ" dirty="0" smtClean="0"/>
              <a:t>David </a:t>
            </a:r>
            <a:r>
              <a:rPr lang="cs-CZ" dirty="0" err="1" smtClean="0"/>
              <a:t>Backham</a:t>
            </a:r>
            <a:r>
              <a:rPr lang="cs-CZ" dirty="0"/>
              <a:t>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commons.wikimedia.org/wiki/File:David_Beckham_Nov_11_2007.jpg</a:t>
            </a:r>
            <a:endParaRPr lang="cs-CZ" dirty="0" smtClean="0"/>
          </a:p>
          <a:p>
            <a:r>
              <a:rPr lang="cs-CZ" dirty="0"/>
              <a:t>Princezna Diana: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commons.wikimedia.org/wiki/File:Princess_Diana_Cannes.jpg</a:t>
            </a:r>
            <a:endParaRPr lang="cs-CZ" dirty="0" smtClean="0"/>
          </a:p>
          <a:p>
            <a:r>
              <a:rPr lang="cs-CZ" dirty="0" err="1" smtClean="0"/>
              <a:t>Rowan</a:t>
            </a:r>
            <a:r>
              <a:rPr lang="cs-CZ" dirty="0"/>
              <a:t> Atkinson: </a:t>
            </a:r>
            <a:r>
              <a:rPr lang="cs-CZ" dirty="0">
                <a:hlinkClick r:id="rId11"/>
              </a:rPr>
              <a:t>http://commons.wikimedia.org/wiki/File:Rowan_Atkinson,_</a:t>
            </a:r>
            <a:r>
              <a:rPr lang="cs-CZ" dirty="0" smtClean="0">
                <a:hlinkClick r:id="rId11"/>
              </a:rPr>
              <a:t>2011.jpg</a:t>
            </a:r>
            <a:endParaRPr lang="cs-CZ" dirty="0" smtClean="0"/>
          </a:p>
          <a:p>
            <a:r>
              <a:rPr lang="cs-CZ" dirty="0"/>
              <a:t>Fredie Mercury: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commons.wikimedia.org/wiki/File:Hannover7909.jpg?uselang=cs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63349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922</TotalTime>
  <Words>583</Words>
  <Application>Microsoft Office PowerPoint</Application>
  <PresentationFormat>Předvádění na obrazovce (4:3)</PresentationFormat>
  <Paragraphs>99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Calibri</vt:lpstr>
      <vt:lpstr>Motiv systému Office</vt:lpstr>
      <vt:lpstr>Velká Británie</vt:lpstr>
      <vt:lpstr>Velká Británie</vt:lpstr>
      <vt:lpstr> </vt:lpstr>
      <vt:lpstr>Historie</vt:lpstr>
      <vt:lpstr>Zemědělství</vt:lpstr>
      <vt:lpstr>Průmysl</vt:lpstr>
      <vt:lpstr>Doprava</vt:lpstr>
      <vt:lpstr>Povrch</vt:lpstr>
      <vt:lpstr>Známí lidé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a okresní města</dc:title>
  <dc:creator>006</dc:creator>
  <cp:lastModifiedBy>Aleš Polívka</cp:lastModifiedBy>
  <cp:revision>91</cp:revision>
  <dcterms:created xsi:type="dcterms:W3CDTF">2012-02-05T08:10:16Z</dcterms:created>
  <dcterms:modified xsi:type="dcterms:W3CDTF">2013-06-23T19:48:49Z</dcterms:modified>
</cp:coreProperties>
</file>