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376" r:id="rId3"/>
    <p:sldId id="377" r:id="rId4"/>
    <p:sldId id="378" r:id="rId5"/>
    <p:sldId id="379" r:id="rId6"/>
    <p:sldId id="380" r:id="rId7"/>
    <p:sldId id="381" r:id="rId8"/>
    <p:sldId id="383" r:id="rId9"/>
    <p:sldId id="384" r:id="rId10"/>
    <p:sldId id="385" r:id="rId11"/>
    <p:sldId id="386" r:id="rId12"/>
    <p:sldId id="389" r:id="rId13"/>
    <p:sldId id="374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72963F-32DB-41CE-AEA6-DEF8B060FA72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7FEF4-4F0C-42EE-9F3C-252DB1979DC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25749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30" y="4343322"/>
            <a:ext cx="5486309" cy="3512651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420266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812278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16545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02704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242919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6607811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13938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14726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70754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5404999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1140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pPr/>
              <a:t>2.10.2013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resticklan-national-park-entry.jpg?uselang=cs" TargetMode="External"/><Relationship Id="rId3" Type="http://schemas.openxmlformats.org/officeDocument/2006/relationships/hyperlink" Target="http://cs.wikipedia.org/wiki/Soubor:Greater_coat_of_arms_of_Sweden.svg" TargetMode="External"/><Relationship Id="rId7" Type="http://schemas.openxmlformats.org/officeDocument/2006/relationships/hyperlink" Target="http://cs.wikipedia.org/wiki/Soubor:Scania_R500.JPG" TargetMode="External"/><Relationship Id="rId2" Type="http://schemas.openxmlformats.org/officeDocument/2006/relationships/hyperlink" Target="http://cs.wikipedia.org/wiki/Soubor:Flag_of_Sweden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ebnekaise_Panorama.jpg" TargetMode="External"/><Relationship Id="rId5" Type="http://schemas.openxmlformats.org/officeDocument/2006/relationships/hyperlink" Target="http://commons.wikimedia.org/wiki/File:Frihamnen,_Malm%C3%B6.jpg" TargetMode="External"/><Relationship Id="rId10" Type="http://schemas.openxmlformats.org/officeDocument/2006/relationships/hyperlink" Target="http://commons.wikimedia.org/wiki/File:ABBA_-_TopPop_1974_5.png" TargetMode="External"/><Relationship Id="rId4" Type="http://schemas.openxmlformats.org/officeDocument/2006/relationships/hyperlink" Target="http://cs.wikipedia.org/wiki/Soubor:Suorvajaure_in_stora_sjofallet_park.jpg" TargetMode="External"/><Relationship Id="rId9" Type="http://schemas.openxmlformats.org/officeDocument/2006/relationships/hyperlink" Target="http://commons.wikimedia.org/wiki/File:AlfredNobel_adjusted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Švédsko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586988690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10.1.2013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VY_32_INOVACE_07_Z8_Švédsko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Švédsko</a:t>
                      </a: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1151620" y="4510861"/>
            <a:ext cx="68407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Anotace: Materiál je připraven jako materiál pro sdílení ve školní síti pro samostudium nebo pro prezentaci na projektoru.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6582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ŠVÉDSKO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57171" y="1604841"/>
            <a:ext cx="4015273" cy="4526148"/>
          </a:xfrm>
        </p:spPr>
        <p:txBody>
          <a:bodyPr/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tabLst/>
              <a:defRPr lang="cs-CZ" sz="28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lvl="0"/>
            <a:r>
              <a:rPr lang="cs-CZ"/>
              <a:t>Hl.město - Stockholm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4294967295"/>
          </p:nvPr>
        </p:nvSpPr>
        <p:spPr>
          <a:xfrm>
            <a:off x="4638333" y="1632927"/>
            <a:ext cx="4015273" cy="5075138"/>
          </a:xfrm>
        </p:spPr>
        <p:txBody>
          <a:bodyPr>
            <a:normAutofit fontScale="92500"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tabLst/>
              <a:defRPr lang="cs-CZ" sz="28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lvl="0"/>
            <a:r>
              <a:rPr lang="cs-CZ" dirty="0"/>
              <a:t>počet obyvatel ve Stockholmu je 761 721 (r.2004)</a:t>
            </a:r>
          </a:p>
          <a:p>
            <a:pPr lvl="0"/>
            <a:r>
              <a:rPr lang="cs-CZ" dirty="0"/>
              <a:t>v celém Švédsku je přes 9 mil.(r.2009)</a:t>
            </a:r>
          </a:p>
          <a:p>
            <a:pPr lvl="0"/>
            <a:r>
              <a:rPr lang="cs-CZ" dirty="0"/>
              <a:t>rozloha je 449 964km</a:t>
            </a:r>
            <a:r>
              <a:rPr lang="cs-CZ" dirty="0">
                <a:latin typeface="Arial" pitchFamily="32"/>
                <a:cs typeface="Arial" pitchFamily="32"/>
              </a:rPr>
              <a:t>²</a:t>
            </a:r>
          </a:p>
          <a:p>
            <a:pPr lvl="0"/>
            <a:r>
              <a:rPr lang="cs-CZ" dirty="0"/>
              <a:t>státní zřízení je konstituční monarchie</a:t>
            </a:r>
          </a:p>
          <a:p>
            <a:pPr lvl="0"/>
            <a:r>
              <a:rPr lang="cs-CZ" dirty="0"/>
              <a:t>jazyk je švédština, mluví s ním okolo 10,5 mil. lidí</a:t>
            </a:r>
          </a:p>
          <a:p>
            <a:pPr lvl="0"/>
            <a:r>
              <a:rPr lang="cs-CZ" dirty="0"/>
              <a:t>švédská měna se nazývá </a:t>
            </a:r>
            <a:r>
              <a:rPr lang="cs-CZ" dirty="0" err="1" smtClean="0"/>
              <a:t>krona</a:t>
            </a:r>
            <a:r>
              <a:rPr lang="cs-CZ" dirty="0" smtClean="0"/>
              <a:t> (cca 2,70 Kč)</a:t>
            </a:r>
            <a:endParaRPr lang="cs-CZ" dirty="0"/>
          </a:p>
          <a:p>
            <a:pPr lvl="0"/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662246" y="2304061"/>
            <a:ext cx="3582920" cy="3247892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xmlns="" val="418918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 smtClean="0"/>
              <a:t>VLAJKA &amp; ZNAK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326551" y="1469634"/>
            <a:ext cx="4245165" cy="2612684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</p:pic>
      <p:sp>
        <p:nvSpPr>
          <p:cNvPr id="4" name="TextovéPole 3"/>
          <p:cNvSpPr txBox="1"/>
          <p:nvPr/>
        </p:nvSpPr>
        <p:spPr>
          <a:xfrm>
            <a:off x="326551" y="4273371"/>
            <a:ext cx="4314721" cy="1931753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compatLnSpc="0"/>
          <a:lstStyle/>
          <a:p>
            <a:pPr hangingPunct="0">
              <a:defRPr sz="2400"/>
            </a:pPr>
            <a:r>
              <a:rPr lang="cs-CZ" sz="2200" dirty="0">
                <a:latin typeface="Arial" pitchFamily="18"/>
                <a:ea typeface="Lucida Sans Unicode" pitchFamily="2"/>
                <a:cs typeface="Mangal" pitchFamily="2"/>
              </a:rPr>
              <a:t>Kříž představuje křesťanství. Žlutá barva na vlajce Švédska údajně představuje velkorysost. Modrá barva na vlajce reprezentuje pravdu, věrnost a spravedlnost</a:t>
            </a:r>
            <a:r>
              <a:rPr lang="cs-CZ" sz="2200" dirty="0" smtClean="0">
                <a:latin typeface="Arial" pitchFamily="18"/>
                <a:ea typeface="Lucida Sans Unicode" pitchFamily="2"/>
                <a:cs typeface="Mangal" pitchFamily="2"/>
              </a:rPr>
              <a:t>. (</a:t>
            </a:r>
            <a:r>
              <a:rPr lang="cs-CZ" sz="2200" dirty="0">
                <a:latin typeface="Arial" pitchFamily="18"/>
                <a:ea typeface="Lucida Sans Unicode" pitchFamily="2"/>
                <a:cs typeface="Mangal" pitchFamily="2"/>
              </a:rPr>
              <a:t>Vznikla r. 1521)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734992" y="1479106"/>
            <a:ext cx="3918614" cy="1623456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compatLnSpc="0"/>
          <a:lstStyle/>
          <a:p>
            <a:pPr hangingPunct="0">
              <a:defRPr sz="2400"/>
            </a:pPr>
            <a:r>
              <a:rPr lang="cs-CZ" sz="2200">
                <a:latin typeface="Arial" pitchFamily="18"/>
                <a:ea typeface="Lucida Sans Unicode" pitchFamily="2"/>
                <a:cs typeface="Mangal" pitchFamily="2"/>
              </a:rPr>
              <a:t>Štít je obtočen řetězem řádu Serafínů a korunovaný královskou korunou. Štítonoši jsou dva zlatí, korunovaní a nazpět hledící lvi.</a:t>
            </a:r>
          </a:p>
        </p:txBody>
      </p:sp>
      <p:pic>
        <p:nvPicPr>
          <p:cNvPr id="1026" name="Picture 2" descr="Soubor:Greater coat of arms of Sweden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80965" y="3174520"/>
            <a:ext cx="2826668" cy="32868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0411408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171" y="215077"/>
            <a:ext cx="8228763" cy="1261884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HISTORIE </a:t>
            </a:r>
            <a:br>
              <a:rPr lang="cs-CZ" dirty="0"/>
            </a:br>
            <a:r>
              <a:rPr lang="cs-CZ" sz="3200" dirty="0"/>
              <a:t>(8.-17. století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3" name="Přímá spojnice 2"/>
          <p:cNvSpPr/>
          <p:nvPr/>
        </p:nvSpPr>
        <p:spPr>
          <a:xfrm>
            <a:off x="1469480" y="3592440"/>
            <a:ext cx="6041197" cy="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4" name="Přímá spojnice 3"/>
          <p:cNvSpPr/>
          <p:nvPr/>
        </p:nvSpPr>
        <p:spPr>
          <a:xfrm>
            <a:off x="1469480" y="3592440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5" name="Přímá spojnice 4"/>
          <p:cNvSpPr/>
          <p:nvPr/>
        </p:nvSpPr>
        <p:spPr>
          <a:xfrm flipH="1">
            <a:off x="1306205" y="3755733"/>
            <a:ext cx="163276" cy="816464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3103" y="4572197"/>
            <a:ext cx="2488972" cy="1026285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Vikingové (Varjagové)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Dobyli Kyjev,Novgorod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Dostali se až do Turecka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a setkali se s Araby</a:t>
            </a:r>
          </a:p>
        </p:txBody>
      </p:sp>
      <p:sp>
        <p:nvSpPr>
          <p:cNvPr id="7" name="Přímá spojnice 6"/>
          <p:cNvSpPr/>
          <p:nvPr/>
        </p:nvSpPr>
        <p:spPr>
          <a:xfrm flipV="1">
            <a:off x="1469480" y="3429147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81890" y="2286098"/>
            <a:ext cx="163929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79654" y="3102562"/>
            <a:ext cx="1231098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8.-11.století</a:t>
            </a:r>
          </a:p>
        </p:txBody>
      </p:sp>
      <p:sp>
        <p:nvSpPr>
          <p:cNvPr id="10" name="Přímá spojnice 9"/>
          <p:cNvSpPr/>
          <p:nvPr/>
        </p:nvSpPr>
        <p:spPr>
          <a:xfrm>
            <a:off x="2612409" y="3592440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22582" y="3765867"/>
            <a:ext cx="989124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11.století</a:t>
            </a:r>
          </a:p>
        </p:txBody>
      </p:sp>
      <p:sp>
        <p:nvSpPr>
          <p:cNvPr id="12" name="Přímá spojnice 11"/>
          <p:cNvSpPr/>
          <p:nvPr/>
        </p:nvSpPr>
        <p:spPr>
          <a:xfrm flipH="1" flipV="1">
            <a:off x="2285858" y="2286098"/>
            <a:ext cx="326551" cy="1306342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79653" y="1632927"/>
            <a:ext cx="2544487" cy="554361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Na trůně se střídají 2 rody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(Severkoreci a Erikoci)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2750867" y="3102562"/>
            <a:ext cx="1004471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12.století</a:t>
            </a:r>
          </a:p>
        </p:txBody>
      </p:sp>
      <p:sp>
        <p:nvSpPr>
          <p:cNvPr id="15" name="Přímá spojnice 14"/>
          <p:cNvSpPr/>
          <p:nvPr/>
        </p:nvSpPr>
        <p:spPr>
          <a:xfrm flipV="1">
            <a:off x="3428787" y="3429147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16" name="Přímá spojnice 15"/>
          <p:cNvSpPr/>
          <p:nvPr/>
        </p:nvSpPr>
        <p:spPr>
          <a:xfrm>
            <a:off x="3428787" y="3592440"/>
            <a:ext cx="0" cy="2122806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70058" y="5715245"/>
            <a:ext cx="1048556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Folkongci</a:t>
            </a:r>
          </a:p>
        </p:txBody>
      </p:sp>
      <p:sp>
        <p:nvSpPr>
          <p:cNvPr id="18" name="Přímá spojnice 17"/>
          <p:cNvSpPr/>
          <p:nvPr/>
        </p:nvSpPr>
        <p:spPr>
          <a:xfrm>
            <a:off x="3918614" y="3592440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506179" y="3759826"/>
            <a:ext cx="738985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r.1397</a:t>
            </a:r>
          </a:p>
        </p:txBody>
      </p:sp>
      <p:sp>
        <p:nvSpPr>
          <p:cNvPr id="20" name="Přímá spojnice 19"/>
          <p:cNvSpPr/>
          <p:nvPr/>
        </p:nvSpPr>
        <p:spPr>
          <a:xfrm flipV="1">
            <a:off x="3918614" y="2449391"/>
            <a:ext cx="326551" cy="1143049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918614" y="1469635"/>
            <a:ext cx="2945165" cy="1026285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Vznikla v Kalmoru Kalmarská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 unie(unie sjednotila Švédsko,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Norsko a Dánsko pod jednoho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 panovníka Engelbrekta</a:t>
            </a:r>
          </a:p>
        </p:txBody>
      </p:sp>
      <p:sp>
        <p:nvSpPr>
          <p:cNvPr id="22" name="Přímá spojnice 21"/>
          <p:cNvSpPr/>
          <p:nvPr/>
        </p:nvSpPr>
        <p:spPr>
          <a:xfrm flipV="1">
            <a:off x="4571717" y="3429147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245166" y="3102562"/>
            <a:ext cx="738985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r.1477</a:t>
            </a:r>
          </a:p>
        </p:txBody>
      </p:sp>
      <p:sp>
        <p:nvSpPr>
          <p:cNvPr id="24" name="Přímá spojnice 23"/>
          <p:cNvSpPr/>
          <p:nvPr/>
        </p:nvSpPr>
        <p:spPr>
          <a:xfrm flipH="1">
            <a:off x="4245165" y="3592440"/>
            <a:ext cx="326551" cy="816464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428788" y="4408904"/>
            <a:ext cx="2288797" cy="554361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Byla založena nejstarší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 univerzita v Uppsale</a:t>
            </a:r>
          </a:p>
        </p:txBody>
      </p:sp>
      <p:sp>
        <p:nvSpPr>
          <p:cNvPr id="26" name="Přímá spojnice 25"/>
          <p:cNvSpPr/>
          <p:nvPr/>
        </p:nvSpPr>
        <p:spPr>
          <a:xfrm>
            <a:off x="5388094" y="3592440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061543" y="3767816"/>
            <a:ext cx="738985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r.1523</a:t>
            </a:r>
          </a:p>
        </p:txBody>
      </p:sp>
      <p:sp>
        <p:nvSpPr>
          <p:cNvPr id="28" name="Přímá spojnice 27"/>
          <p:cNvSpPr/>
          <p:nvPr/>
        </p:nvSpPr>
        <p:spPr>
          <a:xfrm flipV="1">
            <a:off x="5388094" y="3102562"/>
            <a:ext cx="0" cy="489878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898268" y="2612684"/>
            <a:ext cx="2576162" cy="554361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Král GustavI.Vasa vytvořil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samostatný švédský stát</a:t>
            </a:r>
          </a:p>
        </p:txBody>
      </p:sp>
      <p:sp>
        <p:nvSpPr>
          <p:cNvPr id="30" name="TextovéPole 29"/>
          <p:cNvSpPr txBox="1"/>
          <p:nvPr/>
        </p:nvSpPr>
        <p:spPr>
          <a:xfrm>
            <a:off x="6396810" y="3265854"/>
            <a:ext cx="2420071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r.1632 padl Gustav Adolf</a:t>
            </a:r>
          </a:p>
        </p:txBody>
      </p:sp>
      <p:sp>
        <p:nvSpPr>
          <p:cNvPr id="31" name="Přímá spojnice 30"/>
          <p:cNvSpPr/>
          <p:nvPr/>
        </p:nvSpPr>
        <p:spPr>
          <a:xfrm>
            <a:off x="7347402" y="3592440"/>
            <a:ext cx="0" cy="816464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367748" y="4572196"/>
            <a:ext cx="2414519" cy="554361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Dynastie Vásovců vládla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do roku 1659</a:t>
            </a:r>
          </a:p>
        </p:txBody>
      </p:sp>
      <p:sp>
        <p:nvSpPr>
          <p:cNvPr id="33" name="Přímá spojnice 32"/>
          <p:cNvSpPr/>
          <p:nvPr/>
        </p:nvSpPr>
        <p:spPr>
          <a:xfrm flipV="1">
            <a:off x="6204472" y="3429147"/>
            <a:ext cx="163276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77857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sz="4900" dirty="0"/>
              <a:t>HISTORIE</a:t>
            </a:r>
            <a:r>
              <a:rPr lang="cs-CZ" dirty="0"/>
              <a:t/>
            </a:r>
            <a:br>
              <a:rPr lang="cs-CZ" dirty="0"/>
            </a:br>
            <a:r>
              <a:rPr lang="cs-CZ" sz="3100" dirty="0"/>
              <a:t>(17.-</a:t>
            </a:r>
            <a:r>
              <a:rPr lang="cs-CZ" sz="3600" dirty="0"/>
              <a:t>21.století</a:t>
            </a:r>
            <a:r>
              <a:rPr lang="cs-CZ" sz="3100" dirty="0"/>
              <a:t>)</a:t>
            </a:r>
          </a:p>
        </p:txBody>
      </p:sp>
      <p:sp>
        <p:nvSpPr>
          <p:cNvPr id="3" name="Přímá spojnice 2"/>
          <p:cNvSpPr/>
          <p:nvPr/>
        </p:nvSpPr>
        <p:spPr>
          <a:xfrm>
            <a:off x="1306205" y="3755733"/>
            <a:ext cx="6857575" cy="0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4" name="Přímá spojnice 3"/>
          <p:cNvSpPr/>
          <p:nvPr/>
        </p:nvSpPr>
        <p:spPr>
          <a:xfrm>
            <a:off x="1306205" y="3592440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9654" y="3265855"/>
            <a:ext cx="738985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r.1659</a:t>
            </a:r>
          </a:p>
        </p:txBody>
      </p:sp>
      <p:sp>
        <p:nvSpPr>
          <p:cNvPr id="6" name="Přímá spojnice 5"/>
          <p:cNvSpPr/>
          <p:nvPr/>
        </p:nvSpPr>
        <p:spPr>
          <a:xfrm flipH="1">
            <a:off x="979654" y="3755733"/>
            <a:ext cx="326551" cy="1143049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6552" y="4898782"/>
            <a:ext cx="1532504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Vládl Karel XII.</a:t>
            </a:r>
          </a:p>
        </p:txBody>
      </p:sp>
      <p:sp>
        <p:nvSpPr>
          <p:cNvPr id="8" name="Přímá spojnice 7"/>
          <p:cNvSpPr/>
          <p:nvPr/>
        </p:nvSpPr>
        <p:spPr>
          <a:xfrm>
            <a:off x="2122583" y="3755733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96031" y="3931109"/>
            <a:ext cx="979654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r.1704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979653" y="1632275"/>
            <a:ext cx="4214470" cy="1262247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Bitva u </a:t>
            </a:r>
            <a:r>
              <a:rPr lang="cs-CZ" sz="1600" dirty="0" err="1">
                <a:latin typeface="Arial" pitchFamily="18"/>
                <a:ea typeface="Lucida Sans Unicode" pitchFamily="2"/>
                <a:cs typeface="Mangal" pitchFamily="2"/>
              </a:rPr>
              <a:t>Narvy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 (tak začíná velká</a:t>
            </a:r>
          </a:p>
          <a:p>
            <a:pPr hangingPunct="0"/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 severní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válka,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která končí</a:t>
            </a:r>
          </a:p>
          <a:p>
            <a:pPr hangingPunct="0"/>
            <a:r>
              <a:rPr lang="cs-CZ" sz="1600" dirty="0" err="1" smtClean="0">
                <a:latin typeface="Arial" pitchFamily="18"/>
                <a:ea typeface="Lucida Sans Unicode" pitchFamily="2"/>
                <a:cs typeface="Mangal" pitchFamily="2"/>
              </a:rPr>
              <a:t>Nastadským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 mírem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z roku 1721</a:t>
            </a:r>
          </a:p>
          <a:p>
            <a:pPr hangingPunct="0"/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Švédsko ztrácí pobaltská území</a:t>
            </a:r>
          </a:p>
          <a:p>
            <a:pPr hangingPunct="0"/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i své velmocenské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postavení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na úkor Ruska  </a:t>
            </a:r>
          </a:p>
        </p:txBody>
      </p:sp>
      <p:sp>
        <p:nvSpPr>
          <p:cNvPr id="11" name="Přímá spojnice 10"/>
          <p:cNvSpPr/>
          <p:nvPr/>
        </p:nvSpPr>
        <p:spPr>
          <a:xfrm>
            <a:off x="1796032" y="2939269"/>
            <a:ext cx="326551" cy="816464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12" name="Přímá spojnice 11"/>
          <p:cNvSpPr/>
          <p:nvPr/>
        </p:nvSpPr>
        <p:spPr>
          <a:xfrm flipV="1">
            <a:off x="3102236" y="3592440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775685" y="3265854"/>
            <a:ext cx="902261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r.1806</a:t>
            </a:r>
          </a:p>
        </p:txBody>
      </p:sp>
      <p:sp>
        <p:nvSpPr>
          <p:cNvPr id="14" name="Přímá spojnice 13"/>
          <p:cNvSpPr/>
          <p:nvPr/>
        </p:nvSpPr>
        <p:spPr>
          <a:xfrm>
            <a:off x="3102236" y="3755733"/>
            <a:ext cx="0" cy="653171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231324" y="4408904"/>
            <a:ext cx="2052644" cy="554361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wrap="square" lIns="81639" tIns="40820" rIns="81639" bIns="40820" anchorCtr="0" compatLnSpc="0">
            <a:spAutoFit/>
          </a:bodyPr>
          <a:lstStyle/>
          <a:p>
            <a:pPr hangingPunct="0"/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Napoleonské války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  <a:p>
            <a:pPr hangingPunct="0"/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= ztráta Finska</a:t>
            </a:r>
          </a:p>
        </p:txBody>
      </p:sp>
      <p:sp>
        <p:nvSpPr>
          <p:cNvPr id="16" name="Přímá spojnice 15"/>
          <p:cNvSpPr/>
          <p:nvPr/>
        </p:nvSpPr>
        <p:spPr>
          <a:xfrm>
            <a:off x="4245165" y="3755733"/>
            <a:ext cx="0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918614" y="3931109"/>
            <a:ext cx="738985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r.1809</a:t>
            </a:r>
          </a:p>
        </p:txBody>
      </p:sp>
      <p:sp>
        <p:nvSpPr>
          <p:cNvPr id="18" name="Přímá spojnice 17"/>
          <p:cNvSpPr/>
          <p:nvPr/>
        </p:nvSpPr>
        <p:spPr>
          <a:xfrm flipV="1">
            <a:off x="4245165" y="2612684"/>
            <a:ext cx="1142929" cy="1143049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98268" y="1632928"/>
            <a:ext cx="3048355" cy="1026285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Jean-Baptiste-Bernadott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(rod Bernadotte vládne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ve švédsku dosud)</a:t>
            </a:r>
          </a:p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0" name="Přímá spojnice 19"/>
          <p:cNvSpPr/>
          <p:nvPr/>
        </p:nvSpPr>
        <p:spPr>
          <a:xfrm flipV="1">
            <a:off x="5388095" y="2449391"/>
            <a:ext cx="326551" cy="163293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1" name="Přímá spojnice 20"/>
          <p:cNvSpPr/>
          <p:nvPr/>
        </p:nvSpPr>
        <p:spPr>
          <a:xfrm flipV="1">
            <a:off x="5388094" y="3429148"/>
            <a:ext cx="0" cy="326585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061543" y="3114645"/>
            <a:ext cx="738985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r.1884</a:t>
            </a:r>
          </a:p>
        </p:txBody>
      </p:sp>
      <p:sp>
        <p:nvSpPr>
          <p:cNvPr id="23" name="Přímá spojnice 22"/>
          <p:cNvSpPr/>
          <p:nvPr/>
        </p:nvSpPr>
        <p:spPr>
          <a:xfrm flipH="1">
            <a:off x="5061543" y="3755733"/>
            <a:ext cx="326551" cy="1306342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18614" y="5062075"/>
            <a:ext cx="1922407" cy="554361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Norsko se oddělilo</a:t>
            </a:r>
          </a:p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od Kalmarské unie</a:t>
            </a:r>
          </a:p>
        </p:txBody>
      </p:sp>
      <p:sp>
        <p:nvSpPr>
          <p:cNvPr id="25" name="Přímá spojnice 24"/>
          <p:cNvSpPr/>
          <p:nvPr/>
        </p:nvSpPr>
        <p:spPr>
          <a:xfrm flipV="1">
            <a:off x="6204472" y="3429148"/>
            <a:ext cx="0" cy="326585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6041197" y="3114645"/>
            <a:ext cx="738985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r.1995</a:t>
            </a:r>
          </a:p>
        </p:txBody>
      </p:sp>
      <p:sp>
        <p:nvSpPr>
          <p:cNvPr id="27" name="Přímá spojnice 26"/>
          <p:cNvSpPr/>
          <p:nvPr/>
        </p:nvSpPr>
        <p:spPr>
          <a:xfrm>
            <a:off x="6204472" y="3755733"/>
            <a:ext cx="0" cy="326585"/>
          </a:xfrm>
          <a:prstGeom prst="line">
            <a:avLst/>
          </a:prstGeom>
          <a:noFill/>
          <a:ln w="0">
            <a:solidFill>
              <a:srgbClr val="000000"/>
            </a:solidFill>
            <a:prstDash val="solid"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="ctr" anchorCtr="1" compatLnSpc="0"/>
          <a:lstStyle/>
          <a:p>
            <a:pPr hangingPunct="0"/>
            <a:endParaRPr lang="cs-CZ" sz="160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224819" y="4094402"/>
            <a:ext cx="2464155" cy="31839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>
                <a:latin typeface="Arial" pitchFamily="18"/>
                <a:ea typeface="Lucida Sans Unicode" pitchFamily="2"/>
                <a:cs typeface="Mangal" pitchFamily="2"/>
              </a:rPr>
              <a:t>Švédsko vstoupile do EU</a:t>
            </a:r>
          </a:p>
        </p:txBody>
      </p:sp>
      <p:sp>
        <p:nvSpPr>
          <p:cNvPr id="29" name="TextovéPole 28"/>
          <p:cNvSpPr txBox="1"/>
          <p:nvPr/>
        </p:nvSpPr>
        <p:spPr>
          <a:xfrm>
            <a:off x="702737" y="5878538"/>
            <a:ext cx="8114144" cy="554361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V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současnosti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ve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Švédsku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vládne král Karel XVI.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Gustav, následnicí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trůnu je princezna</a:t>
            </a:r>
          </a:p>
          <a:p>
            <a:pPr hangingPunct="0"/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 Victoria Švédská</a:t>
            </a:r>
          </a:p>
        </p:txBody>
      </p:sp>
    </p:spTree>
    <p:extLst>
      <p:ext uri="{BB962C8B-B14F-4D97-AF65-F5344CB8AC3E}">
        <p14:creationId xmlns:p14="http://schemas.microsoft.com/office/powerpoint/2010/main" xmlns="" val="35944625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OBYVATELSTVO ŠVÉDSKA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11781" y="1329366"/>
            <a:ext cx="8228763" cy="4691922"/>
          </a:xfrm>
        </p:spPr>
        <p:txBody>
          <a:bodyPr>
            <a:normAutofit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tabLst/>
              <a:defRPr lang="cs-CZ" sz="28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lvl="0"/>
            <a:r>
              <a:rPr lang="cs-CZ" b="0" dirty="0">
                <a:latin typeface="Arial" pitchFamily="34"/>
              </a:rPr>
              <a:t>Počet obyvatelstva </a:t>
            </a:r>
            <a:r>
              <a:rPr lang="cs-CZ" b="0" dirty="0" smtClean="0">
                <a:latin typeface="Arial" pitchFamily="34"/>
              </a:rPr>
              <a:t>– 2006  </a:t>
            </a:r>
            <a:r>
              <a:rPr lang="cs-CZ" b="0" dirty="0">
                <a:latin typeface="Arial" pitchFamily="34"/>
              </a:rPr>
              <a:t>činí 9 060 </a:t>
            </a:r>
            <a:r>
              <a:rPr lang="cs-CZ" b="0" dirty="0" smtClean="0">
                <a:latin typeface="Arial" pitchFamily="34"/>
              </a:rPr>
              <a:t>430</a:t>
            </a:r>
          </a:p>
          <a:p>
            <a:pPr lvl="0"/>
            <a:r>
              <a:rPr lang="cs-CZ" b="0" dirty="0" smtClean="0">
                <a:latin typeface="Arial" pitchFamily="34"/>
              </a:rPr>
              <a:t>nejlidnatější země </a:t>
            </a:r>
            <a:r>
              <a:rPr lang="cs-CZ" b="0" dirty="0">
                <a:latin typeface="Arial" pitchFamily="34"/>
              </a:rPr>
              <a:t>severní </a:t>
            </a:r>
            <a:r>
              <a:rPr lang="cs-CZ" b="0" dirty="0" smtClean="0">
                <a:latin typeface="Arial" pitchFamily="34"/>
              </a:rPr>
              <a:t>Evropy</a:t>
            </a:r>
          </a:p>
          <a:p>
            <a:pPr lvl="0"/>
            <a:r>
              <a:rPr lang="cs-CZ" b="0" dirty="0" smtClean="0">
                <a:latin typeface="Arial" pitchFamily="34"/>
              </a:rPr>
              <a:t>K </a:t>
            </a:r>
            <a:r>
              <a:rPr lang="cs-CZ" b="0" dirty="0">
                <a:latin typeface="Arial" pitchFamily="34"/>
              </a:rPr>
              <a:t>překročení devíti milionů v roce 2004 pomohl zemi především velký nárůst </a:t>
            </a:r>
            <a:r>
              <a:rPr lang="cs-CZ" b="0" dirty="0" smtClean="0">
                <a:latin typeface="Arial" pitchFamily="34"/>
              </a:rPr>
              <a:t>přistěhovalců</a:t>
            </a:r>
          </a:p>
          <a:p>
            <a:pPr lvl="0"/>
            <a:r>
              <a:rPr lang="cs-CZ" b="0" dirty="0" smtClean="0">
                <a:latin typeface="Arial" pitchFamily="34"/>
              </a:rPr>
              <a:t>Obyvatelstvo </a:t>
            </a:r>
            <a:r>
              <a:rPr lang="cs-CZ" b="0" dirty="0">
                <a:latin typeface="Arial" pitchFamily="34"/>
              </a:rPr>
              <a:t>je nerovnoměrně rozmístěno, ve městech žije 83 % </a:t>
            </a:r>
            <a:r>
              <a:rPr lang="cs-CZ" b="0" dirty="0" smtClean="0">
                <a:latin typeface="Arial" pitchFamily="34"/>
              </a:rPr>
              <a:t>populace</a:t>
            </a:r>
          </a:p>
          <a:p>
            <a:pPr lvl="0"/>
            <a:r>
              <a:rPr lang="cs-CZ" b="0" dirty="0" smtClean="0">
                <a:latin typeface="Arial" pitchFamily="34"/>
              </a:rPr>
              <a:t>Velká </a:t>
            </a:r>
            <a:r>
              <a:rPr lang="cs-CZ" b="0" dirty="0">
                <a:latin typeface="Arial" pitchFamily="34"/>
              </a:rPr>
              <a:t>většina obyvatelstva jsou </a:t>
            </a:r>
            <a:r>
              <a:rPr lang="cs-CZ" b="0" dirty="0" smtClean="0">
                <a:latin typeface="Arial" pitchFamily="34"/>
              </a:rPr>
              <a:t>Švédové</a:t>
            </a:r>
          </a:p>
          <a:p>
            <a:pPr lvl="0"/>
            <a:r>
              <a:rPr lang="cs-CZ" b="0" dirty="0" smtClean="0">
                <a:latin typeface="Arial" pitchFamily="34"/>
              </a:rPr>
              <a:t>Největší </a:t>
            </a:r>
            <a:r>
              <a:rPr lang="cs-CZ" b="0" dirty="0">
                <a:latin typeface="Arial" pitchFamily="34"/>
              </a:rPr>
              <a:t>menšiny tvoří Finové a </a:t>
            </a:r>
            <a:r>
              <a:rPr lang="cs-CZ" b="0" dirty="0" smtClean="0">
                <a:latin typeface="Arial" pitchFamily="34"/>
              </a:rPr>
              <a:t>Laponci</a:t>
            </a:r>
          </a:p>
          <a:p>
            <a:pPr lvl="0"/>
            <a:r>
              <a:rPr lang="cs-CZ" b="0" dirty="0" smtClean="0">
                <a:latin typeface="Arial" pitchFamily="34"/>
              </a:rPr>
              <a:t>Kolem </a:t>
            </a:r>
            <a:r>
              <a:rPr lang="cs-CZ" b="0" dirty="0">
                <a:latin typeface="Arial" pitchFamily="34"/>
              </a:rPr>
              <a:t>6 % obyvatel jsou cizinci většinou z evropských zemí.</a:t>
            </a:r>
          </a:p>
        </p:txBody>
      </p:sp>
    </p:spTree>
    <p:extLst>
      <p:ext uri="{BB962C8B-B14F-4D97-AF65-F5344CB8AC3E}">
        <p14:creationId xmlns:p14="http://schemas.microsoft.com/office/powerpoint/2010/main" xmlns="" val="68239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57200" y="461417"/>
            <a:ext cx="8229600" cy="769441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HISTORIE MĚNY VE ŠVÉDSKU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>
            <a:normAutofit fontScale="92500" lnSpcReduction="10000"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tabLst/>
              <a:defRPr lang="cs-CZ" sz="28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lvl="0"/>
            <a:r>
              <a:rPr lang="cs-CZ" b="0" dirty="0"/>
              <a:t>Švédská koruna </a:t>
            </a:r>
            <a:r>
              <a:rPr lang="cs-CZ" b="0" dirty="0" smtClean="0"/>
              <a:t>(Švédsky </a:t>
            </a:r>
            <a:r>
              <a:rPr lang="cs-CZ" b="0" dirty="0" err="1"/>
              <a:t>krona</a:t>
            </a:r>
            <a:r>
              <a:rPr lang="cs-CZ" b="0" dirty="0"/>
              <a:t>, množné číslo </a:t>
            </a:r>
            <a:r>
              <a:rPr lang="cs-CZ" b="0" dirty="0" err="1"/>
              <a:t>kronor</a:t>
            </a:r>
            <a:r>
              <a:rPr lang="cs-CZ" b="0" dirty="0"/>
              <a:t>) je zákonným platidlem skandinávského státu </a:t>
            </a:r>
            <a:r>
              <a:rPr lang="cs-CZ" b="0" dirty="0" smtClean="0"/>
              <a:t>Švédsko</a:t>
            </a:r>
          </a:p>
          <a:p>
            <a:pPr lvl="0"/>
            <a:r>
              <a:rPr lang="cs-CZ" b="0" dirty="0" smtClean="0"/>
              <a:t>ISO </a:t>
            </a:r>
            <a:r>
              <a:rPr lang="cs-CZ" b="0" dirty="0"/>
              <a:t>4217 kód měny je </a:t>
            </a:r>
            <a:r>
              <a:rPr lang="cs-CZ" b="0" dirty="0" smtClean="0"/>
              <a:t>SEK</a:t>
            </a:r>
          </a:p>
          <a:p>
            <a:pPr lvl="0"/>
            <a:r>
              <a:rPr lang="cs-CZ" b="0" dirty="0" smtClean="0"/>
              <a:t>Jedna </a:t>
            </a:r>
            <a:r>
              <a:rPr lang="cs-CZ" b="0" dirty="0"/>
              <a:t>setina koruny se nazývá </a:t>
            </a:r>
            <a:r>
              <a:rPr lang="cs-CZ" b="0" dirty="0" err="1" smtClean="0"/>
              <a:t>öre</a:t>
            </a:r>
            <a:endParaRPr lang="cs-CZ" b="0" dirty="0" smtClean="0"/>
          </a:p>
          <a:p>
            <a:pPr lvl="0"/>
            <a:r>
              <a:rPr lang="cs-CZ" b="0" dirty="0" smtClean="0"/>
              <a:t>Mezi </a:t>
            </a:r>
            <a:r>
              <a:rPr lang="cs-CZ" b="0" dirty="0"/>
              <a:t>lety 1873 a 1914 byla mezi Švédskem (které bylo v unii s Norskem) a Dánskem (jehož součástí byl Island) Skandinávská měnová </a:t>
            </a:r>
            <a:r>
              <a:rPr lang="cs-CZ" b="0" dirty="0" smtClean="0"/>
              <a:t>unie</a:t>
            </a:r>
          </a:p>
          <a:p>
            <a:pPr lvl="0"/>
            <a:r>
              <a:rPr lang="cs-CZ" b="0" dirty="0" smtClean="0"/>
              <a:t>V </a:t>
            </a:r>
            <a:r>
              <a:rPr lang="cs-CZ" b="0" dirty="0"/>
              <a:t>tomto období se ve všech zmíněných státech platilo jednotnou měnou – </a:t>
            </a:r>
            <a:r>
              <a:rPr lang="cs-CZ" b="0" dirty="0" smtClean="0"/>
              <a:t>korunou</a:t>
            </a:r>
          </a:p>
          <a:p>
            <a:pPr lvl="0"/>
            <a:r>
              <a:rPr lang="cs-CZ" b="0" dirty="0" smtClean="0"/>
              <a:t>Po </a:t>
            </a:r>
            <a:r>
              <a:rPr lang="cs-CZ" b="0" dirty="0"/>
              <a:t>rozpadu unie začal každý stát používat vlastní nezávislé měny odvozené od zaniklé </a:t>
            </a:r>
            <a:r>
              <a:rPr lang="cs-CZ" b="0" dirty="0" smtClean="0"/>
              <a:t>společné</a:t>
            </a:r>
          </a:p>
        </p:txBody>
      </p:sp>
    </p:spTree>
    <p:extLst>
      <p:ext uri="{BB962C8B-B14F-4D97-AF65-F5344CB8AC3E}">
        <p14:creationId xmlns:p14="http://schemas.microsoft.com/office/powerpoint/2010/main" xmlns="" val="27726900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Suorvajaure in stora sjofallet park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1182046" y="0"/>
            <a:ext cx="10187257" cy="6872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427984" y="116632"/>
            <a:ext cx="4474840" cy="769441"/>
          </a:xfrm>
        </p:spPr>
        <p:txBody>
          <a:bodyPr wrap="square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POVRCH ŠVÉDSKA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24006" y="967789"/>
            <a:ext cx="7748394" cy="5341531"/>
          </a:xfrm>
          <a:solidFill>
            <a:schemeClr val="accent1">
              <a:alpha val="44000"/>
            </a:schemeClr>
          </a:solidFill>
        </p:spPr>
        <p:txBody>
          <a:bodyPr wrap="square">
            <a:normAutofit/>
          </a:bodyPr>
          <a:lstStyle>
            <a:def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None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defPPr>
            <a:lvl1pPr marL="432000" marR="0" lvl="0" indent="-324000">
              <a:spcBef>
                <a:spcPts val="0"/>
              </a:spcBef>
              <a:spcAft>
                <a:spcPts val="1414"/>
              </a:spcAft>
              <a:buSzPct val="45000"/>
              <a:buFont typeface="StarSymbol"/>
              <a:buChar char="●"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1pPr>
            <a:lvl2pPr marL="864000" marR="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tabLst/>
              <a:defRPr lang="cs-CZ" sz="28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2pPr>
            <a:lvl3pPr marL="1295999" marR="0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tabLst/>
              <a:defRPr lang="cs-CZ" sz="24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3pPr>
            <a:lvl4pPr marL="1728000" marR="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4pPr>
            <a:lvl5pPr marL="2160000" marR="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5pPr>
            <a:lvl6pPr marL="2592000" marR="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6pPr>
            <a:lvl7pPr marL="3024000" marR="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7pPr>
            <a:lvl8pPr marL="3456000" marR="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8pPr>
            <a:lvl9pPr marL="3887999" marR="0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tabLst/>
              <a:defRPr lang="cs-CZ" sz="2000" b="1" i="1" u="none" strike="noStrike" kern="1200">
                <a:ln>
                  <a:noFill/>
                </a:ln>
                <a:latin typeface="Arial" pitchFamily="18"/>
                <a:ea typeface="Lucida Sans Unicode" pitchFamily="2"/>
                <a:cs typeface="Mangal" pitchFamily="2"/>
              </a:defRPr>
            </a:lvl9pPr>
          </a:lstStyle>
          <a:p>
            <a:pPr marL="342900" indent="-342900"/>
            <a:r>
              <a:rPr lang="cs-CZ" sz="18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Švédsko se nachází na Skandinávském poloostrově v severní </a:t>
            </a:r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Evropě</a:t>
            </a:r>
          </a:p>
          <a:p>
            <a:pPr marL="342900" indent="-342900"/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Leží </a:t>
            </a:r>
            <a:r>
              <a:rPr lang="cs-CZ" sz="18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západně od Baltského moře a Botnického </a:t>
            </a:r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zálivu</a:t>
            </a:r>
          </a:p>
          <a:p>
            <a:pPr marL="342900" indent="-342900"/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V </a:t>
            </a:r>
            <a:r>
              <a:rPr lang="cs-CZ" sz="18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západní části odděluje Švédsko od Norska Skandinávské </a:t>
            </a:r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pohoří</a:t>
            </a:r>
          </a:p>
          <a:p>
            <a:pPr marL="342900" indent="-342900"/>
            <a:r>
              <a:rPr lang="cs-CZ" sz="18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Švédsko se dělí na tři hlavní </a:t>
            </a:r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oblasti</a:t>
            </a:r>
          </a:p>
          <a:p>
            <a:pPr marL="774900" lvl="1" indent="-342900"/>
            <a:r>
              <a:rPr lang="cs-CZ" sz="1400" b="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Norrland</a:t>
            </a:r>
            <a:r>
              <a:rPr lang="cs-CZ" sz="14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– zabírá na </a:t>
            </a:r>
            <a:r>
              <a:rPr lang="cs-CZ" sz="14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severu asi tři pětiny </a:t>
            </a:r>
            <a:r>
              <a:rPr lang="cs-CZ" sz="14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země</a:t>
            </a:r>
          </a:p>
          <a:p>
            <a:pPr marL="774900" lvl="1" indent="-342900"/>
            <a:r>
              <a:rPr lang="cs-CZ" sz="1400" b="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Svealand</a:t>
            </a:r>
            <a:r>
              <a:rPr lang="cs-CZ" sz="14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 – má zvlněné </a:t>
            </a:r>
            <a:r>
              <a:rPr lang="cs-CZ" sz="14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hřebeny ledovcového původu a většinu z více než 90 </a:t>
            </a:r>
            <a:r>
              <a:rPr lang="cs-CZ" sz="14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tisíc švédských jezer</a:t>
            </a:r>
          </a:p>
          <a:p>
            <a:pPr marL="774900" lvl="1" indent="-342900"/>
            <a:r>
              <a:rPr lang="cs-CZ" sz="1400" b="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Götaland</a:t>
            </a:r>
            <a:r>
              <a:rPr lang="cs-CZ" sz="14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na jihu zahrnuje kamenité vrchoviny </a:t>
            </a:r>
            <a:r>
              <a:rPr lang="cs-CZ" sz="1400" b="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Smålandu</a:t>
            </a:r>
            <a:r>
              <a:rPr lang="cs-CZ" sz="14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a bohaté roviny </a:t>
            </a:r>
            <a:r>
              <a:rPr lang="cs-CZ" sz="1400" b="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Skåne</a:t>
            </a:r>
            <a:endParaRPr lang="cs-CZ" sz="1400" b="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342900" indent="-342900"/>
            <a:r>
              <a:rPr lang="cs-CZ" sz="18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Asi 15 % území Švédska leží za Severním polárním </a:t>
            </a:r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kruhem</a:t>
            </a:r>
          </a:p>
          <a:p>
            <a:pPr marL="342900" indent="-342900"/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Jižní </a:t>
            </a:r>
            <a:r>
              <a:rPr lang="cs-CZ" sz="18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část země je převážně zemědělská, směrem na sever se zvyšuje podíl </a:t>
            </a:r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lesů</a:t>
            </a:r>
          </a:p>
          <a:p>
            <a:pPr marL="342900" indent="-342900"/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Největšími </a:t>
            </a:r>
            <a:r>
              <a:rPr lang="cs-CZ" sz="18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ostrovy jsou </a:t>
            </a:r>
            <a:r>
              <a:rPr lang="cs-CZ" sz="1800" b="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Gotland</a:t>
            </a:r>
            <a:r>
              <a:rPr lang="cs-CZ" sz="18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1800" b="0" dirty="0" err="1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Öland</a:t>
            </a:r>
            <a:endParaRPr lang="cs-CZ" sz="1800" b="0" dirty="0" smtClean="0">
              <a:solidFill>
                <a:schemeClr val="accent6">
                  <a:lumMod val="60000"/>
                  <a:lumOff val="40000"/>
                </a:schemeClr>
              </a:solidFill>
            </a:endParaRPr>
          </a:p>
          <a:p>
            <a:pPr marL="342900" indent="-342900"/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Největší </a:t>
            </a:r>
            <a:r>
              <a:rPr lang="cs-CZ" sz="18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jezera jsou </a:t>
            </a:r>
            <a:r>
              <a:rPr lang="cs-CZ" sz="1800" b="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Vänern</a:t>
            </a:r>
            <a:r>
              <a:rPr lang="cs-CZ" sz="1800" b="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 a </a:t>
            </a:r>
            <a:r>
              <a:rPr lang="cs-CZ" sz="1800" b="0" dirty="0" err="1">
                <a:solidFill>
                  <a:schemeClr val="accent6">
                    <a:lumMod val="60000"/>
                    <a:lumOff val="40000"/>
                  </a:schemeClr>
                </a:solidFill>
              </a:rPr>
              <a:t>Vättern</a:t>
            </a:r>
            <a:r>
              <a:rPr lang="cs-CZ" sz="1800" b="0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.</a:t>
            </a:r>
            <a:endParaRPr lang="cs-CZ" sz="1800" b="0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83406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1880012" y="2954166"/>
            <a:ext cx="2530624" cy="778098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VODSTVO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63276" y="217862"/>
            <a:ext cx="8153140" cy="2419050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compatLnSpc="0">
            <a:normAutofit fontScale="92500" lnSpcReduction="20000"/>
          </a:bodyPr>
          <a:lstStyle/>
          <a:p>
            <a:pPr marL="285750" indent="-285750" hangingPunct="0">
              <a:buFont typeface="Arial" pitchFamily="34" charset="0"/>
              <a:buChar char="•"/>
            </a:pPr>
            <a:r>
              <a:rPr lang="cs-CZ" sz="2400" dirty="0" smtClean="0">
                <a:latin typeface="Arial" pitchFamily="18"/>
                <a:ea typeface="Lucida Sans Unicode" pitchFamily="2"/>
                <a:cs typeface="Mangal" pitchFamily="2"/>
              </a:rPr>
              <a:t>Švédsko 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leží západně od Baltského moře a Botnického </a:t>
            </a:r>
            <a:r>
              <a:rPr lang="cs-CZ" sz="2400" dirty="0" smtClean="0">
                <a:latin typeface="Arial" pitchFamily="18"/>
                <a:ea typeface="Lucida Sans Unicode" pitchFamily="2"/>
                <a:cs typeface="Mangal" pitchFamily="2"/>
              </a:rPr>
              <a:t>zálivu</a:t>
            </a:r>
          </a:p>
          <a:p>
            <a:pPr marL="285750" indent="-285750" hangingPunct="0">
              <a:buFont typeface="Arial" pitchFamily="34" charset="0"/>
              <a:buChar char="•"/>
            </a:pPr>
            <a:r>
              <a:rPr lang="cs-CZ" sz="2400" dirty="0" smtClean="0">
                <a:latin typeface="Arial" pitchFamily="18"/>
                <a:ea typeface="Lucida Sans Unicode" pitchFamily="2"/>
                <a:cs typeface="Mangal" pitchFamily="2"/>
              </a:rPr>
              <a:t>k 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nejdelším řekám ve Švédsku patří </a:t>
            </a:r>
            <a:r>
              <a:rPr lang="cs-CZ" sz="2400" dirty="0" err="1">
                <a:latin typeface="Arial" pitchFamily="18"/>
                <a:ea typeface="Lucida Sans Unicode" pitchFamily="2"/>
                <a:cs typeface="Mangal" pitchFamily="2"/>
              </a:rPr>
              <a:t>Torne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 </a:t>
            </a:r>
            <a:r>
              <a:rPr lang="cs-CZ" sz="2400" dirty="0" err="1">
                <a:latin typeface="Arial" pitchFamily="18"/>
                <a:ea typeface="Lucida Sans Unicode" pitchFamily="2"/>
                <a:cs typeface="Mangal" pitchFamily="2"/>
              </a:rPr>
              <a:t>älv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 (522 km), </a:t>
            </a:r>
            <a:r>
              <a:rPr lang="cs-CZ" sz="2400" dirty="0" err="1">
                <a:latin typeface="Arial" pitchFamily="18"/>
                <a:ea typeface="Lucida Sans Unicode" pitchFamily="2"/>
                <a:cs typeface="Mangal" pitchFamily="2"/>
              </a:rPr>
              <a:t>Dalälven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 (520 km), </a:t>
            </a:r>
            <a:r>
              <a:rPr lang="cs-CZ" sz="2400" dirty="0" err="1">
                <a:latin typeface="Arial" pitchFamily="18"/>
                <a:ea typeface="Lucida Sans Unicode" pitchFamily="2"/>
                <a:cs typeface="Mangal" pitchFamily="2"/>
              </a:rPr>
              <a:t>Klarälven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 (500 km)</a:t>
            </a:r>
          </a:p>
          <a:p>
            <a:pPr marL="285750" indent="-285750" hangingPunct="0">
              <a:buFont typeface="Arial" pitchFamily="34" charset="0"/>
              <a:buChar char="•"/>
            </a:pPr>
            <a:r>
              <a:rPr lang="cs-CZ" sz="2400" dirty="0" smtClean="0">
                <a:latin typeface="Arial" pitchFamily="18"/>
                <a:ea typeface="Lucida Sans Unicode" pitchFamily="2"/>
                <a:cs typeface="Mangal" pitchFamily="2"/>
              </a:rPr>
              <a:t>většina 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řek směřuje od severu na jihovýchod k Botnickému </a:t>
            </a:r>
            <a:r>
              <a:rPr lang="cs-CZ" sz="2400" dirty="0" smtClean="0">
                <a:latin typeface="Arial" pitchFamily="18"/>
                <a:ea typeface="Lucida Sans Unicode" pitchFamily="2"/>
                <a:cs typeface="Mangal" pitchFamily="2"/>
              </a:rPr>
              <a:t>zálivu</a:t>
            </a:r>
          </a:p>
          <a:p>
            <a:pPr marL="285750" lvl="0" indent="-285750" hangingPunct="0">
              <a:buFont typeface="Arial" pitchFamily="34" charset="0"/>
              <a:buChar char="•"/>
            </a:pP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největší jezero Švédska </a:t>
            </a:r>
            <a:r>
              <a:rPr lang="cs-CZ" sz="2400" dirty="0" err="1">
                <a:latin typeface="Arial" pitchFamily="18"/>
                <a:ea typeface="Lucida Sans Unicode" pitchFamily="2"/>
                <a:cs typeface="Mangal" pitchFamily="2"/>
              </a:rPr>
              <a:t>Vänern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, pak </a:t>
            </a:r>
            <a:r>
              <a:rPr lang="cs-CZ" sz="2400" dirty="0" err="1">
                <a:latin typeface="Arial" pitchFamily="18"/>
                <a:ea typeface="Lucida Sans Unicode" pitchFamily="2"/>
                <a:cs typeface="Mangal" pitchFamily="2"/>
              </a:rPr>
              <a:t>Vättern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 a </a:t>
            </a:r>
            <a:r>
              <a:rPr lang="cs-CZ" sz="2400" dirty="0" err="1">
                <a:latin typeface="Arial" pitchFamily="18"/>
                <a:ea typeface="Lucida Sans Unicode" pitchFamily="2"/>
                <a:cs typeface="Mangal" pitchFamily="2"/>
              </a:rPr>
              <a:t>Mälaren</a:t>
            </a:r>
            <a:endParaRPr lang="cs-CZ" sz="24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285750" indent="-285750" hangingPunct="0">
              <a:buFont typeface="Arial" pitchFamily="34" charset="0"/>
              <a:buChar char="•"/>
            </a:pPr>
            <a:r>
              <a:rPr lang="cs-CZ" sz="2400" dirty="0" smtClean="0">
                <a:latin typeface="Arial" pitchFamily="18"/>
                <a:ea typeface="Lucida Sans Unicode" pitchFamily="2"/>
                <a:cs typeface="Mangal" pitchFamily="2"/>
              </a:rPr>
              <a:t>moře 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je pro Švédsko velmi důležité protože prakticky veškerý švédský obchod je spojen s námořní dopravou(důležité přístavy jsou Stockholm, Goteborg a </a:t>
            </a:r>
            <a:r>
              <a:rPr lang="cs-CZ" sz="2400" dirty="0" err="1">
                <a:latin typeface="Arial" pitchFamily="18"/>
                <a:ea typeface="Lucida Sans Unicode" pitchFamily="2"/>
                <a:cs typeface="Mangal" pitchFamily="2"/>
              </a:rPr>
              <a:t>Malmo</a:t>
            </a:r>
            <a:r>
              <a:rPr lang="cs-CZ" sz="2400" dirty="0" smtClean="0">
                <a:latin typeface="Arial" pitchFamily="18"/>
                <a:ea typeface="Lucida Sans Unicode" pitchFamily="2"/>
                <a:cs typeface="Mangal" pitchFamily="2"/>
              </a:rPr>
              <a:t>)</a:t>
            </a:r>
            <a:endParaRPr lang="cs-CZ" sz="2400" dirty="0">
              <a:latin typeface="Arial" pitchFamily="18"/>
              <a:ea typeface="Lucida Sans Unicode" pitchFamily="2"/>
              <a:cs typeface="Mangal" pitchFamily="2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4658427"/>
            <a:ext cx="2612409" cy="672279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spAutoFit/>
          </a:bodyPr>
          <a:lstStyle/>
          <a:p>
            <a:pPr hangingPunct="0"/>
            <a:r>
              <a:rPr lang="cs-CZ" sz="4000" dirty="0">
                <a:latin typeface="Arial" pitchFamily="18"/>
                <a:ea typeface="Lucida Sans Unicode" pitchFamily="2"/>
                <a:cs typeface="Mangal" pitchFamily="2"/>
              </a:rPr>
              <a:t>POHOŘÍ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2699792" y="4869160"/>
            <a:ext cx="6019292" cy="790195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wrap="square" lIns="81639" tIns="40820" rIns="81639" bIns="40820" anchorCtr="0" compatLnSpc="0">
            <a:spAutoFit/>
          </a:bodyPr>
          <a:lstStyle/>
          <a:p>
            <a:pPr marL="342900" indent="-342900" hangingPunct="0">
              <a:buFont typeface="Arial" pitchFamily="34" charset="0"/>
              <a:buChar char="•"/>
            </a:pPr>
            <a:r>
              <a:rPr lang="cs-CZ" sz="2400" dirty="0" smtClean="0">
                <a:latin typeface="Arial" pitchFamily="18"/>
                <a:ea typeface="Lucida Sans Unicode" pitchFamily="2"/>
                <a:cs typeface="Mangal" pitchFamily="2"/>
              </a:rPr>
              <a:t>skandinávské 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pohoří =&gt; </a:t>
            </a:r>
            <a:r>
              <a:rPr lang="cs-CZ" sz="2400" dirty="0" err="1" smtClean="0">
                <a:latin typeface="Arial" pitchFamily="18"/>
                <a:ea typeface="Lucida Sans Unicode" pitchFamily="2"/>
                <a:cs typeface="Mangal" pitchFamily="2"/>
              </a:rPr>
              <a:t>Kebnekaise</a:t>
            </a:r>
            <a:r>
              <a:rPr lang="cs-CZ" sz="2400" dirty="0" smtClean="0">
                <a:latin typeface="Arial" pitchFamily="18"/>
                <a:ea typeface="Lucida Sans Unicode" pitchFamily="2"/>
                <a:cs typeface="Mangal" pitchFamily="2"/>
              </a:rPr>
              <a:t> </a:t>
            </a:r>
            <a:r>
              <a:rPr lang="cs-CZ" sz="2400" dirty="0">
                <a:latin typeface="Arial" pitchFamily="18"/>
                <a:ea typeface="Lucida Sans Unicode" pitchFamily="2"/>
                <a:cs typeface="Mangal" pitchFamily="2"/>
              </a:rPr>
              <a:t>nejvyšší hora ve Švédsku(2103m)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3862" y="2627742"/>
            <a:ext cx="4303834" cy="17053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862" y="5733256"/>
            <a:ext cx="7620000" cy="100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765094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660232" y="116632"/>
            <a:ext cx="2304256" cy="720081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PRŮMYSL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89826" y="404664"/>
            <a:ext cx="8042614" cy="6408711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compatLnSpc="0">
            <a:normAutofit/>
          </a:bodyPr>
          <a:lstStyle/>
          <a:p>
            <a:pPr marL="285750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Strojírenský a těžební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průmysl</a:t>
            </a:r>
          </a:p>
          <a:p>
            <a:pPr marL="285750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průmyslová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střediska a firmy: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ABB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Electrolux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err="1" smtClean="0">
                <a:latin typeface="Arial" pitchFamily="18"/>
                <a:ea typeface="Lucida Sans Unicode" pitchFamily="2"/>
                <a:cs typeface="Mangal" pitchFamily="2"/>
              </a:rPr>
              <a:t>Husqvarna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H&amp;M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IKEA – nábytkářská firma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zaměřující se na prodej a výrobu levného nábytku)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err="1" smtClean="0">
                <a:latin typeface="Arial" pitchFamily="18"/>
                <a:ea typeface="Lucida Sans Unicode" pitchFamily="2"/>
                <a:cs typeface="Mangal" pitchFamily="2"/>
              </a:rPr>
              <a:t>Koenigsegg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 – automobilka 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err="1" smtClean="0">
                <a:latin typeface="Arial" pitchFamily="18"/>
                <a:ea typeface="Lucida Sans Unicode" pitchFamily="2"/>
                <a:cs typeface="Mangal" pitchFamily="2"/>
              </a:rPr>
              <a:t>Oriflame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 – kosmetická společnost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SAAB – výrobce letadel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a zbraní sídlící ve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Švédsku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Saab Automobile – automobilka 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err="1" smtClean="0">
                <a:latin typeface="Arial" pitchFamily="18"/>
                <a:ea typeface="Lucida Sans Unicode" pitchFamily="2"/>
                <a:cs typeface="Mangal" pitchFamily="2"/>
              </a:rPr>
              <a:t>Scania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 – výrobce nákladních automobilů autobusů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Volvo – výrobce nákladních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automobilů, autobusů atd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...</a:t>
            </a:r>
          </a:p>
          <a:p>
            <a:pPr marL="285750" indent="-285750" hangingPunct="0">
              <a:buFont typeface="Arial" pitchFamily="34" charset="0"/>
              <a:buChar char="•"/>
            </a:pP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Průmysl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– těžba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železná ruda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Měď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Olovo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Zinek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Wolfram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Zlato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Stříbro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Pyrit</a:t>
            </a:r>
          </a:p>
          <a:p>
            <a:pPr marL="285750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Průmysl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- energetika (podíl elektráren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)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tepelné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5,53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%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jaderné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45,42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%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vodní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47,24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%</a:t>
            </a:r>
          </a:p>
          <a:p>
            <a:pPr marL="742950" lvl="1" indent="-285750" hangingPunct="0">
              <a:buFont typeface="Arial" pitchFamily="34" charset="0"/>
              <a:buChar char="•"/>
            </a:pP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ostatní </a:t>
            </a:r>
            <a:r>
              <a:rPr lang="cs-CZ" sz="1600" dirty="0">
                <a:latin typeface="Arial" pitchFamily="18"/>
                <a:ea typeface="Lucida Sans Unicode" pitchFamily="2"/>
                <a:cs typeface="Mangal" pitchFamily="2"/>
              </a:rPr>
              <a:t>1,81 </a:t>
            </a:r>
            <a:r>
              <a:rPr lang="cs-CZ" sz="1600" dirty="0" smtClean="0">
                <a:latin typeface="Arial" pitchFamily="18"/>
                <a:ea typeface="Lucida Sans Unicode" pitchFamily="2"/>
                <a:cs typeface="Mangal" pitchFamily="2"/>
              </a:rPr>
              <a:t>%</a:t>
            </a:r>
            <a:endParaRPr lang="cs-CZ" sz="1600" dirty="0"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573016"/>
            <a:ext cx="4098032" cy="30735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47645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/>
              <a:t>ZEMĚDĚLSTVÍ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196752"/>
            <a:ext cx="4248472" cy="5472608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lIns="81639" tIns="40820" rIns="81639" bIns="40820" anchorCtr="0" compatLnSpc="0">
            <a:normAutofit fontScale="85000" lnSpcReduction="20000"/>
          </a:bodyPr>
          <a:lstStyle/>
          <a:p>
            <a:pPr marL="342900" indent="-342900" hangingPunct="0">
              <a:buFontTx/>
              <a:buChar char="-"/>
            </a:pP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lesní </a:t>
            </a:r>
            <a:r>
              <a:rPr lang="cs-CZ" sz="2800" dirty="0">
                <a:latin typeface="Arial" pitchFamily="18"/>
                <a:ea typeface="Lucida Sans Unicode" pitchFamily="2"/>
                <a:cs typeface="Mangal" pitchFamily="2"/>
              </a:rPr>
              <a:t>hospodářství a těžba </a:t>
            </a: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dřeva</a:t>
            </a:r>
          </a:p>
          <a:p>
            <a:pPr marL="342900" indent="-342900" hangingPunct="0">
              <a:buFontTx/>
              <a:buChar char="-"/>
            </a:pP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hospodářsky </a:t>
            </a:r>
            <a:r>
              <a:rPr lang="cs-CZ" sz="2800" dirty="0">
                <a:latin typeface="Arial" pitchFamily="18"/>
                <a:ea typeface="Lucida Sans Unicode" pitchFamily="2"/>
                <a:cs typeface="Mangal" pitchFamily="2"/>
              </a:rPr>
              <a:t>je využíváno 45% rozlohy země, </a:t>
            </a:r>
            <a:r>
              <a:rPr lang="cs-CZ" sz="2800" dirty="0" err="1">
                <a:latin typeface="Arial" pitchFamily="18"/>
                <a:ea typeface="Lucida Sans Unicode" pitchFamily="2"/>
                <a:cs typeface="Mangal" pitchFamily="2"/>
              </a:rPr>
              <a:t>tj</a:t>
            </a:r>
            <a:r>
              <a:rPr lang="cs-CZ" sz="2800" dirty="0">
                <a:latin typeface="Arial" pitchFamily="18"/>
                <a:ea typeface="Lucida Sans Unicode" pitchFamily="2"/>
                <a:cs typeface="Mangal" pitchFamily="2"/>
              </a:rPr>
              <a:t> asi 2/3 lesních </a:t>
            </a: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ploch</a:t>
            </a:r>
          </a:p>
          <a:p>
            <a:pPr marL="342900" indent="-342900" hangingPunct="0">
              <a:buFontTx/>
              <a:buChar char="-"/>
            </a:pP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orná </a:t>
            </a:r>
            <a:r>
              <a:rPr lang="cs-CZ" sz="2800" dirty="0">
                <a:latin typeface="Arial" pitchFamily="18"/>
                <a:ea typeface="Lucida Sans Unicode" pitchFamily="2"/>
                <a:cs typeface="Mangal" pitchFamily="2"/>
              </a:rPr>
              <a:t>půda tvoří méně než 7% </a:t>
            </a: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země</a:t>
            </a:r>
          </a:p>
          <a:p>
            <a:pPr marL="342900" indent="-342900" hangingPunct="0">
              <a:buFontTx/>
              <a:buChar char="-"/>
            </a:pP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produkce </a:t>
            </a:r>
            <a:r>
              <a:rPr lang="cs-CZ" sz="2800" dirty="0">
                <a:latin typeface="Arial" pitchFamily="18"/>
                <a:ea typeface="Lucida Sans Unicode" pitchFamily="2"/>
                <a:cs typeface="Mangal" pitchFamily="2"/>
              </a:rPr>
              <a:t>zahrnuje vedle stavebního dříví a dřevní hmoty pro výrobu celulózy a papíru také pryskyřice, terpentýn, barviva a umělé </a:t>
            </a: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hmoty</a:t>
            </a:r>
          </a:p>
          <a:p>
            <a:pPr marL="342900" indent="-342900" hangingPunct="0">
              <a:buFontTx/>
              <a:buChar char="-"/>
            </a:pP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chov </a:t>
            </a:r>
            <a:r>
              <a:rPr lang="cs-CZ" sz="2800" dirty="0" err="1">
                <a:latin typeface="Arial" pitchFamily="18"/>
                <a:ea typeface="Lucida Sans Unicode" pitchFamily="2"/>
                <a:cs typeface="Mangal" pitchFamily="2"/>
              </a:rPr>
              <a:t>skotů</a:t>
            </a:r>
            <a:r>
              <a:rPr lang="cs-CZ" sz="2800" dirty="0">
                <a:latin typeface="Arial" pitchFamily="18"/>
                <a:ea typeface="Lucida Sans Unicode" pitchFamily="2"/>
                <a:cs typeface="Mangal" pitchFamily="2"/>
              </a:rPr>
              <a:t> a </a:t>
            </a: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vepřů</a:t>
            </a:r>
          </a:p>
          <a:p>
            <a:pPr marL="342900" indent="-342900" hangingPunct="0">
              <a:buFontTx/>
              <a:buChar char="-"/>
            </a:pPr>
            <a:r>
              <a:rPr lang="cs-CZ" sz="2000" dirty="0">
                <a:latin typeface="Arial" pitchFamily="18"/>
                <a:ea typeface="Lucida Sans Unicode" pitchFamily="2"/>
                <a:cs typeface="Mangal" pitchFamily="2"/>
              </a:rPr>
              <a:t> </a:t>
            </a: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rybolov </a:t>
            </a:r>
            <a:r>
              <a:rPr lang="cs-CZ" sz="2800" dirty="0">
                <a:latin typeface="Arial" pitchFamily="18"/>
                <a:ea typeface="Lucida Sans Unicode" pitchFamily="2"/>
                <a:cs typeface="Mangal" pitchFamily="2"/>
              </a:rPr>
              <a:t>stačí pokrýt domácí spotřebu, ale větší hospodářský efekt </a:t>
            </a:r>
            <a:r>
              <a:rPr lang="cs-CZ" sz="2800" dirty="0" smtClean="0">
                <a:latin typeface="Arial" pitchFamily="18"/>
                <a:ea typeface="Lucida Sans Unicode" pitchFamily="2"/>
                <a:cs typeface="Mangal" pitchFamily="2"/>
              </a:rPr>
              <a:t>nemá, </a:t>
            </a:r>
            <a:r>
              <a:rPr lang="cs-CZ" sz="2800" dirty="0">
                <a:latin typeface="Arial" pitchFamily="18"/>
                <a:ea typeface="Lucida Sans Unicode" pitchFamily="2"/>
                <a:cs typeface="Mangal" pitchFamily="2"/>
              </a:rPr>
              <a:t>loví se zejména sledi, makrely a tresky</a:t>
            </a:r>
          </a:p>
          <a:p>
            <a:pPr marL="342900" indent="-342900" hangingPunct="0">
              <a:buFontTx/>
              <a:buChar char="-"/>
            </a:pPr>
            <a:endParaRPr lang="cs-CZ" sz="28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342900" indent="-342900" hangingPunct="0">
              <a:buFontTx/>
              <a:buChar char="-"/>
            </a:pPr>
            <a:endParaRPr lang="cs-CZ" sz="2800" dirty="0"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03501" y="1484784"/>
            <a:ext cx="3223245" cy="42976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48353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34884" y="108211"/>
            <a:ext cx="5616624" cy="936104"/>
          </a:xfrm>
        </p:spPr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dirty="0"/>
              <a:t>VÝZNAMNÍ LIDÉ ŠVÉDSKA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483768" y="1124744"/>
            <a:ext cx="6480720" cy="5185116"/>
          </a:xfrm>
          <a:prstGeom prst="rect">
            <a:avLst/>
          </a:prstGeom>
          <a:noFill/>
          <a:ln>
            <a:noFill/>
          </a:ln>
          <a:effectLst>
            <a:outerShdw dir="16200000" algn="tl">
              <a:srgbClr val="C0C0C0">
                <a:alpha val="85000"/>
              </a:srgbClr>
            </a:outerShdw>
          </a:effectLst>
        </p:spPr>
        <p:txBody>
          <a:bodyPr vert="horz" wrap="square" lIns="81639" tIns="40820" rIns="81639" bIns="40820" anchorCtr="0" compatLnSpc="0">
            <a:spAutoFit/>
          </a:bodyPr>
          <a:lstStyle/>
          <a:p>
            <a:pPr marL="342900" indent="-342900" algn="ctr" hangingPunct="0">
              <a:buFont typeface="Arial" pitchFamily="34" charset="0"/>
              <a:buChar char="•"/>
            </a:pPr>
            <a:r>
              <a:rPr lang="cs-CZ" sz="2000" dirty="0" smtClean="0">
                <a:latin typeface="Arial" pitchFamily="18"/>
                <a:ea typeface="Lucida Sans Unicode" pitchFamily="2"/>
                <a:cs typeface="Mangal" pitchFamily="2"/>
              </a:rPr>
              <a:t>Alfred Nobel – Nobelova  cena   </a:t>
            </a:r>
          </a:p>
          <a:p>
            <a:pPr marL="342900" indent="-342900" hangingPunct="0">
              <a:buFont typeface="Arial" pitchFamily="34" charset="0"/>
              <a:buChar char="•"/>
            </a:pPr>
            <a:endParaRPr lang="cs-CZ" sz="20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342900" indent="-342900" hangingPunct="0">
              <a:buFont typeface="Arial" pitchFamily="34" charset="0"/>
              <a:buChar char="•"/>
            </a:pPr>
            <a:endParaRPr lang="cs-CZ" sz="2000" dirty="0" smtClean="0">
              <a:latin typeface="Arial" pitchFamily="18"/>
              <a:ea typeface="Lucida Sans Unicode" pitchFamily="2"/>
              <a:cs typeface="Mangal" pitchFamily="2"/>
            </a:endParaRPr>
          </a:p>
          <a:p>
            <a:pPr marL="342900" indent="-342900" hangingPunct="0">
              <a:buFont typeface="Arial" pitchFamily="34" charset="0"/>
              <a:buChar char="•"/>
            </a:pPr>
            <a:endParaRPr lang="cs-CZ" sz="2000" dirty="0" smtClean="0">
              <a:latin typeface="Arial" pitchFamily="18"/>
              <a:ea typeface="Lucida Sans Unicode" pitchFamily="2"/>
              <a:cs typeface="Mangal" pitchFamily="2"/>
            </a:endParaRPr>
          </a:p>
          <a:p>
            <a:pPr marL="342900" indent="-342900" hangingPunct="0">
              <a:buFont typeface="Arial" pitchFamily="34" charset="0"/>
              <a:buChar char="•"/>
            </a:pPr>
            <a:r>
              <a:rPr lang="cs-CZ" sz="2000" dirty="0" smtClean="0">
                <a:latin typeface="Arial" pitchFamily="18"/>
                <a:ea typeface="Lucida Sans Unicode" pitchFamily="2"/>
                <a:cs typeface="Mangal" pitchFamily="2"/>
              </a:rPr>
              <a:t>ABBA </a:t>
            </a:r>
            <a:r>
              <a:rPr lang="cs-CZ" sz="2000" dirty="0">
                <a:latin typeface="Arial" pitchFamily="18"/>
                <a:ea typeface="Lucida Sans Unicode" pitchFamily="2"/>
                <a:cs typeface="Mangal" pitchFamily="2"/>
              </a:rPr>
              <a:t>- byla švédská popová skupina založená ve Stockholmu v roce </a:t>
            </a:r>
            <a:r>
              <a:rPr lang="cs-CZ" sz="2000" dirty="0" smtClean="0">
                <a:latin typeface="Arial" pitchFamily="18"/>
                <a:ea typeface="Lucida Sans Unicode" pitchFamily="2"/>
                <a:cs typeface="Mangal" pitchFamily="2"/>
              </a:rPr>
              <a:t>1970</a:t>
            </a:r>
          </a:p>
          <a:p>
            <a:pPr marL="800100" lvl="1" indent="-342900" hangingPunct="0">
              <a:buFont typeface="Arial" pitchFamily="34" charset="0"/>
              <a:buChar char="−"/>
            </a:pP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je </a:t>
            </a:r>
            <a:r>
              <a:rPr lang="cs-CZ" dirty="0">
                <a:latin typeface="Arial" pitchFamily="18"/>
                <a:ea typeface="Lucida Sans Unicode" pitchFamily="2"/>
                <a:cs typeface="Mangal" pitchFamily="2"/>
              </a:rPr>
              <a:t>to jedna z nejúspěšnějších kapel v historii populární hudby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.</a:t>
            </a:r>
          </a:p>
          <a:p>
            <a:pPr marL="800100" lvl="1" indent="-342900" hangingPunct="0">
              <a:buFont typeface="Arial" pitchFamily="34" charset="0"/>
              <a:buChar char="−"/>
            </a:pP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rial" pitchFamily="18"/>
                <a:ea typeface="Lucida Sans Unicode" pitchFamily="2"/>
                <a:cs typeface="Mangal" pitchFamily="2"/>
              </a:rPr>
              <a:t>A</a:t>
            </a:r>
            <a:r>
              <a:rPr lang="cs-CZ" dirty="0" err="1" smtClean="0">
                <a:latin typeface="Arial" pitchFamily="18"/>
                <a:ea typeface="Lucida Sans Unicode" pitchFamily="2"/>
                <a:cs typeface="Mangal" pitchFamily="2"/>
              </a:rPr>
              <a:t>gnetha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 </a:t>
            </a:r>
            <a:r>
              <a:rPr lang="cs-CZ" dirty="0" err="1" smtClean="0">
                <a:latin typeface="Arial" pitchFamily="18"/>
                <a:ea typeface="Lucida Sans Unicode" pitchFamily="2"/>
                <a:cs typeface="Mangal" pitchFamily="2"/>
              </a:rPr>
              <a:t>Fältskog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,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rial" pitchFamily="18"/>
                <a:ea typeface="Lucida Sans Unicode" pitchFamily="2"/>
                <a:cs typeface="Mangal" pitchFamily="2"/>
              </a:rPr>
              <a:t>B</a:t>
            </a:r>
            <a:r>
              <a:rPr lang="cs-CZ" dirty="0" err="1" smtClean="0">
                <a:latin typeface="Arial" pitchFamily="18"/>
                <a:ea typeface="Lucida Sans Unicode" pitchFamily="2"/>
                <a:cs typeface="Mangal" pitchFamily="2"/>
              </a:rPr>
              <a:t>jörn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 </a:t>
            </a:r>
            <a:r>
              <a:rPr lang="cs-CZ" dirty="0" err="1">
                <a:latin typeface="Arial" pitchFamily="18"/>
                <a:ea typeface="Lucida Sans Unicode" pitchFamily="2"/>
                <a:cs typeface="Mangal" pitchFamily="2"/>
              </a:rPr>
              <a:t>Ulvaeus</a:t>
            </a:r>
            <a:r>
              <a:rPr lang="cs-CZ" dirty="0">
                <a:latin typeface="Arial" pitchFamily="18"/>
                <a:ea typeface="Lucida Sans Unicode" pitchFamily="2"/>
                <a:cs typeface="Mangal" pitchFamily="2"/>
              </a:rPr>
              <a:t>, </a:t>
            </a:r>
            <a:r>
              <a:rPr lang="cs-CZ" dirty="0" err="1">
                <a:solidFill>
                  <a:schemeClr val="accent2">
                    <a:lumMod val="75000"/>
                  </a:schemeClr>
                </a:solidFill>
                <a:latin typeface="Arial" pitchFamily="18"/>
                <a:ea typeface="Lucida Sans Unicode" pitchFamily="2"/>
                <a:cs typeface="Mangal" pitchFamily="2"/>
              </a:rPr>
              <a:t>B</a:t>
            </a:r>
            <a:r>
              <a:rPr lang="cs-CZ" dirty="0" err="1">
                <a:latin typeface="Arial" pitchFamily="18"/>
                <a:ea typeface="Lucida Sans Unicode" pitchFamily="2"/>
                <a:cs typeface="Mangal" pitchFamily="2"/>
              </a:rPr>
              <a:t>enny</a:t>
            </a:r>
            <a:r>
              <a:rPr lang="cs-CZ" dirty="0">
                <a:latin typeface="Arial" pitchFamily="18"/>
                <a:ea typeface="Lucida Sans Unicode" pitchFamily="2"/>
                <a:cs typeface="Mangal" pitchFamily="2"/>
              </a:rPr>
              <a:t> </a:t>
            </a:r>
            <a:r>
              <a:rPr lang="cs-CZ" dirty="0" err="1">
                <a:latin typeface="Arial" pitchFamily="18"/>
                <a:ea typeface="Lucida Sans Unicode" pitchFamily="2"/>
                <a:cs typeface="Mangal" pitchFamily="2"/>
              </a:rPr>
              <a:t>Andersson</a:t>
            </a:r>
            <a:r>
              <a:rPr lang="cs-CZ" dirty="0">
                <a:latin typeface="Arial" pitchFamily="18"/>
                <a:ea typeface="Lucida Sans Unicode" pitchFamily="2"/>
                <a:cs typeface="Mangal" pitchFamily="2"/>
              </a:rPr>
              <a:t>, 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  <a:latin typeface="Arial" pitchFamily="18"/>
                <a:ea typeface="Lucida Sans Unicode" pitchFamily="2"/>
                <a:cs typeface="Mangal" pitchFamily="2"/>
              </a:rPr>
              <a:t>A</a:t>
            </a:r>
            <a:r>
              <a:rPr lang="cs-CZ" dirty="0" err="1" smtClean="0">
                <a:latin typeface="Arial" pitchFamily="18"/>
                <a:ea typeface="Lucida Sans Unicode" pitchFamily="2"/>
                <a:cs typeface="Mangal" pitchFamily="2"/>
              </a:rPr>
              <a:t>nni-Frid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 </a:t>
            </a:r>
            <a:r>
              <a:rPr lang="cs-CZ" dirty="0" err="1" smtClean="0">
                <a:latin typeface="Arial" pitchFamily="18"/>
                <a:ea typeface="Lucida Sans Unicode" pitchFamily="2"/>
                <a:cs typeface="Mangal" pitchFamily="2"/>
              </a:rPr>
              <a:t>Lyngstad</a:t>
            </a:r>
            <a:endParaRPr lang="cs-CZ" dirty="0" smtClean="0">
              <a:latin typeface="Arial" pitchFamily="18"/>
              <a:ea typeface="Lucida Sans Unicode" pitchFamily="2"/>
              <a:cs typeface="Mangal" pitchFamily="2"/>
            </a:endParaRPr>
          </a:p>
          <a:p>
            <a:pPr marL="800100" lvl="1" indent="-342900" hangingPunct="0">
              <a:buFont typeface="Arial" pitchFamily="34" charset="0"/>
              <a:buChar char="−"/>
            </a:pPr>
            <a:endParaRPr lang="cs-CZ" sz="20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800100" lvl="1" indent="-342900" hangingPunct="0">
              <a:buFont typeface="Arial" pitchFamily="34" charset="0"/>
              <a:buChar char="−"/>
            </a:pPr>
            <a:endParaRPr lang="cs-CZ" sz="2000" dirty="0" smtClean="0">
              <a:latin typeface="Arial" pitchFamily="18"/>
              <a:ea typeface="Lucida Sans Unicode" pitchFamily="2"/>
              <a:cs typeface="Mangal" pitchFamily="2"/>
            </a:endParaRPr>
          </a:p>
          <a:p>
            <a:pPr marL="800100" lvl="1" indent="-342900" hangingPunct="0">
              <a:buFont typeface="Arial" pitchFamily="34" charset="0"/>
              <a:buChar char="−"/>
            </a:pPr>
            <a:endParaRPr lang="cs-CZ" sz="2000" dirty="0">
              <a:latin typeface="Arial" pitchFamily="18"/>
              <a:ea typeface="Lucida Sans Unicode" pitchFamily="2"/>
              <a:cs typeface="Mangal" pitchFamily="2"/>
            </a:endParaRPr>
          </a:p>
          <a:p>
            <a:pPr marL="800100" lvl="1" indent="-342900" hangingPunct="0">
              <a:buFont typeface="Arial" pitchFamily="34" charset="0"/>
              <a:buChar char="−"/>
            </a:pPr>
            <a:endParaRPr lang="cs-CZ" sz="2000" dirty="0" smtClean="0">
              <a:latin typeface="Arial" pitchFamily="18"/>
              <a:ea typeface="Lucida Sans Unicode" pitchFamily="2"/>
              <a:cs typeface="Mangal" pitchFamily="2"/>
            </a:endParaRPr>
          </a:p>
          <a:p>
            <a:pPr marL="342900" indent="-342900" algn="r" hangingPunct="0">
              <a:buFont typeface="Arial" pitchFamily="34" charset="0"/>
              <a:buChar char="•"/>
            </a:pPr>
            <a:r>
              <a:rPr lang="cs-CZ" sz="2000" dirty="0">
                <a:latin typeface="Arial" pitchFamily="18"/>
                <a:ea typeface="Lucida Sans Unicode" pitchFamily="2"/>
                <a:cs typeface="Mangal" pitchFamily="2"/>
              </a:rPr>
              <a:t>Carolina Evelyn </a:t>
            </a:r>
            <a:r>
              <a:rPr lang="cs-CZ" sz="2000" dirty="0" err="1" smtClean="0">
                <a:latin typeface="Arial" pitchFamily="18"/>
                <a:ea typeface="Lucida Sans Unicode" pitchFamily="2"/>
                <a:cs typeface="Mangal" pitchFamily="2"/>
              </a:rPr>
              <a:t>Klüftová</a:t>
            </a:r>
            <a:endParaRPr lang="cs-CZ" sz="2000" dirty="0" smtClean="0">
              <a:latin typeface="Arial" pitchFamily="18"/>
              <a:ea typeface="Lucida Sans Unicode" pitchFamily="2"/>
              <a:cs typeface="Mangal" pitchFamily="2"/>
            </a:endParaRPr>
          </a:p>
          <a:p>
            <a:pPr marL="800100" lvl="1" indent="-342900" algn="r" hangingPunct="0">
              <a:buFont typeface="Arial" pitchFamily="34" charset="0"/>
              <a:buChar char="−"/>
            </a:pP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2004 </a:t>
            </a:r>
            <a:r>
              <a:rPr lang="cs-CZ" dirty="0">
                <a:latin typeface="Arial" pitchFamily="18"/>
                <a:ea typeface="Lucida Sans Unicode" pitchFamily="2"/>
                <a:cs typeface="Mangal" pitchFamily="2"/>
              </a:rPr>
              <a:t>vyhrála letní  olympijské hry v 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Athénách</a:t>
            </a:r>
          </a:p>
          <a:p>
            <a:pPr marL="800100" lvl="1" indent="-342900" algn="r" hangingPunct="0">
              <a:buFont typeface="Arial" pitchFamily="34" charset="0"/>
              <a:buChar char="−"/>
            </a:pP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3x 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mistryně </a:t>
            </a:r>
            <a:r>
              <a:rPr lang="cs-CZ" dirty="0">
                <a:latin typeface="Arial" pitchFamily="18"/>
                <a:ea typeface="Lucida Sans Unicode" pitchFamily="2"/>
                <a:cs typeface="Mangal" pitchFamily="2"/>
              </a:rPr>
              <a:t>světa v atletice z let 2003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, 2005 </a:t>
            </a:r>
            <a:r>
              <a:rPr lang="cs-CZ" dirty="0">
                <a:latin typeface="Arial" pitchFamily="18"/>
                <a:ea typeface="Lucida Sans Unicode" pitchFamily="2"/>
                <a:cs typeface="Mangal" pitchFamily="2"/>
              </a:rPr>
              <a:t>a 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2007</a:t>
            </a:r>
          </a:p>
          <a:p>
            <a:pPr marL="800100" lvl="1" indent="-342900" algn="r" hangingPunct="0">
              <a:buFont typeface="Arial" pitchFamily="34" charset="0"/>
              <a:buChar char="−"/>
            </a:pP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2003 </a:t>
            </a:r>
            <a:r>
              <a:rPr lang="cs-CZ" dirty="0">
                <a:latin typeface="Arial" pitchFamily="18"/>
                <a:ea typeface="Lucida Sans Unicode" pitchFamily="2"/>
                <a:cs typeface="Mangal" pitchFamily="2"/>
              </a:rPr>
              <a:t>a 2006 se stala vítězkou ankety Atlet </a:t>
            </a:r>
            <a:r>
              <a:rPr lang="cs-CZ" dirty="0" smtClean="0">
                <a:latin typeface="Arial" pitchFamily="18"/>
                <a:ea typeface="Lucida Sans Unicode" pitchFamily="2"/>
                <a:cs typeface="Mangal" pitchFamily="2"/>
              </a:rPr>
              <a:t>Evropy</a:t>
            </a:r>
            <a:endParaRPr lang="cs-CZ" dirty="0"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16632"/>
            <a:ext cx="1577686" cy="21675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4824"/>
            <a:ext cx="2520280" cy="21472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4192914"/>
            <a:ext cx="2825502" cy="24743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1300517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Švédská </a:t>
            </a:r>
            <a:r>
              <a:rPr lang="cs-CZ" dirty="0"/>
              <a:t>vlajka: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cs.wikipedia.org/wiki/Soubor:Flag_of_Sweden.svg</a:t>
            </a:r>
            <a:endParaRPr lang="cs-CZ" dirty="0" smtClean="0"/>
          </a:p>
          <a:p>
            <a:r>
              <a:rPr lang="cs-CZ" dirty="0"/>
              <a:t>Švédský znak: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cs.wikipedia.org/wiki/Soubor:Greater_coat_of_arms_of_Sweden.svg</a:t>
            </a:r>
            <a:endParaRPr lang="cs-CZ" dirty="0" smtClean="0"/>
          </a:p>
          <a:p>
            <a:r>
              <a:rPr lang="cs-CZ" dirty="0"/>
              <a:t>Národní park </a:t>
            </a:r>
            <a:r>
              <a:rPr lang="cs-CZ" dirty="0" err="1"/>
              <a:t>Stora</a:t>
            </a:r>
            <a:r>
              <a:rPr lang="cs-CZ" dirty="0"/>
              <a:t> </a:t>
            </a:r>
            <a:r>
              <a:rPr lang="cs-CZ" dirty="0" err="1" smtClean="0"/>
              <a:t>Sjöfallet</a:t>
            </a:r>
            <a:r>
              <a:rPr lang="cs-CZ" dirty="0"/>
              <a:t>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cs.wikipedia.org/wiki/Soubor:Suorvajaure_in_stora_sjofallet_park.jpg</a:t>
            </a:r>
            <a:endParaRPr lang="cs-CZ" dirty="0" smtClean="0"/>
          </a:p>
          <a:p>
            <a:r>
              <a:rPr lang="cs-CZ" dirty="0"/>
              <a:t>Malmö přístav: </a:t>
            </a:r>
            <a:r>
              <a:rPr lang="cs-CZ" dirty="0">
                <a:hlinkClick r:id="rId5"/>
              </a:rPr>
              <a:t>http://commons.wikimedia.org/wiki/File:Frihamnen,_</a:t>
            </a:r>
            <a:r>
              <a:rPr lang="cs-CZ" dirty="0" smtClean="0">
                <a:hlinkClick r:id="rId5"/>
              </a:rPr>
              <a:t>Malm%C3%B6.jpg</a:t>
            </a:r>
            <a:endParaRPr lang="cs-CZ" dirty="0" smtClean="0"/>
          </a:p>
          <a:p>
            <a:r>
              <a:rPr lang="cs-CZ" dirty="0" err="1" smtClean="0"/>
              <a:t>Kebnekaise</a:t>
            </a:r>
            <a:r>
              <a:rPr lang="cs-CZ" dirty="0"/>
              <a:t>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cs.wikipedia.org/wiki/Soubor:Kebnekaise_Panorama.jpg</a:t>
            </a:r>
            <a:endParaRPr lang="cs-CZ" dirty="0" smtClean="0"/>
          </a:p>
          <a:p>
            <a:r>
              <a:rPr lang="cs-CZ" dirty="0" err="1" smtClean="0"/>
              <a:t>Scania</a:t>
            </a:r>
            <a:r>
              <a:rPr lang="cs-CZ" dirty="0"/>
              <a:t> R500: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cs.wikipedia.org/wiki/Soubor:Scania_R500.JPG</a:t>
            </a:r>
            <a:endParaRPr lang="cs-CZ" dirty="0" smtClean="0"/>
          </a:p>
          <a:p>
            <a:r>
              <a:rPr lang="cs-CZ" dirty="0" smtClean="0"/>
              <a:t>Národní park </a:t>
            </a:r>
            <a:r>
              <a:rPr lang="cs-CZ" dirty="0" err="1" smtClean="0"/>
              <a:t>Tresticklan</a:t>
            </a:r>
            <a:r>
              <a:rPr lang="cs-CZ" dirty="0" smtClean="0"/>
              <a:t>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commons.wikimedia.org/wiki/File:Tresticklan-national-park-entry.jpg?uselang=cs</a:t>
            </a:r>
            <a:endParaRPr lang="cs-CZ" dirty="0" smtClean="0"/>
          </a:p>
          <a:p>
            <a:r>
              <a:rPr lang="cs-CZ" dirty="0"/>
              <a:t>Alfred Nobel: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commons.wikimedia.org/wiki/File:AlfredNobel_adjusted.jpg</a:t>
            </a:r>
            <a:endParaRPr lang="cs-CZ" dirty="0" smtClean="0"/>
          </a:p>
          <a:p>
            <a:r>
              <a:rPr lang="cs-CZ" dirty="0"/>
              <a:t>ABBA: </a:t>
            </a:r>
            <a:r>
              <a:rPr lang="cs-CZ" dirty="0">
                <a:hlinkClick r:id="rId10"/>
              </a:rPr>
              <a:t>http://commons.wikimedia.org/wiki/File:ABBA_-_</a:t>
            </a:r>
            <a:r>
              <a:rPr lang="cs-CZ" dirty="0" smtClean="0">
                <a:hlinkClick r:id="rId10"/>
              </a:rPr>
              <a:t>TopPop_1974_5.png</a:t>
            </a:r>
            <a:endParaRPr lang="cs-CZ" dirty="0" smtClean="0"/>
          </a:p>
          <a:p>
            <a:r>
              <a:rPr lang="cs-CZ" dirty="0" smtClean="0"/>
              <a:t>Carolina </a:t>
            </a:r>
            <a:r>
              <a:rPr lang="cs-CZ" dirty="0" err="1" smtClean="0"/>
              <a:t>Clüft</a:t>
            </a:r>
            <a:r>
              <a:rPr lang="cs-CZ" dirty="0"/>
              <a:t>: http://commons.wikimedia.org/wiki/File:Carolina_Kluft_2010.JPG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2563349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noFill/>
        <a:ln>
          <a:noFill/>
        </a:ln>
        <a:effectLst>
          <a:outerShdw dir="16200000" algn="tl">
            <a:srgbClr val="C0C0C0">
              <a:alpha val="85000"/>
            </a:srgbClr>
          </a:outerShdw>
        </a:effectLst>
      </a:spPr>
      <a:bodyPr vert="horz" lIns="81639" tIns="40820" rIns="81639" bIns="40820" compatLnSpc="0">
        <a:normAutofit lnSpcReduction="10000"/>
      </a:bodyPr>
      <a:lstStyle>
        <a:defPPr hangingPunct="0">
          <a:defRPr sz="1600" dirty="0">
            <a:latin typeface="Arial" pitchFamily="18"/>
            <a:ea typeface="Lucida Sans Unicode" pitchFamily="2"/>
            <a:cs typeface="Mangal" pitchFamily="2"/>
          </a:defRPr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1481</TotalTime>
  <Words>959</Words>
  <Application>Microsoft Office PowerPoint</Application>
  <PresentationFormat>Předvádění na obrazovce (4:3)</PresentationFormat>
  <Paragraphs>172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Švédsko</vt:lpstr>
      <vt:lpstr>ŠVÉDSKO</vt:lpstr>
      <vt:lpstr>VLAJKA &amp; ZNAK</vt:lpstr>
      <vt:lpstr>HISTORIE  (8.-17. století)</vt:lpstr>
      <vt:lpstr>HISTORIE (17.-21.století)</vt:lpstr>
      <vt:lpstr>OBYVATELSTVO ŠVÉDSKA</vt:lpstr>
      <vt:lpstr>HISTORIE MĚNY VE ŠVÉDSKU</vt:lpstr>
      <vt:lpstr>POVRCH ŠVÉDSKA</vt:lpstr>
      <vt:lpstr>VODSTVO</vt:lpstr>
      <vt:lpstr>PRŮMYSL</vt:lpstr>
      <vt:lpstr>ZEMĚDĚLSTVÍ</vt:lpstr>
      <vt:lpstr>VÝZNAMNÍ LIDÉ ŠVÉDSKA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Dum</cp:lastModifiedBy>
  <cp:revision>83</cp:revision>
  <dcterms:created xsi:type="dcterms:W3CDTF">2012-02-05T08:10:16Z</dcterms:created>
  <dcterms:modified xsi:type="dcterms:W3CDTF">2013-10-02T10:45:37Z</dcterms:modified>
</cp:coreProperties>
</file>