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375" r:id="rId3"/>
    <p:sldId id="376" r:id="rId4"/>
    <p:sldId id="378" r:id="rId5"/>
    <p:sldId id="380" r:id="rId6"/>
    <p:sldId id="382" r:id="rId7"/>
    <p:sldId id="385" r:id="rId8"/>
    <p:sldId id="386" r:id="rId9"/>
    <p:sldId id="388" r:id="rId10"/>
    <p:sldId id="394" r:id="rId11"/>
    <p:sldId id="399" r:id="rId12"/>
    <p:sldId id="3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24" autoAdjust="0"/>
    <p:restoredTop sz="94660"/>
  </p:normalViewPr>
  <p:slideViewPr>
    <p:cSldViewPr>
      <p:cViewPr varScale="1">
        <p:scale>
          <a:sx n="103" d="100"/>
          <a:sy n="103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022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9726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851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1786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1119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23997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25910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64718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6153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oran_Ivanisevic_serve_Wimbledon_2004.jpg" TargetMode="External"/><Relationship Id="rId3" Type="http://schemas.openxmlformats.org/officeDocument/2006/relationships/hyperlink" Target="http://cs.wikipedia.org/wiki/Soubor:Coat_of_arms_of_Croatia.svg" TargetMode="External"/><Relationship Id="rId7" Type="http://schemas.openxmlformats.org/officeDocument/2006/relationships/hyperlink" Target="http://cs.wikipedia.org/wiki/Soubor:Ivica_Oli%C4%87.jpg" TargetMode="External"/><Relationship Id="rId2" Type="http://schemas.openxmlformats.org/officeDocument/2006/relationships/hyperlink" Target="http://cs.wikipedia.org/wiki/Soubor:Flag_of_Croat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elacicplac.jpg" TargetMode="External"/><Relationship Id="rId5" Type="http://schemas.openxmlformats.org/officeDocument/2006/relationships/hyperlink" Target="http://cs.wikipedia.org/wiki/Soubor:Plaza-zlatni-rat-brac.jpg" TargetMode="External"/><Relationship Id="rId10" Type="http://schemas.openxmlformats.org/officeDocument/2006/relationships/hyperlink" Target="http://commons.wikimedia.org/wiki/File:Crowds_at_Zlatni_Rat_beach,_Bol_(5971394298).jpg" TargetMode="External"/><Relationship Id="rId4" Type="http://schemas.openxmlformats.org/officeDocument/2006/relationships/hyperlink" Target="http://cs.wikipedia.org/wiki/Soubor:Europe_location_CRO.png" TargetMode="External"/><Relationship Id="rId9" Type="http://schemas.openxmlformats.org/officeDocument/2006/relationships/hyperlink" Target="http://cs.wikipedia.org/wiki/Andrija_Mohorovi%C4%8Di%C4%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Chorvatsko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40096963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VY_32_INOVACE_17_Z8_Chorvatsko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Chorvatsko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8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Chorvatsko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9492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určen k prezentaci a motivaci nebo k samostudiu při sdílení ve školní síti</a:t>
            </a:r>
            <a:endParaRPr lang="cs-CZ" dirty="0"/>
          </a:p>
        </p:txBody>
      </p:sp>
      <p:pic>
        <p:nvPicPr>
          <p:cNvPr id="3" name="Picture 2" descr="Soubor:Flag of Croat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8909" y="3284984"/>
            <a:ext cx="345638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Coat of arms of Croat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6995" y="2038648"/>
            <a:ext cx="2463233" cy="326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5873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171" y="130634"/>
            <a:ext cx="8228763" cy="1145009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FF0000"/>
                </a:solidFill>
              </a:rPr>
              <a:t>Chorvatsko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57497" y="1306343"/>
            <a:ext cx="8228763" cy="5002978"/>
          </a:xfrm>
        </p:spPr>
        <p:txBody>
          <a:bodyPr>
            <a:norm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z="1600" dirty="0">
                <a:latin typeface="Arial" pitchFamily="34"/>
              </a:rPr>
              <a:t>Chorvatsko se nachází na pomezí střední a jihovýchodní Evropy. Jeho sousedy jsou Slovinsko, Maďarsko, Srbsko, Bosna a Hercegovina a Černá Hora</a:t>
            </a:r>
            <a:r>
              <a:rPr lang="cs-CZ" sz="1600" dirty="0" smtClean="0">
                <a:latin typeface="Arial" pitchFamily="34"/>
              </a:rPr>
              <a:t>.</a:t>
            </a:r>
            <a:endParaRPr lang="cs-CZ" sz="1600" dirty="0">
              <a:latin typeface="Arial" pitchFamily="34"/>
            </a:endParaRPr>
          </a:p>
          <a:p>
            <a:pPr lvl="0"/>
            <a:r>
              <a:rPr lang="cs-CZ" sz="1600" dirty="0">
                <a:latin typeface="Arial" pitchFamily="34"/>
              </a:rPr>
              <a:t>Počet obyvatel</a:t>
            </a:r>
            <a:r>
              <a:rPr lang="cs-CZ" sz="1600" dirty="0" smtClean="0">
                <a:latin typeface="Arial" pitchFamily="34"/>
              </a:rPr>
              <a:t>:        4 </a:t>
            </a:r>
            <a:r>
              <a:rPr lang="cs-CZ" sz="1600" dirty="0">
                <a:latin typeface="Arial" pitchFamily="34"/>
              </a:rPr>
              <a:t>290 </a:t>
            </a:r>
            <a:r>
              <a:rPr lang="cs-CZ" sz="1600" dirty="0" smtClean="0">
                <a:latin typeface="Arial" pitchFamily="34"/>
              </a:rPr>
              <a:t>612</a:t>
            </a:r>
            <a:endParaRPr lang="cs-CZ" sz="1600" dirty="0">
              <a:latin typeface="Arial" pitchFamily="34"/>
            </a:endParaRPr>
          </a:p>
          <a:p>
            <a:pPr lvl="0"/>
            <a:r>
              <a:rPr lang="cs-CZ" sz="1600" dirty="0">
                <a:latin typeface="Arial" pitchFamily="34"/>
              </a:rPr>
              <a:t>Rozloha: 	</a:t>
            </a:r>
            <a:r>
              <a:rPr lang="cs-CZ" sz="1600" dirty="0" smtClean="0">
                <a:latin typeface="Arial" pitchFamily="34"/>
              </a:rPr>
              <a:t>        56 </a:t>
            </a:r>
            <a:r>
              <a:rPr lang="cs-CZ" sz="1600" dirty="0">
                <a:latin typeface="Arial" pitchFamily="34"/>
              </a:rPr>
              <a:t>542 km²</a:t>
            </a:r>
          </a:p>
          <a:p>
            <a:pPr lvl="0"/>
            <a:r>
              <a:rPr lang="cs-CZ" sz="1600" dirty="0">
                <a:latin typeface="Arial" pitchFamily="34"/>
              </a:rPr>
              <a:t>Hlavní město: Záhřeb (počet obyvatel</a:t>
            </a:r>
            <a:r>
              <a:rPr lang="cs-CZ" sz="1600" dirty="0" smtClean="0">
                <a:latin typeface="Arial" pitchFamily="34"/>
              </a:rPr>
              <a:t>: 792 </a:t>
            </a:r>
            <a:r>
              <a:rPr lang="cs-CZ" sz="1600" dirty="0">
                <a:latin typeface="Arial" pitchFamily="34"/>
              </a:rPr>
              <a:t>875)</a:t>
            </a:r>
          </a:p>
          <a:p>
            <a:pPr lvl="0"/>
            <a:r>
              <a:rPr lang="cs-CZ" sz="1600" dirty="0">
                <a:latin typeface="Arial" pitchFamily="34"/>
              </a:rPr>
              <a:t>Státní zřízení: republika</a:t>
            </a:r>
          </a:p>
          <a:p>
            <a:pPr lvl="0"/>
            <a:r>
              <a:rPr lang="cs-CZ" sz="1600" dirty="0">
                <a:latin typeface="Arial" pitchFamily="34"/>
              </a:rPr>
              <a:t>Prezident :Ivo </a:t>
            </a:r>
            <a:r>
              <a:rPr lang="cs-CZ" sz="1600" dirty="0" err="1">
                <a:latin typeface="Arial" pitchFamily="34"/>
              </a:rPr>
              <a:t>Josipovic</a:t>
            </a:r>
            <a:endParaRPr lang="cs-CZ" sz="1600" dirty="0">
              <a:latin typeface="Arial" pitchFamily="34"/>
            </a:endParaRPr>
          </a:p>
          <a:p>
            <a:pPr lvl="0"/>
            <a:r>
              <a:rPr lang="cs-CZ" sz="1600" dirty="0">
                <a:latin typeface="Arial" pitchFamily="34"/>
              </a:rPr>
              <a:t>Měna: Kuna (HRK</a:t>
            </a:r>
            <a:r>
              <a:rPr lang="cs-CZ" sz="1600" dirty="0" smtClean="0">
                <a:latin typeface="Arial" pitchFamily="34"/>
              </a:rPr>
              <a:t>)</a:t>
            </a:r>
            <a:endParaRPr lang="cs-CZ" sz="1600" dirty="0">
              <a:latin typeface="Arial" pitchFamily="34"/>
            </a:endParaRPr>
          </a:p>
        </p:txBody>
      </p:sp>
      <p:pic>
        <p:nvPicPr>
          <p:cNvPr id="2050" name="Picture 2" descr="Soubor:Europe location CRO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20988"/>
            <a:ext cx="4595664" cy="344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08789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461417"/>
            <a:ext cx="8229600" cy="769441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00AE00"/>
                </a:solidFill>
              </a:rPr>
              <a:t>Historie Chorvatska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>
            <a:norm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z="1800" dirty="0"/>
              <a:t>V dobách před naším letopočtem žily v dnešním Chorvatsku </a:t>
            </a:r>
            <a:r>
              <a:rPr lang="cs-CZ" sz="1800" dirty="0" err="1"/>
              <a:t>illyrské</a:t>
            </a:r>
            <a:r>
              <a:rPr lang="cs-CZ" sz="1800" dirty="0"/>
              <a:t> kmeny, které se později stáhly na území dnešní </a:t>
            </a:r>
            <a:r>
              <a:rPr lang="cs-CZ" sz="1800" dirty="0" smtClean="0"/>
              <a:t>Albánie</a:t>
            </a:r>
          </a:p>
          <a:p>
            <a:pPr lvl="0"/>
            <a:r>
              <a:rPr lang="cs-CZ" sz="1800" dirty="0" smtClean="0"/>
              <a:t>2</a:t>
            </a:r>
            <a:r>
              <a:rPr lang="cs-CZ" sz="1800" dirty="0"/>
              <a:t>. - 1. století př. n. l. vytvořili Římané na Balkáně rozsáhlou provincii nazývanou </a:t>
            </a:r>
            <a:r>
              <a:rPr lang="cs-CZ" sz="1800" dirty="0" err="1" smtClean="0"/>
              <a:t>Illyricum</a:t>
            </a:r>
            <a:endParaRPr lang="cs-CZ" sz="1800" dirty="0" smtClean="0"/>
          </a:p>
          <a:p>
            <a:pPr lvl="0"/>
            <a:r>
              <a:rPr lang="cs-CZ" sz="1800" dirty="0" smtClean="0"/>
              <a:t>7.století </a:t>
            </a:r>
            <a:r>
              <a:rPr lang="cs-CZ" sz="1800" dirty="0"/>
              <a:t>se zde začali usazovat </a:t>
            </a:r>
            <a:r>
              <a:rPr lang="cs-CZ" sz="1800" dirty="0" smtClean="0"/>
              <a:t>Slované</a:t>
            </a:r>
          </a:p>
          <a:p>
            <a:pPr lvl="0"/>
            <a:r>
              <a:rPr lang="cs-CZ" sz="1800" dirty="0" smtClean="0"/>
              <a:t>Prvním </a:t>
            </a:r>
            <a:r>
              <a:rPr lang="cs-CZ" sz="1800" dirty="0"/>
              <a:t>chorvatským králem byl Tomislav I. z dynastie </a:t>
            </a:r>
            <a:r>
              <a:rPr lang="cs-CZ" sz="1800" dirty="0" err="1" smtClean="0"/>
              <a:t>Trpimírovců</a:t>
            </a:r>
            <a:endParaRPr lang="cs-CZ" sz="1800" dirty="0" smtClean="0"/>
          </a:p>
          <a:p>
            <a:pPr lvl="0"/>
            <a:r>
              <a:rPr lang="cs-CZ" sz="1800" dirty="0" smtClean="0"/>
              <a:t>Roku </a:t>
            </a:r>
            <a:r>
              <a:rPr lang="cs-CZ" sz="1800" dirty="0"/>
              <a:t>1102 bylo chorvatské království spojeno  s uherským </a:t>
            </a:r>
            <a:r>
              <a:rPr lang="cs-CZ" sz="1800" dirty="0" smtClean="0"/>
              <a:t>státem</a:t>
            </a:r>
          </a:p>
          <a:p>
            <a:pPr lvl="0"/>
            <a:r>
              <a:rPr lang="cs-CZ" sz="1800" dirty="0" smtClean="0"/>
              <a:t>Potom </a:t>
            </a:r>
            <a:r>
              <a:rPr lang="cs-CZ" sz="1800" dirty="0"/>
              <a:t>se stalo Chorvatsko republikou.</a:t>
            </a:r>
          </a:p>
          <a:p>
            <a:pPr lvl="0"/>
            <a:r>
              <a:rPr lang="cs-CZ" sz="1800" dirty="0" smtClean="0"/>
              <a:t>Chorvatsko </a:t>
            </a:r>
            <a:r>
              <a:rPr lang="cs-CZ" sz="1800" dirty="0"/>
              <a:t>bylo dříve součástí Jugoslávie.</a:t>
            </a:r>
          </a:p>
          <a:p>
            <a:pPr lvl="0"/>
            <a:r>
              <a:rPr lang="cs-CZ" sz="1800" dirty="0"/>
              <a:t>Prezident Jugoslávie byl Josip </a:t>
            </a:r>
            <a:r>
              <a:rPr lang="cs-CZ" sz="1800" dirty="0" err="1"/>
              <a:t>Broz</a:t>
            </a:r>
            <a:r>
              <a:rPr lang="cs-CZ" sz="1800" dirty="0"/>
              <a:t> Tito</a:t>
            </a:r>
          </a:p>
          <a:p>
            <a:pPr lvl="0"/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41787009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461417"/>
            <a:ext cx="8229600" cy="769441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C5000B"/>
                </a:solidFill>
              </a:rPr>
              <a:t>Obyvatelé Chorvatska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endParaRPr lang="cs-CZ" sz="2200"/>
          </a:p>
          <a:p>
            <a:pPr lvl="0"/>
            <a:r>
              <a:rPr lang="cs-CZ" sz="2200"/>
              <a:t>    Chorvati 89,63 %</a:t>
            </a:r>
          </a:p>
          <a:p>
            <a:pPr lvl="0"/>
            <a:r>
              <a:rPr lang="cs-CZ" sz="2200"/>
              <a:t>    Srbové 4,54 %</a:t>
            </a:r>
          </a:p>
          <a:p>
            <a:pPr lvl="0"/>
            <a:r>
              <a:rPr lang="cs-CZ" sz="2200"/>
              <a:t>    Italové 0,44 %</a:t>
            </a:r>
          </a:p>
          <a:p>
            <a:pPr lvl="0"/>
            <a:r>
              <a:rPr lang="cs-CZ" sz="2200"/>
              <a:t>    Maďaři 0,37 %</a:t>
            </a:r>
          </a:p>
          <a:p>
            <a:pPr lvl="0"/>
            <a:r>
              <a:rPr lang="cs-CZ" sz="2200"/>
              <a:t>    Slovinci 0,30 %</a:t>
            </a:r>
          </a:p>
          <a:p>
            <a:pPr lvl="0"/>
            <a:r>
              <a:rPr lang="cs-CZ" sz="2200"/>
              <a:t>    Albánci 0,34 %</a:t>
            </a:r>
          </a:p>
          <a:p>
            <a:pPr lvl="0"/>
            <a:r>
              <a:rPr lang="cs-CZ" sz="2200"/>
              <a:t>    Češi 0,32 %</a:t>
            </a:r>
          </a:p>
          <a:p>
            <a:pPr lvl="0"/>
            <a:endParaRPr lang="cs-CZ" sz="2200"/>
          </a:p>
        </p:txBody>
      </p:sp>
      <p:pic>
        <p:nvPicPr>
          <p:cNvPr id="3074" name="Picture 2" descr="Soubor:Plaza-zlatni-rat-bra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9765" y="2348880"/>
            <a:ext cx="5508611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480275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 smtClean="0">
                <a:solidFill>
                  <a:srgbClr val="0047FF"/>
                </a:solidFill>
              </a:rPr>
              <a:t>Geografie Chorvatska</a:t>
            </a:r>
            <a:endParaRPr lang="cs-CZ" dirty="0">
              <a:solidFill>
                <a:srgbClr val="0047FF"/>
              </a:solidFill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>
            <a:no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z="1700" dirty="0">
                <a:latin typeface="Arial" pitchFamily="34"/>
              </a:rPr>
              <a:t>Povrch Chorvatska je značně rozmanitý</a:t>
            </a:r>
          </a:p>
          <a:p>
            <a:pPr lvl="0"/>
            <a:r>
              <a:rPr lang="cs-CZ" sz="1700" dirty="0">
                <a:latin typeface="Arial" pitchFamily="34"/>
              </a:rPr>
              <a:t>Jih je hornatý a sever naopak nížinatý</a:t>
            </a:r>
          </a:p>
          <a:p>
            <a:pPr lvl="0"/>
            <a:r>
              <a:rPr lang="cs-CZ" sz="1700" dirty="0">
                <a:latin typeface="Arial" pitchFamily="34"/>
              </a:rPr>
              <a:t>Chorvatsko je přímořským státem</a:t>
            </a:r>
          </a:p>
          <a:p>
            <a:pPr lvl="0"/>
            <a:r>
              <a:rPr lang="cs-CZ" sz="1700" dirty="0">
                <a:latin typeface="Arial" pitchFamily="34"/>
              </a:rPr>
              <a:t>K Chorvatsku patří ostrovy např. </a:t>
            </a:r>
            <a:r>
              <a:rPr lang="cs-CZ" sz="1700" dirty="0" err="1">
                <a:latin typeface="Arial" pitchFamily="34"/>
              </a:rPr>
              <a:t>Hvar</a:t>
            </a:r>
            <a:r>
              <a:rPr lang="cs-CZ" sz="1700" dirty="0">
                <a:latin typeface="Arial" pitchFamily="34"/>
              </a:rPr>
              <a:t>, Brač, Krk a poloostrovy (Istrijský, </a:t>
            </a:r>
            <a:r>
              <a:rPr lang="cs-CZ" sz="1700" dirty="0" err="1">
                <a:latin typeface="Arial" pitchFamily="34"/>
              </a:rPr>
              <a:t>Pelješac</a:t>
            </a:r>
            <a:r>
              <a:rPr lang="cs-CZ" sz="1700" dirty="0">
                <a:latin typeface="Arial" pitchFamily="34"/>
              </a:rPr>
              <a:t>, …)</a:t>
            </a:r>
          </a:p>
          <a:p>
            <a:pPr lvl="0"/>
            <a:r>
              <a:rPr lang="cs-CZ" sz="1700" dirty="0">
                <a:latin typeface="Arial" pitchFamily="34"/>
              </a:rPr>
              <a:t>Dinárské hory, ve kterých se nachází nejvyšší hora Chorvatska  –  </a:t>
            </a:r>
            <a:r>
              <a:rPr lang="cs-CZ" sz="1700" dirty="0" err="1">
                <a:latin typeface="Arial" pitchFamily="34"/>
              </a:rPr>
              <a:t>Dinara</a:t>
            </a:r>
            <a:r>
              <a:rPr lang="cs-CZ" sz="1700" dirty="0">
                <a:latin typeface="Arial" pitchFamily="34"/>
              </a:rPr>
              <a:t> </a:t>
            </a:r>
            <a:r>
              <a:rPr lang="cs-CZ" sz="1700" dirty="0" smtClean="0">
                <a:latin typeface="Arial" pitchFamily="34"/>
              </a:rPr>
              <a:t>                (</a:t>
            </a:r>
            <a:r>
              <a:rPr lang="cs-CZ" sz="1700" dirty="0">
                <a:latin typeface="Arial" pitchFamily="34"/>
              </a:rPr>
              <a:t>1 830 m) a  také hora Velebit (1 758 m)</a:t>
            </a:r>
          </a:p>
          <a:p>
            <a:pPr lvl="0"/>
            <a:r>
              <a:rPr lang="cs-CZ" sz="1700" dirty="0">
                <a:latin typeface="Arial" pitchFamily="34"/>
              </a:rPr>
              <a:t>Velebit a jeho okolí jsou známé díky slavným scénám z filmů o </a:t>
            </a:r>
            <a:r>
              <a:rPr lang="cs-CZ" sz="1700" dirty="0" err="1" smtClean="0">
                <a:latin typeface="Arial" pitchFamily="34"/>
              </a:rPr>
              <a:t>Vinnetouovi</a:t>
            </a:r>
            <a:endParaRPr lang="cs-CZ" sz="1700" dirty="0">
              <a:latin typeface="Arial" pitchFamily="34"/>
            </a:endParaRPr>
          </a:p>
          <a:p>
            <a:pPr lvl="0"/>
            <a:r>
              <a:rPr lang="cs-CZ" sz="1700" dirty="0">
                <a:latin typeface="Arial" pitchFamily="34"/>
              </a:rPr>
              <a:t>Na území státu se také nachází mnoho krásných národních parků. K turisticky nejvyhledávanějším bezesporu patří Plitvická jezera - </a:t>
            </a:r>
            <a:r>
              <a:rPr lang="cs-CZ" sz="1700" dirty="0" err="1" smtClean="0">
                <a:latin typeface="Arial" pitchFamily="34"/>
              </a:rPr>
              <a:t>Vinnetou</a:t>
            </a:r>
            <a:r>
              <a:rPr lang="cs-CZ" sz="1700" dirty="0">
                <a:latin typeface="Arial" pitchFamily="34"/>
              </a:rPr>
              <a:t>	</a:t>
            </a:r>
          </a:p>
          <a:p>
            <a:pPr lvl="0"/>
            <a:r>
              <a:rPr lang="cs-CZ" sz="1700" dirty="0">
                <a:latin typeface="Arial" pitchFamily="34"/>
              </a:rPr>
              <a:t>nejvyšší bod - </a:t>
            </a:r>
            <a:r>
              <a:rPr lang="cs-CZ" sz="1700" dirty="0" err="1">
                <a:latin typeface="Arial" pitchFamily="34"/>
              </a:rPr>
              <a:t>Dinara</a:t>
            </a:r>
            <a:r>
              <a:rPr lang="cs-CZ" sz="1700" dirty="0">
                <a:latin typeface="Arial" pitchFamily="34"/>
              </a:rPr>
              <a:t> (1 830 m), nejnižší bod - Jadranské moře (0 m)  </a:t>
            </a:r>
          </a:p>
          <a:p>
            <a:r>
              <a:rPr lang="cs-CZ" sz="1700" dirty="0">
                <a:latin typeface="Arial" pitchFamily="34"/>
              </a:rPr>
              <a:t>Vodstvo: nejdelší řeka - Sáva (940 km), </a:t>
            </a:r>
            <a:r>
              <a:rPr lang="cs-CZ" sz="1700" dirty="0" err="1">
                <a:latin typeface="Arial" pitchFamily="34"/>
              </a:rPr>
              <a:t>Krka</a:t>
            </a:r>
            <a:r>
              <a:rPr lang="cs-CZ" sz="1700" dirty="0">
                <a:latin typeface="Arial" pitchFamily="34"/>
              </a:rPr>
              <a:t> (</a:t>
            </a:r>
            <a:r>
              <a:rPr lang="cs-CZ" sz="1700" dirty="0" err="1">
                <a:latin typeface="Arial" pitchFamily="34"/>
              </a:rPr>
              <a:t>Skradinské</a:t>
            </a:r>
            <a:r>
              <a:rPr lang="cs-CZ" sz="1700" dirty="0">
                <a:latin typeface="Arial" pitchFamily="34"/>
              </a:rPr>
              <a:t> vodopády), Neretva</a:t>
            </a:r>
          </a:p>
          <a:p>
            <a:pPr lvl="0"/>
            <a:r>
              <a:rPr lang="cs-CZ" sz="1700" dirty="0">
                <a:latin typeface="Arial" pitchFamily="34"/>
              </a:rPr>
              <a:t>Klima: mírný pás, subtropický pás</a:t>
            </a:r>
          </a:p>
        </p:txBody>
      </p:sp>
    </p:spTree>
    <p:extLst>
      <p:ext uri="{BB962C8B-B14F-4D97-AF65-F5344CB8AC3E}">
        <p14:creationId xmlns:p14="http://schemas.microsoft.com/office/powerpoint/2010/main" xmlns="" val="6238271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461417"/>
            <a:ext cx="8229600" cy="769441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 smtClean="0">
                <a:solidFill>
                  <a:srgbClr val="2323DC"/>
                </a:solidFill>
              </a:rPr>
              <a:t>Ekonomika</a:t>
            </a:r>
            <a:endParaRPr lang="cs-CZ" dirty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z="2000" dirty="0"/>
              <a:t>Zemědělství - sklizeň: pšenice, kukuřice, brambory, cukrová řepa, sója, slunečnice, vinná réva, zelenina, ovoce, </a:t>
            </a:r>
            <a:r>
              <a:rPr lang="cs-CZ" sz="2000" dirty="0" smtClean="0"/>
              <a:t>len</a:t>
            </a:r>
          </a:p>
          <a:p>
            <a:pPr lvl="0"/>
            <a:r>
              <a:rPr lang="cs-CZ" sz="2000" dirty="0">
                <a:latin typeface="Arial" pitchFamily="34"/>
              </a:rPr>
              <a:t>Využití plochy: 21 % orná půda, 20 % pastviny, 38 % lesy, 21 % ostatní</a:t>
            </a:r>
            <a:endParaRPr lang="cs-CZ" sz="2000" dirty="0"/>
          </a:p>
          <a:p>
            <a:pPr lvl="0"/>
            <a:r>
              <a:rPr lang="cs-CZ" sz="2000" dirty="0"/>
              <a:t>hospodářství - chov dobytka: skot, ovce, prasata, drůbež</a:t>
            </a:r>
          </a:p>
          <a:p>
            <a:pPr lvl="0"/>
            <a:r>
              <a:rPr lang="cs-CZ" sz="2000" dirty="0"/>
              <a:t>Průmysl - těžba: uhlí, ropa, zemní plyn, bauxit</a:t>
            </a:r>
          </a:p>
          <a:p>
            <a:pPr lvl="0"/>
            <a:r>
              <a:rPr lang="cs-CZ" sz="2000" dirty="0"/>
              <a:t>Průmysl - energetika (podíl elektráren): tepelné 40,89 %, vodní 59 %, ostatní 0,11 %</a:t>
            </a:r>
          </a:p>
          <a:p>
            <a:pPr lvl="0"/>
            <a:r>
              <a:rPr lang="cs-CZ" sz="2000" dirty="0"/>
              <a:t>Vývoz: dopravní prostředky, textilní zboží, chemikálie, potraviny, paliva</a:t>
            </a:r>
          </a:p>
          <a:p>
            <a:pPr lvl="0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809220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576866" y="0"/>
            <a:ext cx="2579440" cy="781462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>
                <a:solidFill>
                  <a:srgbClr val="FF0000"/>
                </a:solidFill>
              </a:rPr>
              <a:t>Záhřeb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23202" y="764704"/>
            <a:ext cx="8228763" cy="3458143"/>
          </a:xfrm>
        </p:spPr>
        <p:txBody>
          <a:bodyPr>
            <a:normAutofit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z="1600" dirty="0"/>
              <a:t>Záhřeb  je hlavní město Chorvatska.  Město je sídlem vlády, parlamentu a arcibiskupství, je zde několik vysokých škol. Záhřeb je důležitým dopravním uzlem (železniční a dálniční křižovatka) mezi Jaderským mořem a střední Evropou.</a:t>
            </a:r>
          </a:p>
          <a:p>
            <a:pPr lvl="0"/>
            <a:r>
              <a:rPr lang="cs-CZ" sz="1600" dirty="0"/>
              <a:t>Veřejnou dopravu v Záhřebu tvoří síť tramvajových a autobusových </a:t>
            </a:r>
            <a:r>
              <a:rPr lang="cs-CZ" sz="1600" dirty="0" smtClean="0"/>
              <a:t>linek</a:t>
            </a:r>
          </a:p>
          <a:p>
            <a:pPr lvl="0"/>
            <a:r>
              <a:rPr lang="cs-CZ" sz="1600" dirty="0" smtClean="0"/>
              <a:t>Zajímavost</a:t>
            </a:r>
            <a:r>
              <a:rPr lang="cs-CZ" sz="1600" dirty="0"/>
              <a:t>: První elektrická tramvaj vyjela v Záhřebu 18. srpna roku 1910 a do dnešních dní se místní dopravní síť rozrostla na 116 km</a:t>
            </a:r>
          </a:p>
          <a:p>
            <a:pPr lvl="0"/>
            <a:r>
              <a:rPr lang="cs-CZ" sz="1600" dirty="0"/>
              <a:t>Železniční doprava:   Denně ji používá kolem 70 000 lidí, kteří dojíždějí do zaměstnání, za kulturou, či </a:t>
            </a:r>
            <a:r>
              <a:rPr lang="cs-CZ" sz="1600" dirty="0" smtClean="0"/>
              <a:t>rekreací</a:t>
            </a:r>
          </a:p>
          <a:p>
            <a:pPr lvl="0"/>
            <a:r>
              <a:rPr lang="cs-CZ" sz="1600" dirty="0" smtClean="0"/>
              <a:t>Letecká </a:t>
            </a:r>
            <a:r>
              <a:rPr lang="cs-CZ" sz="1600" dirty="0"/>
              <a:t>doprava</a:t>
            </a:r>
            <a:r>
              <a:rPr lang="cs-CZ" sz="1600" dirty="0" smtClean="0"/>
              <a:t>: Záhřebské </a:t>
            </a:r>
            <a:r>
              <a:rPr lang="cs-CZ" sz="1600" dirty="0"/>
              <a:t>mezinárodní letiště je hlavním vzdušným přístavem pro celé Chorvatsko. Letiště slouží také jako hlavní technické zázemí pro chorvatské aerolinie. V roce 2007 ho využilo celkem 1 992 455 </a:t>
            </a:r>
            <a:r>
              <a:rPr lang="cs-CZ" sz="1600" dirty="0" smtClean="0"/>
              <a:t>cestujících</a:t>
            </a:r>
            <a:endParaRPr lang="cs-CZ" sz="1600" dirty="0"/>
          </a:p>
        </p:txBody>
      </p:sp>
      <p:pic>
        <p:nvPicPr>
          <p:cNvPr id="4098" name="Picture 2" descr="Soubor:Jelacicpla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77072"/>
            <a:ext cx="6048672" cy="274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85188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156176" y="195951"/>
            <a:ext cx="2595396" cy="1145009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 smtClean="0">
                <a:solidFill>
                  <a:srgbClr val="FF420E"/>
                </a:solidFill>
              </a:rPr>
              <a:t>Osobnosti</a:t>
            </a:r>
            <a:endParaRPr lang="cs-CZ" dirty="0">
              <a:solidFill>
                <a:srgbClr val="FF420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254414"/>
            <a:ext cx="1678257" cy="390270"/>
          </a:xfrm>
          <a:prstGeom prst="rect">
            <a:avLst/>
          </a:prstGeom>
          <a:noFill/>
          <a:ln>
            <a:noFill/>
          </a:ln>
        </p:spPr>
        <p:txBody>
          <a:bodyPr vert="horz" wrap="none" lIns="81639" tIns="40820" rIns="81639" bIns="40820" anchorCtr="0" compatLnSpc="0"/>
          <a:lstStyle/>
          <a:p>
            <a:pPr hangingPunct="0"/>
            <a:r>
              <a:rPr lang="cs-CZ" sz="2200" dirty="0">
                <a:latin typeface="Arial" pitchFamily="18"/>
                <a:ea typeface="Microsoft YaHei" pitchFamily="2"/>
                <a:cs typeface="Mangal" pitchFamily="2"/>
              </a:rPr>
              <a:t>Ivica </a:t>
            </a:r>
            <a:r>
              <a:rPr lang="cs-CZ" sz="2200" dirty="0" smtClean="0">
                <a:latin typeface="Arial" pitchFamily="18"/>
                <a:ea typeface="Microsoft YaHei" pitchFamily="2"/>
                <a:cs typeface="Mangal" pitchFamily="2"/>
              </a:rPr>
              <a:t>Olič</a:t>
            </a:r>
            <a:endParaRPr lang="cs-CZ" sz="2200" dirty="0">
              <a:latin typeface="Arial" pitchFamily="18"/>
              <a:ea typeface="Microsoft YaHei" pitchFamily="2"/>
              <a:cs typeface="Mangal" pitchFamily="2"/>
            </a:endParaRPr>
          </a:p>
        </p:txBody>
      </p:sp>
      <p:pic>
        <p:nvPicPr>
          <p:cNvPr id="5122" name="Picture 2" descr="Ivica Oli&amp;cacute;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01683"/>
            <a:ext cx="2143125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Goran Ivanisevic serve Wimbledon 200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3995" y="234888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796137" y="1797084"/>
            <a:ext cx="2571116" cy="390270"/>
          </a:xfrm>
          <a:prstGeom prst="rect">
            <a:avLst/>
          </a:prstGeom>
          <a:noFill/>
          <a:ln>
            <a:noFill/>
          </a:ln>
        </p:spPr>
        <p:txBody>
          <a:bodyPr vert="horz" wrap="none" lIns="81639" tIns="40820" rIns="81639" bIns="40820" anchorCtr="0" compatLnSpc="0"/>
          <a:lstStyle/>
          <a:p>
            <a:r>
              <a:rPr lang="cs-CZ" sz="2400" b="1" dirty="0"/>
              <a:t>Goran </a:t>
            </a:r>
            <a:r>
              <a:rPr lang="cs-CZ" sz="2400" b="1" dirty="0" err="1"/>
              <a:t>Ivanišević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1486814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 err="1"/>
              <a:t>Andrija</a:t>
            </a:r>
            <a:r>
              <a:rPr lang="cs-CZ" dirty="0"/>
              <a:t> </a:t>
            </a:r>
            <a:r>
              <a:rPr lang="cs-CZ" dirty="0" err="1"/>
              <a:t>Mohorovičić</a:t>
            </a:r>
            <a:endParaRPr lang="cs-CZ" dirty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2292935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z="1800" dirty="0"/>
              <a:t>Narozen: 23.1.1857</a:t>
            </a:r>
            <a:r>
              <a:rPr lang="cs-CZ" sz="1800" dirty="0" smtClean="0"/>
              <a:t>,  </a:t>
            </a:r>
            <a:r>
              <a:rPr lang="cs-CZ" sz="1800" dirty="0"/>
              <a:t>zemřel:18.12.1936</a:t>
            </a:r>
          </a:p>
          <a:p>
            <a:pPr lvl="0"/>
            <a:r>
              <a:rPr lang="cs-CZ" sz="1800" dirty="0"/>
              <a:t>Byl to chorvatský seismolog a </a:t>
            </a:r>
            <a:r>
              <a:rPr lang="cs-CZ" sz="1800" dirty="0" smtClean="0"/>
              <a:t>meteorolog</a:t>
            </a:r>
            <a:endParaRPr lang="cs-CZ" sz="1800" dirty="0"/>
          </a:p>
          <a:p>
            <a:pPr lvl="0"/>
            <a:r>
              <a:rPr lang="cs-CZ" sz="1800" dirty="0"/>
              <a:t> Studoval také v pražském Klementinu, kde mu byla 22. září 2011 za účasti chorvatského velvyslance </a:t>
            </a:r>
            <a:r>
              <a:rPr lang="cs-CZ" sz="1800" dirty="0" smtClean="0"/>
              <a:t>a </a:t>
            </a:r>
            <a:r>
              <a:rPr lang="cs-CZ" sz="1800" dirty="0"/>
              <a:t>předsedy chorvatského parlamentu odhalena pamětní </a:t>
            </a:r>
            <a:r>
              <a:rPr lang="cs-CZ" sz="1800" dirty="0" smtClean="0"/>
              <a:t>deska</a:t>
            </a:r>
            <a:endParaRPr lang="cs-CZ" sz="1800" dirty="0"/>
          </a:p>
          <a:p>
            <a:pPr lvl="0"/>
            <a:r>
              <a:rPr lang="cs-CZ" sz="1800" dirty="0"/>
              <a:t> Je považován za zakladatele moderní </a:t>
            </a:r>
            <a:r>
              <a:rPr lang="cs-CZ" sz="1800" dirty="0" smtClean="0"/>
              <a:t>seismologie</a:t>
            </a:r>
            <a:endParaRPr lang="cs-CZ" sz="1800" dirty="0"/>
          </a:p>
        </p:txBody>
      </p:sp>
      <p:pic>
        <p:nvPicPr>
          <p:cNvPr id="6146" name="Picture 2" descr="http://upload.wikimedia.org/wikipedia/commons/thumb/2/27/Mohorovicic_-_pametni_deska_Klementinum.jpg/220px-Mohorovicic_-_pametni_deska_Klementinu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89040"/>
            <a:ext cx="2095500" cy="278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856184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364088" y="461417"/>
            <a:ext cx="3322712" cy="769441"/>
          </a:xfrm>
        </p:spPr>
        <p:txBody>
          <a:bodyPr wrap="square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 smtClean="0">
                <a:solidFill>
                  <a:srgbClr val="FF3366"/>
                </a:solidFill>
              </a:rPr>
              <a:t>Zajímavost</a:t>
            </a:r>
            <a:endParaRPr lang="cs-CZ" dirty="0">
              <a:solidFill>
                <a:srgbClr val="FF3366"/>
              </a:solidFill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67544" y="1340768"/>
            <a:ext cx="8229600" cy="748679"/>
          </a:xfrm>
        </p:spPr>
        <p:txBody>
          <a:bodyPr>
            <a:normAutofit fontScale="77500" lnSpcReduction="20000"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marL="108000" lvl="0" indent="0">
              <a:buNone/>
            </a:pPr>
            <a:r>
              <a:rPr lang="cs-CZ" dirty="0"/>
              <a:t>Chorvatsko je nejoblíbenější destinací českých turistů, </a:t>
            </a:r>
            <a:r>
              <a:rPr lang="cs-CZ" dirty="0" smtClean="0"/>
              <a:t>navštíví ho kolem </a:t>
            </a:r>
            <a:r>
              <a:rPr lang="cs-CZ" dirty="0"/>
              <a:t>jednoho milionu </a:t>
            </a:r>
            <a:r>
              <a:rPr lang="cs-CZ" dirty="0" smtClean="0"/>
              <a:t>Čechů ročně</a:t>
            </a:r>
            <a:endParaRPr lang="cs-CZ" dirty="0"/>
          </a:p>
        </p:txBody>
      </p:sp>
      <p:pic>
        <p:nvPicPr>
          <p:cNvPr id="7170" name="Picture 2" descr="File:Crowds at Zlatni Rat beach, Bol (5971394298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599" y="2204864"/>
            <a:ext cx="6700931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930318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Chorvatská </a:t>
            </a:r>
            <a:r>
              <a:rPr lang="cs-CZ" dirty="0"/>
              <a:t>vlajka: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cs.wikipedia.org/wiki/Soubor:Flag_of_Croatia.svg</a:t>
            </a:r>
            <a:endParaRPr lang="cs-CZ" dirty="0" smtClean="0"/>
          </a:p>
          <a:p>
            <a:r>
              <a:rPr lang="cs-CZ" dirty="0" smtClean="0"/>
              <a:t>Chorvatský </a:t>
            </a:r>
            <a:r>
              <a:rPr lang="cs-CZ" dirty="0"/>
              <a:t>znak: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cs.wikipedia.org/wiki/Soubor:Coat_of_arms_of_Croatia.svg</a:t>
            </a:r>
            <a:endParaRPr lang="cs-CZ" dirty="0" smtClean="0"/>
          </a:p>
          <a:p>
            <a:r>
              <a:rPr lang="cs-CZ" dirty="0"/>
              <a:t>Chorvatsko – mapa: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cs.wikipedia.org/wiki/Soubor:Europe_location_CRO.png</a:t>
            </a:r>
            <a:endParaRPr lang="cs-CZ" dirty="0" smtClean="0"/>
          </a:p>
          <a:p>
            <a:r>
              <a:rPr lang="cs-CZ" dirty="0" smtClean="0"/>
              <a:t>Pláž </a:t>
            </a:r>
            <a:r>
              <a:rPr lang="cs-CZ" dirty="0"/>
              <a:t>v Chorvatsku: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cs.wikipedia.org/wiki/Soubor:Plaza-zlatni-rat-brac.jpg</a:t>
            </a:r>
            <a:endParaRPr lang="cs-CZ" dirty="0" smtClean="0"/>
          </a:p>
          <a:p>
            <a:r>
              <a:rPr lang="cs-CZ" dirty="0"/>
              <a:t>Záhřeb: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cs.wikipedia.org/wiki/Soubor:Jelacicplac.jpg</a:t>
            </a:r>
            <a:endParaRPr lang="cs-CZ" dirty="0" smtClean="0"/>
          </a:p>
          <a:p>
            <a:r>
              <a:rPr lang="cs-CZ" dirty="0"/>
              <a:t>Olič: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cs.wikipedia.org/wiki/Soubor:Ivica_Oli%C4%87.jpg</a:t>
            </a:r>
            <a:endParaRPr lang="cs-CZ" dirty="0" smtClean="0"/>
          </a:p>
          <a:p>
            <a:r>
              <a:rPr lang="cs-CZ" dirty="0"/>
              <a:t>Goran: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cs.wikipedia.org/wiki/Soubor:Goran_Ivanisevic_serve_Wimbledon_2004.jpg</a:t>
            </a:r>
            <a:endParaRPr lang="cs-CZ" dirty="0" smtClean="0"/>
          </a:p>
          <a:p>
            <a:r>
              <a:rPr lang="cs-CZ" dirty="0" err="1"/>
              <a:t>Andrija</a:t>
            </a:r>
            <a:r>
              <a:rPr lang="cs-CZ" dirty="0"/>
              <a:t> </a:t>
            </a:r>
            <a:r>
              <a:rPr lang="cs-CZ" dirty="0" err="1" smtClean="0"/>
              <a:t>Mohorovičić</a:t>
            </a:r>
            <a:r>
              <a:rPr lang="cs-CZ" dirty="0"/>
              <a:t>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cs.wikipedia.org/wiki/Andrija_Mohorovi%C4%8Di%C4%87</a:t>
            </a:r>
            <a:endParaRPr lang="cs-CZ" dirty="0" smtClean="0"/>
          </a:p>
          <a:p>
            <a:r>
              <a:rPr lang="cs-CZ" dirty="0" smtClean="0"/>
              <a:t>Pláž </a:t>
            </a:r>
            <a:r>
              <a:rPr lang="cs-CZ"/>
              <a:t>v Chorvatsku: </a:t>
            </a:r>
            <a:r>
              <a:rPr lang="cs-CZ">
                <a:hlinkClick r:id="rId10"/>
              </a:rPr>
              <a:t>http://commons.wikimedia.org/wiki/File:Crowds_at_Zlatni_Rat_beach,_Bol_%</a:t>
            </a:r>
            <a:r>
              <a:rPr lang="cs-CZ" smtClean="0">
                <a:hlinkClick r:id="rId10"/>
              </a:rPr>
              <a:t>285971394298%29.jpg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6334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1342</TotalTime>
  <Words>664</Words>
  <Application>Microsoft Office PowerPoint</Application>
  <PresentationFormat>Předvádění na obrazovce (4:3)</PresentationFormat>
  <Paragraphs>90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Chorvatsko</vt:lpstr>
      <vt:lpstr>Chorvatsko</vt:lpstr>
      <vt:lpstr>Chorvatsko</vt:lpstr>
      <vt:lpstr>Historie Chorvatska</vt:lpstr>
      <vt:lpstr>Obyvatelé Chorvatska</vt:lpstr>
      <vt:lpstr>Geografie Chorvatska</vt:lpstr>
      <vt:lpstr>Ekonomika</vt:lpstr>
      <vt:lpstr>Záhřeb</vt:lpstr>
      <vt:lpstr>Osobnosti</vt:lpstr>
      <vt:lpstr>Andrija Mohorovičić</vt:lpstr>
      <vt:lpstr>Zajímavost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Dum</cp:lastModifiedBy>
  <cp:revision>122</cp:revision>
  <dcterms:created xsi:type="dcterms:W3CDTF">2012-02-05T08:10:16Z</dcterms:created>
  <dcterms:modified xsi:type="dcterms:W3CDTF">2013-10-02T10:35:24Z</dcterms:modified>
</cp:coreProperties>
</file>