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75" r:id="rId3"/>
    <p:sldId id="376" r:id="rId4"/>
    <p:sldId id="377" r:id="rId5"/>
    <p:sldId id="378" r:id="rId6"/>
    <p:sldId id="385" r:id="rId7"/>
    <p:sldId id="388" r:id="rId8"/>
    <p:sldId id="389" r:id="rId9"/>
    <p:sldId id="390" r:id="rId10"/>
    <p:sldId id="394" r:id="rId11"/>
    <p:sldId id="3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73" autoAdjust="0"/>
    <p:restoredTop sz="94660"/>
  </p:normalViewPr>
  <p:slideViewPr>
    <p:cSldViewPr>
      <p:cViewPr varScale="1">
        <p:scale>
          <a:sx n="72" d="100"/>
          <a:sy n="72" d="100"/>
        </p:scale>
        <p:origin x="11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48FB4-C2B3-4D04-891A-713CCC127A5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335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bb_rabde500.jpg" TargetMode="External"/><Relationship Id="rId13" Type="http://schemas.openxmlformats.org/officeDocument/2006/relationships/hyperlink" Target="http://commons.wikimedia.org/wiki/File:Roger_Federer_2009.jpg" TargetMode="External"/><Relationship Id="rId3" Type="http://schemas.openxmlformats.org/officeDocument/2006/relationships/hyperlink" Target="http://cs.wikipedia.org/wiki/Soubor:Coat_of_Arms_of_Switzerland_(Pantone).svg" TargetMode="External"/><Relationship Id="rId7" Type="http://schemas.openxmlformats.org/officeDocument/2006/relationships/hyperlink" Target="http://commons.wikimedia.org/wiki/File:CHF_coins.jpg" TargetMode="External"/><Relationship Id="rId12" Type="http://schemas.openxmlformats.org/officeDocument/2006/relationships/hyperlink" Target="http://commons.wikimedia.org/wiki/File:Friedrich_duerrenmatt_19890427.jpg" TargetMode="External"/><Relationship Id="rId2" Type="http://schemas.openxmlformats.org/officeDocument/2006/relationships/hyperlink" Target="http://cs.wikipedia.org/wiki/Soubor:Flag_of_Switzerland_(Pantone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rn_luftaufnahme.png" TargetMode="External"/><Relationship Id="rId11" Type="http://schemas.openxmlformats.org/officeDocument/2006/relationships/hyperlink" Target="http://commons.wikimedia.org/wiki/File:Le_Corbusier_1933.JPG" TargetMode="External"/><Relationship Id="rId5" Type="http://schemas.openxmlformats.org/officeDocument/2006/relationships/hyperlink" Target="http://cs.wikipedia.org/wiki/Soubor:Grossglockner_from_SW.jpg" TargetMode="External"/><Relationship Id="rId10" Type="http://schemas.openxmlformats.org/officeDocument/2006/relationships/hyperlink" Target="http://commons.wikimedia.org/wiki/File:Walter_Moras_-_St._Moritz_18.jpg" TargetMode="External"/><Relationship Id="rId4" Type="http://schemas.openxmlformats.org/officeDocument/2006/relationships/hyperlink" Target="http://cs.wikipedia.org/wiki/Soubor:Europe_location_CHE.png" TargetMode="External"/><Relationship Id="rId9" Type="http://schemas.openxmlformats.org/officeDocument/2006/relationships/hyperlink" Target="http://cs.wikipedia.org/wiki/Soubor:SIGSauerP22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Švýcarsko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1139845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VY_32_INOVACE_18_Z8_Švýcarsko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Švýcarsko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Švýcarsko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1026" name="Picture 2" descr="Soubor:Coat of Arms of Switzerland (Pantone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39" y="2056886"/>
            <a:ext cx="2632745" cy="291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lag of Switzerland (Pantone)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56886"/>
            <a:ext cx="3048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87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229600" cy="156650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Švýcarsko je ve Střední Evropě</a:t>
            </a:r>
          </a:p>
          <a:p>
            <a:r>
              <a:rPr lang="cs-CZ" dirty="0" smtClean="0"/>
              <a:t>Sousedí s Německem, Rakouskem, Lichtenštejnskem, Itálií a s Francií</a:t>
            </a:r>
          </a:p>
          <a:p>
            <a:endParaRPr lang="cs-CZ" dirty="0"/>
          </a:p>
        </p:txBody>
      </p:sp>
      <p:pic>
        <p:nvPicPr>
          <p:cNvPr id="1026" name="Picture 2" descr="Soubor:Europe location CH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80928"/>
            <a:ext cx="5256584" cy="394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982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4543428" cy="550072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+mj-lt"/>
              </a:rPr>
              <a:t>Pohoří Jura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Švýcarské Alpy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err="1" smtClean="0">
                <a:latin typeface="+mj-lt"/>
              </a:rPr>
              <a:t>Walliské</a:t>
            </a:r>
            <a:r>
              <a:rPr lang="cs-CZ" dirty="0" smtClean="0">
                <a:latin typeface="+mj-lt"/>
              </a:rPr>
              <a:t> Alpy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Krystalické Alpy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err="1" smtClean="0">
                <a:latin typeface="+mj-lt"/>
              </a:rPr>
              <a:t>Lepontinské</a:t>
            </a:r>
            <a:r>
              <a:rPr lang="cs-CZ" dirty="0" smtClean="0">
                <a:latin typeface="+mj-lt"/>
              </a:rPr>
              <a:t> Alpy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Řeky: Inn, Rýn, </a:t>
            </a:r>
            <a:r>
              <a:rPr lang="cs-CZ" dirty="0" err="1" smtClean="0">
                <a:latin typeface="+mj-lt"/>
              </a:rPr>
              <a:t>Aara</a:t>
            </a:r>
            <a:r>
              <a:rPr lang="cs-CZ" dirty="0" smtClean="0">
                <a:latin typeface="+mj-lt"/>
              </a:rPr>
              <a:t>, </a:t>
            </a:r>
            <a:r>
              <a:rPr lang="cs-CZ" dirty="0" err="1" smtClean="0">
                <a:latin typeface="+mj-lt"/>
              </a:rPr>
              <a:t>Arve</a:t>
            </a: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Jezera: Bodamské jezero, Ženevské jezero, </a:t>
            </a:r>
            <a:r>
              <a:rPr lang="cs-CZ" dirty="0" err="1" smtClean="0">
                <a:latin typeface="+mj-lt"/>
              </a:rPr>
              <a:t>Lago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Maggiore</a:t>
            </a:r>
            <a:r>
              <a:rPr lang="cs-CZ" dirty="0" smtClean="0">
                <a:latin typeface="+mj-lt"/>
              </a:rPr>
              <a:t>.</a:t>
            </a:r>
          </a:p>
          <a:p>
            <a:endParaRPr lang="cs-CZ" dirty="0">
              <a:latin typeface="+mj-lt"/>
            </a:endParaRPr>
          </a:p>
        </p:txBody>
      </p:sp>
      <p:pic>
        <p:nvPicPr>
          <p:cNvPr id="2050" name="Picture 2" descr="Soubor:Grossglockner from S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12776"/>
            <a:ext cx="4667672" cy="350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389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Informace o Švýcarsku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17306" y="1556792"/>
            <a:ext cx="5018789" cy="506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Rozloha:</a:t>
            </a:r>
            <a:r>
              <a:rPr lang="cs-CZ" dirty="0">
                <a:latin typeface="+mj-lt"/>
              </a:rPr>
              <a:t>41 285 </a:t>
            </a:r>
            <a:r>
              <a:rPr lang="cs-CZ" dirty="0" smtClean="0">
                <a:latin typeface="+mj-lt"/>
              </a:rPr>
              <a:t>km² (Švýcarsko)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Federativní</a:t>
            </a:r>
            <a:r>
              <a:rPr lang="cs-CZ" dirty="0">
                <a:latin typeface="+mj-lt"/>
              </a:rPr>
              <a:t> </a:t>
            </a:r>
            <a:r>
              <a:rPr lang="cs-CZ" dirty="0" smtClean="0">
                <a:latin typeface="+mj-lt"/>
              </a:rPr>
              <a:t>republika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Měna: Švýcarský frank</a:t>
            </a:r>
            <a:r>
              <a:rPr lang="cs-CZ" dirty="0">
                <a:latin typeface="+mj-lt"/>
              </a:rPr>
              <a:t> 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Vznik: 1.8.1291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Náboženství: katolíci</a:t>
            </a:r>
            <a:r>
              <a:rPr lang="cs-CZ" dirty="0">
                <a:latin typeface="+mj-lt"/>
              </a:rPr>
              <a:t> 41%, 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protestanti</a:t>
            </a:r>
            <a:r>
              <a:rPr lang="cs-CZ" dirty="0">
                <a:latin typeface="+mj-lt"/>
              </a:rPr>
              <a:t> 40 </a:t>
            </a:r>
            <a:r>
              <a:rPr lang="cs-CZ" dirty="0" smtClean="0">
                <a:latin typeface="+mj-lt"/>
              </a:rPr>
              <a:t>%</a:t>
            </a:r>
          </a:p>
          <a:p>
            <a:pPr marL="0" indent="0">
              <a:buNone/>
            </a:pPr>
            <a:r>
              <a:rPr lang="cs-CZ" dirty="0" err="1" smtClean="0">
                <a:latin typeface="+mj-lt"/>
              </a:rPr>
              <a:t>Č.pásmo</a:t>
            </a:r>
            <a:r>
              <a:rPr lang="cs-CZ" dirty="0" smtClean="0">
                <a:latin typeface="+mj-lt"/>
              </a:rPr>
              <a:t>: +1</a:t>
            </a:r>
          </a:p>
          <a:p>
            <a:pPr marL="0" indent="0">
              <a:buNone/>
            </a:pPr>
            <a:r>
              <a:rPr lang="cs-CZ" dirty="0"/>
              <a:t>Počet </a:t>
            </a:r>
            <a:r>
              <a:rPr lang="cs-CZ" dirty="0" smtClean="0"/>
              <a:t>obyvatel: 7,8 milionu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Hustota zalidnění: 189 ob. / </a:t>
            </a:r>
            <a:r>
              <a:rPr lang="cs-CZ" dirty="0" smtClean="0"/>
              <a:t>km²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Jazyky: němčina 63,7 %, </a:t>
            </a:r>
          </a:p>
          <a:p>
            <a:pPr marL="0" indent="0">
              <a:buNone/>
            </a:pPr>
            <a:r>
              <a:rPr lang="cs-CZ" dirty="0"/>
              <a:t>Francouzština 20,4 %, </a:t>
            </a:r>
          </a:p>
          <a:p>
            <a:pPr marL="0" indent="0">
              <a:buNone/>
            </a:pPr>
            <a:r>
              <a:rPr lang="cs-CZ" dirty="0"/>
              <a:t> italština 6,7 %,</a:t>
            </a:r>
          </a:p>
          <a:p>
            <a:pPr marL="0" indent="0">
              <a:buNone/>
            </a:pPr>
            <a:r>
              <a:rPr lang="cs-CZ" dirty="0"/>
              <a:t>rétorománština 0,5 %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1600200"/>
            <a:ext cx="3600400" cy="1180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Hlavní město</a:t>
            </a:r>
            <a:r>
              <a:rPr lang="cs-CZ" dirty="0"/>
              <a:t>: Bern</a:t>
            </a:r>
          </a:p>
          <a:p>
            <a:r>
              <a:rPr lang="cs-CZ" sz="2900" dirty="0"/>
              <a:t>Rozloha</a:t>
            </a:r>
            <a:r>
              <a:rPr lang="cs-CZ" sz="2900" dirty="0" smtClean="0"/>
              <a:t>: 52</a:t>
            </a:r>
            <a:r>
              <a:rPr lang="cs-CZ" dirty="0"/>
              <a:t> </a:t>
            </a:r>
            <a:r>
              <a:rPr lang="cs-CZ" dirty="0" smtClean="0"/>
              <a:t>km² (</a:t>
            </a:r>
            <a:r>
              <a:rPr lang="cs-CZ" dirty="0"/>
              <a:t>Bern)</a:t>
            </a:r>
          </a:p>
          <a:p>
            <a:r>
              <a:rPr lang="cs-CZ" dirty="0"/>
              <a:t>Počet </a:t>
            </a:r>
            <a:r>
              <a:rPr lang="cs-CZ" dirty="0" smtClean="0"/>
              <a:t>obyvatel: </a:t>
            </a:r>
            <a:r>
              <a:rPr lang="cs-CZ" dirty="0"/>
              <a:t>128 15 (Bern)</a:t>
            </a:r>
            <a:endParaRPr lang="cs-CZ" dirty="0">
              <a:latin typeface="+mj-lt"/>
            </a:endParaRPr>
          </a:p>
        </p:txBody>
      </p:sp>
      <p:pic>
        <p:nvPicPr>
          <p:cNvPr id="3074" name="Picture 2" descr="Soubor:Bern luftaufnahm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140" y="2708920"/>
            <a:ext cx="4794534" cy="322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240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2458616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862" y="2132856"/>
            <a:ext cx="5698976" cy="28369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+mj-lt"/>
              </a:rPr>
              <a:t>Švýcarský frank</a:t>
            </a:r>
          </a:p>
          <a:p>
            <a:r>
              <a:rPr lang="cs-CZ" dirty="0" smtClean="0">
                <a:latin typeface="+mj-lt"/>
              </a:rPr>
              <a:t>Používá ho: Švýcarsko a Lichtenštejnsko</a:t>
            </a:r>
          </a:p>
          <a:p>
            <a:r>
              <a:rPr lang="cs-CZ" dirty="0" smtClean="0">
                <a:latin typeface="+mj-lt"/>
              </a:rPr>
              <a:t>Mince: 5, 10, 20 centů; 1/2, 1, 2, 5 franků </a:t>
            </a:r>
          </a:p>
          <a:p>
            <a:r>
              <a:rPr lang="cs-CZ" dirty="0" smtClean="0">
                <a:latin typeface="+mj-lt"/>
              </a:rPr>
              <a:t>Bankovky: 10, 20, 50, 100, 200 a 1000 franků</a:t>
            </a:r>
            <a:endParaRPr lang="cs-CZ" dirty="0">
              <a:latin typeface="+mj-lt"/>
            </a:endParaRPr>
          </a:p>
        </p:txBody>
      </p:sp>
      <p:pic>
        <p:nvPicPr>
          <p:cNvPr id="4098" name="Picture 2" descr="File:CHF coins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8705">
            <a:off x="4682913" y="3692550"/>
            <a:ext cx="263941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CHF Banknotes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8640"/>
            <a:ext cx="3583285" cy="4284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485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0192" y="274638"/>
            <a:ext cx="2386608" cy="8567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Průmysl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142984"/>
            <a:ext cx="85725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Hodinářství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Strojírenství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Chemický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Potravinářský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Farmaceutický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Lékařské přístroje a výbava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Zbraně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Nože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Nábytek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Čokoláda</a:t>
            </a:r>
          </a:p>
        </p:txBody>
      </p:sp>
      <p:pic>
        <p:nvPicPr>
          <p:cNvPr id="5122" name="Picture 2" descr="Soubor:Sbb rabde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579" y="3424793"/>
            <a:ext cx="5891808" cy="3417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SIGSauerP2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31354"/>
            <a:ext cx="2722228" cy="180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200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Chov dobytka: skot, ovce, prasata, drůbež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Zemědělství - sklizeň: pšenice, oves, ječmen, kukuřice, brambory, cukrová řepa, vinná réva, zelenina, ovoce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35654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Doprava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3312368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Hustá silniční a dálniční síť</a:t>
            </a:r>
          </a:p>
          <a:p>
            <a:r>
              <a:rPr lang="cs-CZ" sz="2400" dirty="0" smtClean="0"/>
              <a:t>železnice, lanovky: SBB-CFF-FFS a další, horské dráhy, horské lanovky</a:t>
            </a:r>
          </a:p>
          <a:p>
            <a:r>
              <a:rPr lang="cs-CZ" sz="2400" dirty="0" smtClean="0"/>
              <a:t>letecké společnosti, </a:t>
            </a:r>
            <a:r>
              <a:rPr lang="cs-CZ" sz="2400" dirty="0" err="1" smtClean="0"/>
              <a:t>Swiss</a:t>
            </a:r>
            <a:r>
              <a:rPr lang="cs-CZ" sz="2400" dirty="0" smtClean="0"/>
              <a:t> (</a:t>
            </a:r>
            <a:r>
              <a:rPr lang="cs-CZ" sz="2400" dirty="0" err="1" smtClean="0"/>
              <a:t>Swiss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Air </a:t>
            </a:r>
            <a:r>
              <a:rPr lang="cs-CZ" sz="2400" dirty="0" err="1" smtClean="0"/>
              <a:t>Lines</a:t>
            </a:r>
            <a:r>
              <a:rPr lang="cs-CZ" sz="2400" dirty="0" smtClean="0"/>
              <a:t>), nově vzniklé </a:t>
            </a:r>
            <a:r>
              <a:rPr lang="cs-CZ" sz="2400" dirty="0" err="1" smtClean="0"/>
              <a:t>nizkonákladové</a:t>
            </a:r>
            <a:r>
              <a:rPr lang="cs-CZ" sz="2400" dirty="0" smtClean="0"/>
              <a:t> společnosti („</a:t>
            </a:r>
            <a:r>
              <a:rPr lang="cs-CZ" sz="2400" dirty="0" err="1" smtClean="0"/>
              <a:t>Swissair</a:t>
            </a:r>
            <a:r>
              <a:rPr lang="cs-CZ" sz="2400" dirty="0" smtClean="0"/>
              <a:t> </a:t>
            </a:r>
            <a:r>
              <a:rPr lang="cs-CZ" sz="2400" dirty="0" err="1" smtClean="0"/>
              <a:t>without</a:t>
            </a:r>
            <a:r>
              <a:rPr lang="cs-CZ" sz="2400" dirty="0" smtClean="0"/>
              <a:t> air“), letiště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6146" name="Picture 2" descr="File:Walter Moras - St. Moritz 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12776"/>
            <a:ext cx="5099720" cy="36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088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96136" y="274638"/>
            <a:ext cx="2890664" cy="92211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Osobnosti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2066054"/>
            <a:ext cx="4501734" cy="4176464"/>
          </a:xfrm>
        </p:spPr>
        <p:txBody>
          <a:bodyPr>
            <a:noAutofit/>
          </a:bodyPr>
          <a:lstStyle/>
          <a:p>
            <a:r>
              <a:rPr lang="cs-CZ" sz="1600" dirty="0" err="1" smtClean="0">
                <a:latin typeface="+mj-lt"/>
              </a:rPr>
              <a:t>Le</a:t>
            </a:r>
            <a:r>
              <a:rPr lang="cs-CZ" sz="1600" dirty="0" smtClean="0">
                <a:latin typeface="+mj-lt"/>
              </a:rPr>
              <a:t> </a:t>
            </a:r>
            <a:r>
              <a:rPr lang="cs-CZ" sz="1600" dirty="0" err="1" smtClean="0">
                <a:latin typeface="+mj-lt"/>
              </a:rPr>
              <a:t>Corbusier</a:t>
            </a:r>
            <a:r>
              <a:rPr lang="cs-CZ" sz="1600" dirty="0" smtClean="0">
                <a:latin typeface="+mj-lt"/>
              </a:rPr>
              <a:t> (architekt)</a:t>
            </a:r>
          </a:p>
          <a:p>
            <a:endParaRPr lang="cs-CZ" sz="1600" dirty="0">
              <a:latin typeface="+mj-lt"/>
            </a:endParaRPr>
          </a:p>
          <a:p>
            <a:endParaRPr lang="cs-CZ" sz="1600" dirty="0" smtClean="0">
              <a:latin typeface="+mj-lt"/>
            </a:endParaRPr>
          </a:p>
          <a:p>
            <a:endParaRPr lang="cs-CZ" sz="1600" dirty="0" smtClean="0">
              <a:latin typeface="+mj-lt"/>
            </a:endParaRPr>
          </a:p>
          <a:p>
            <a:endParaRPr lang="cs-CZ" sz="1600" dirty="0" smtClean="0">
              <a:latin typeface="+mj-lt"/>
            </a:endParaRPr>
          </a:p>
          <a:p>
            <a:r>
              <a:rPr lang="cs-CZ" sz="1600" dirty="0" smtClean="0">
                <a:latin typeface="+mj-lt"/>
              </a:rPr>
              <a:t>Friedrich </a:t>
            </a:r>
            <a:r>
              <a:rPr lang="cs-CZ" sz="1600" dirty="0" err="1" smtClean="0">
                <a:latin typeface="+mj-lt"/>
              </a:rPr>
              <a:t>Dürrenmatt</a:t>
            </a:r>
            <a:r>
              <a:rPr lang="cs-CZ" sz="1600" dirty="0" smtClean="0">
                <a:latin typeface="+mj-lt"/>
              </a:rPr>
              <a:t>  (spisovatel,malíř)</a:t>
            </a:r>
          </a:p>
          <a:p>
            <a:endParaRPr lang="cs-CZ" sz="1600" dirty="0" smtClean="0">
              <a:latin typeface="+mj-lt"/>
            </a:endParaRPr>
          </a:p>
          <a:p>
            <a:endParaRPr lang="cs-CZ" sz="1600" dirty="0">
              <a:latin typeface="+mj-lt"/>
            </a:endParaRPr>
          </a:p>
          <a:p>
            <a:endParaRPr lang="cs-CZ" sz="1600" dirty="0" smtClean="0">
              <a:latin typeface="+mj-lt"/>
            </a:endParaRPr>
          </a:p>
          <a:p>
            <a:pPr marL="0" indent="0">
              <a:buNone/>
            </a:pPr>
            <a:endParaRPr lang="cs-CZ" sz="1600" dirty="0" smtClean="0">
              <a:latin typeface="+mj-lt"/>
            </a:endParaRPr>
          </a:p>
          <a:p>
            <a:r>
              <a:rPr lang="cs-CZ" sz="1600" dirty="0" err="1" smtClean="0">
                <a:latin typeface="+mj-lt"/>
              </a:rPr>
              <a:t>Roger</a:t>
            </a:r>
            <a:r>
              <a:rPr lang="cs-CZ" sz="1600" dirty="0" smtClean="0">
                <a:latin typeface="+mj-lt"/>
              </a:rPr>
              <a:t> </a:t>
            </a:r>
            <a:r>
              <a:rPr lang="cs-CZ" sz="1600" dirty="0" err="1" smtClean="0">
                <a:latin typeface="+mj-lt"/>
              </a:rPr>
              <a:t>Federer</a:t>
            </a:r>
            <a:r>
              <a:rPr lang="cs-CZ" sz="1600" dirty="0" smtClean="0">
                <a:latin typeface="+mj-lt"/>
              </a:rPr>
              <a:t> (tenista)</a:t>
            </a:r>
          </a:p>
          <a:p>
            <a:endParaRPr lang="cs-CZ" sz="1600" dirty="0" smtClean="0">
              <a:latin typeface="+mj-lt"/>
            </a:endParaRPr>
          </a:p>
          <a:p>
            <a:endParaRPr lang="cs-CZ" sz="1600" dirty="0">
              <a:latin typeface="+mj-lt"/>
            </a:endParaRPr>
          </a:p>
          <a:p>
            <a:endParaRPr lang="cs-CZ" sz="1600" dirty="0" smtClean="0">
              <a:latin typeface="+mj-lt"/>
            </a:endParaRPr>
          </a:p>
          <a:p>
            <a:endParaRPr lang="cs-CZ" sz="1600" dirty="0" smtClean="0">
              <a:latin typeface="+mj-lt"/>
            </a:endParaRPr>
          </a:p>
          <a:p>
            <a:r>
              <a:rPr lang="cs-CZ" sz="1600" dirty="0" smtClean="0">
                <a:latin typeface="+mj-lt"/>
              </a:rPr>
              <a:t>Jean-Jacques Rousseau (spisovatel, pedagog)</a:t>
            </a:r>
          </a:p>
        </p:txBody>
      </p:sp>
      <p:pic>
        <p:nvPicPr>
          <p:cNvPr id="7170" name="Picture 2" descr="File:Le Corbusier 193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217" y="260648"/>
            <a:ext cx="225906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Friedrich duerrenmatt 1989042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679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File:Roger Federer 200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554" y="3861048"/>
            <a:ext cx="1866393" cy="262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File:Jean-Jacques Rousseau (painted portrait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03952"/>
            <a:ext cx="1829137" cy="2548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004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Švýcarská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http://cs.wikipedia.org/wiki/Soubor:Flag_of_Switzerland_%</a:t>
            </a:r>
            <a:r>
              <a:rPr lang="cs-CZ" dirty="0" smtClean="0">
                <a:hlinkClick r:id="rId2"/>
              </a:rPr>
              <a:t>28Pantone%29.svg</a:t>
            </a:r>
            <a:endParaRPr lang="cs-CZ" dirty="0" smtClean="0"/>
          </a:p>
          <a:p>
            <a:r>
              <a:rPr lang="cs-CZ" dirty="0" smtClean="0"/>
              <a:t>Švýcarský znak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http://cs.wikipedia.org/wiki/Soubor:Coat_of_Arms_of_Switzerland_%</a:t>
            </a:r>
            <a:r>
              <a:rPr lang="cs-CZ" dirty="0" smtClean="0">
                <a:hlinkClick r:id="rId3"/>
              </a:rPr>
              <a:t>28Pantone%29.svg</a:t>
            </a:r>
            <a:endParaRPr lang="cs-CZ" dirty="0" smtClean="0"/>
          </a:p>
          <a:p>
            <a:r>
              <a:rPr lang="cs-CZ" dirty="0" smtClean="0"/>
              <a:t>Švýcarsko </a:t>
            </a:r>
            <a:r>
              <a:rPr lang="cs-CZ" dirty="0"/>
              <a:t>v Evropě: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cs.wikipedia.org/wiki/Soubor:Europe_location_CHE.png</a:t>
            </a:r>
            <a:endParaRPr lang="cs-CZ" dirty="0" smtClean="0"/>
          </a:p>
          <a:p>
            <a:r>
              <a:rPr lang="cs-CZ" dirty="0"/>
              <a:t>Grossglockner: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cs.wikipedia.org/wiki/Soubor:Grossglockner_from_SW.jpg</a:t>
            </a:r>
            <a:endParaRPr lang="cs-CZ" dirty="0" smtClean="0"/>
          </a:p>
          <a:p>
            <a:r>
              <a:rPr lang="cs-CZ" dirty="0"/>
              <a:t>Bern: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cs.wikipedia.org/wiki/Soubor:Bern_luftaufnahme.png</a:t>
            </a:r>
            <a:endParaRPr lang="cs-CZ" dirty="0" smtClean="0"/>
          </a:p>
          <a:p>
            <a:r>
              <a:rPr lang="cs-CZ" dirty="0"/>
              <a:t>Měna: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commons.wikimedia.org/wiki/File:CHF_coins.jpg</a:t>
            </a:r>
            <a:endParaRPr lang="cs-CZ" dirty="0" smtClean="0"/>
          </a:p>
          <a:p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cs.wikipedia.org/wiki/Soubor:Sbb_rabde500.jpg</a:t>
            </a:r>
            <a:endParaRPr lang="cs-CZ" dirty="0" smtClean="0"/>
          </a:p>
          <a:p>
            <a:r>
              <a:rPr lang="cs-CZ" dirty="0"/>
              <a:t>SIG 226: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cs.wikipedia.org/wiki/Soubor:SIGSauerP226.JPG</a:t>
            </a:r>
            <a:endParaRPr lang="cs-CZ" dirty="0" smtClean="0"/>
          </a:p>
          <a:p>
            <a:r>
              <a:rPr lang="cs-CZ" dirty="0"/>
              <a:t>Svatý Mořic: </a:t>
            </a:r>
            <a:r>
              <a:rPr lang="cs-CZ" dirty="0">
                <a:hlinkClick r:id="rId10"/>
              </a:rPr>
              <a:t>http://commons.wikimedia.org/wiki/File:Walter_Moras_-_St._</a:t>
            </a:r>
            <a:r>
              <a:rPr lang="cs-CZ" dirty="0" smtClean="0">
                <a:hlinkClick r:id="rId10"/>
              </a:rPr>
              <a:t>Moritz_18.jpg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Corbusier</a:t>
            </a:r>
            <a:r>
              <a:rPr lang="cs-CZ" dirty="0"/>
              <a:t>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commons.wikimedia.org/wiki/File:Le_Corbusier_1933.JPG</a:t>
            </a:r>
            <a:endParaRPr lang="cs-CZ" dirty="0" smtClean="0"/>
          </a:p>
          <a:p>
            <a:r>
              <a:rPr lang="cs-CZ" dirty="0"/>
              <a:t>Friedrich </a:t>
            </a:r>
            <a:r>
              <a:rPr lang="cs-CZ" dirty="0" err="1" smtClean="0"/>
              <a:t>Duerrenmatt</a:t>
            </a:r>
            <a:r>
              <a:rPr lang="cs-CZ" dirty="0" smtClean="0"/>
              <a:t>: </a:t>
            </a:r>
            <a:r>
              <a:rPr lang="cs-CZ" dirty="0" smtClean="0">
                <a:hlinkClick r:id="rId12"/>
              </a:rPr>
              <a:t>http</a:t>
            </a:r>
            <a:r>
              <a:rPr lang="cs-CZ" dirty="0">
                <a:hlinkClick r:id="rId12"/>
              </a:rPr>
              <a:t>://</a:t>
            </a:r>
            <a:r>
              <a:rPr lang="cs-CZ" dirty="0" smtClean="0">
                <a:hlinkClick r:id="rId12"/>
              </a:rPr>
              <a:t>commons.wikimedia.org/wiki/File:Friedrich_duerrenmatt_19890427.jpg</a:t>
            </a:r>
            <a:endParaRPr lang="cs-CZ" dirty="0" smtClean="0"/>
          </a:p>
          <a:p>
            <a:r>
              <a:rPr lang="cs-CZ" dirty="0" err="1" smtClean="0"/>
              <a:t>Federer</a:t>
            </a:r>
            <a:r>
              <a:rPr lang="cs-CZ" dirty="0"/>
              <a:t>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commons.wikimedia.org/wiki/File:Roger_Federer_2009.jpg</a:t>
            </a:r>
            <a:endParaRPr lang="cs-CZ" dirty="0" smtClean="0"/>
          </a:p>
          <a:p>
            <a:r>
              <a:rPr lang="cs-CZ" dirty="0"/>
              <a:t>Jean-Jacques Rousseau: http://commons.wikimedia.org/wiki/File:Jean-Jacques_Rousseau</a:t>
            </a:r>
            <a:r>
              <a:rPr lang="cs-CZ"/>
              <a:t>_%</a:t>
            </a:r>
            <a:r>
              <a:rPr lang="cs-CZ" smtClean="0"/>
              <a:t>28painted_portrait%29.jpg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1407</TotalTime>
  <Words>338</Words>
  <Application>Microsoft Office PowerPoint</Application>
  <PresentationFormat>Předvádění na obrazovce (4:3)</PresentationFormat>
  <Paragraphs>111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systému Office</vt:lpstr>
      <vt:lpstr>Švýcarsko</vt:lpstr>
      <vt:lpstr>Švýcarsko</vt:lpstr>
      <vt:lpstr>Poloha</vt:lpstr>
      <vt:lpstr>Povrch</vt:lpstr>
      <vt:lpstr>Informace o Švýcarsku</vt:lpstr>
      <vt:lpstr>Měna</vt:lpstr>
      <vt:lpstr>Průmysl</vt:lpstr>
      <vt:lpstr>Zemědělství</vt:lpstr>
      <vt:lpstr>Doprava </vt:lpstr>
      <vt:lpstr>Osobnosti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128</cp:revision>
  <dcterms:created xsi:type="dcterms:W3CDTF">2012-02-05T08:10:16Z</dcterms:created>
  <dcterms:modified xsi:type="dcterms:W3CDTF">2013-08-10T23:15:02Z</dcterms:modified>
</cp:coreProperties>
</file>