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381" r:id="rId3"/>
    <p:sldId id="384" r:id="rId4"/>
    <p:sldId id="382" r:id="rId5"/>
    <p:sldId id="383" r:id="rId6"/>
    <p:sldId id="385" r:id="rId7"/>
    <p:sldId id="392" r:id="rId8"/>
    <p:sldId id="386" r:id="rId9"/>
    <p:sldId id="387" r:id="rId10"/>
    <p:sldId id="388" r:id="rId11"/>
    <p:sldId id="389" r:id="rId12"/>
    <p:sldId id="390" r:id="rId13"/>
    <p:sldId id="374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72963F-32DB-41CE-AEA6-DEF8B060FA72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47FEF4-4F0C-42EE-9F3C-252DB1979DC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225749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656E5A-A3A9-45C0-B518-BBDD4AC2A8AD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303597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EE50B-31CC-4008-BE7C-D77C95E89B2B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FBFC4-22F0-4F57-8169-4BF07DC6D55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793542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EE50B-31CC-4008-BE7C-D77C95E89B2B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FBFC4-22F0-4F57-8169-4BF07DC6D55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80277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EE50B-31CC-4008-BE7C-D77C95E89B2B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FBFC4-22F0-4F57-8169-4BF07DC6D55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3512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EE50B-31CC-4008-BE7C-D77C95E89B2B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FBFC4-22F0-4F57-8169-4BF07DC6D55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04118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EE50B-31CC-4008-BE7C-D77C95E89B2B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FBFC4-22F0-4F57-8169-4BF07DC6D55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88469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EE50B-31CC-4008-BE7C-D77C95E89B2B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FBFC4-22F0-4F57-8169-4BF07DC6D55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10015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EE50B-31CC-4008-BE7C-D77C95E89B2B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FBFC4-22F0-4F57-8169-4BF07DC6D55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15181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EE50B-31CC-4008-BE7C-D77C95E89B2B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FBFC4-22F0-4F57-8169-4BF07DC6D55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01074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EE50B-31CC-4008-BE7C-D77C95E89B2B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FBFC4-22F0-4F57-8169-4BF07DC6D55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027401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EE50B-31CC-4008-BE7C-D77C95E89B2B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FBFC4-22F0-4F57-8169-4BF07DC6D55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15860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EE50B-31CC-4008-BE7C-D77C95E89B2B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FBFC4-22F0-4F57-8169-4BF07DC6D55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21134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7EE50B-31CC-4008-BE7C-D77C95E89B2B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FBFC4-22F0-4F57-8169-4BF07DC6D55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87052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unionocel.cz/" TargetMode="External"/><Relationship Id="rId3" Type="http://schemas.openxmlformats.org/officeDocument/2006/relationships/hyperlink" Target="http://topkontakt.idnes.cz/f/ocelprofil-s-r-o/2446/" TargetMode="External"/><Relationship Id="rId7" Type="http://schemas.openxmlformats.org/officeDocument/2006/relationships/hyperlink" Target="http://topkontakt.idnes.cz/f/unionocel-s-r-o/4591/" TargetMode="External"/><Relationship Id="rId2" Type="http://schemas.openxmlformats.org/officeDocument/2006/relationships/hyperlink" Target="http://www.ferrum.cz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klprofily.cz/" TargetMode="External"/><Relationship Id="rId11" Type="http://schemas.openxmlformats.org/officeDocument/2006/relationships/hyperlink" Target="http://www.rst-dea.eu/" TargetMode="External"/><Relationship Id="rId5" Type="http://schemas.openxmlformats.org/officeDocument/2006/relationships/hyperlink" Target="http://topkontakt.idnes.cz/f/k-amp-l-profily-s-r-o/3573/" TargetMode="External"/><Relationship Id="rId10" Type="http://schemas.openxmlformats.org/officeDocument/2006/relationships/hyperlink" Target="http://www.zelezarnyvs.cz/" TargetMode="External"/><Relationship Id="rId4" Type="http://schemas.openxmlformats.org/officeDocument/2006/relationships/hyperlink" Target="http://www.ocelprofil.cz/" TargetMode="External"/><Relationship Id="rId9" Type="http://schemas.openxmlformats.org/officeDocument/2006/relationships/hyperlink" Target="http://www.foiniasteel.cz/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Schema_kopie.jpg" TargetMode="External"/><Relationship Id="rId2" Type="http://schemas.openxmlformats.org/officeDocument/2006/relationships/hyperlink" Target="http://cs.wikipedia.org/wiki/Soubor:Alto_horno_antiguo_Sestao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Stainless-steel-304-austenite-fracture.jpeg" TargetMode="External"/><Relationship Id="rId5" Type="http://schemas.openxmlformats.org/officeDocument/2006/relationships/hyperlink" Target="http://cs.wikipedia.org/wiki/Soubor:ZM-Nkana-headgear-Kitwe.jpg" TargetMode="External"/><Relationship Id="rId4" Type="http://schemas.openxmlformats.org/officeDocument/2006/relationships/hyperlink" Target="http://commons.wikimedia.org/wiki/File:VysokePece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Hutnický průmysl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Učivo 8. ročníku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94110267"/>
              </p:ext>
            </p:extLst>
          </p:nvPr>
        </p:nvGraphicFramePr>
        <p:xfrm>
          <a:off x="539552" y="404664"/>
          <a:ext cx="7848872" cy="185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5125"/>
                <a:gridCol w="562374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škola Kolín V., Mnichovická 62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</a:t>
                      </a:r>
                      <a:r>
                        <a:rPr lang="cs-CZ" baseline="0" dirty="0" smtClean="0"/>
                        <a:t> Vladimír Zeman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Datum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10.1.2013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VY_32_INOVACE_19_Z8_Hutnictví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Hutnický průmysl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91680" y="5157192"/>
            <a:ext cx="5407152" cy="104546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1177381" y="4437112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Anotace: Materiál je připraven jako materiál pro sdílení ve školní síti pro samostudium nebo pro prezentaci na projektoru.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6582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51720" y="332656"/>
            <a:ext cx="6876256" cy="1080120"/>
          </a:xfrm>
        </p:spPr>
        <p:txBody>
          <a:bodyPr>
            <a:normAutofit fontScale="90000"/>
          </a:bodyPr>
          <a:lstStyle/>
          <a:p>
            <a:r>
              <a:rPr lang="cs-CZ" dirty="0"/>
              <a:t>Charakteristika hutnictví </a:t>
            </a:r>
            <a:r>
              <a:rPr lang="cs-CZ" dirty="0" smtClean="0"/>
              <a:t>železa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683568" y="1268760"/>
            <a:ext cx="4176464" cy="5282952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Suroviny: </a:t>
            </a:r>
            <a:r>
              <a:rPr lang="cs-CZ" dirty="0"/>
              <a:t>železná ruda, koks, vápenec, voda, kovový šrot, </a:t>
            </a:r>
            <a:r>
              <a:rPr lang="cs-CZ" dirty="0" smtClean="0"/>
              <a:t>vzduch</a:t>
            </a:r>
            <a:endParaRPr lang="cs-CZ" dirty="0"/>
          </a:p>
          <a:p>
            <a:r>
              <a:rPr lang="cs-CZ" dirty="0" smtClean="0"/>
              <a:t>Nejčastější výrobky: </a:t>
            </a:r>
            <a:r>
              <a:rPr lang="cs-CZ" dirty="0"/>
              <a:t>trubky, roury, ocel, kolejnice, traverzy, strojní součásti, odlitky, dráty, plechy, ocelové profily a nosníky</a:t>
            </a:r>
          </a:p>
          <a:p>
            <a:r>
              <a:rPr lang="cs-CZ" dirty="0" smtClean="0"/>
              <a:t>Geograficky: </a:t>
            </a:r>
            <a:r>
              <a:rPr lang="cs-CZ" dirty="0"/>
              <a:t>Třinec, Frýdek-Místek, Ostrava, Nový Bohumín a okolí, v minulosti též Kladno</a:t>
            </a:r>
          </a:p>
          <a:p>
            <a:r>
              <a:rPr lang="cs-CZ" dirty="0" smtClean="0"/>
              <a:t>Doprovodné obory : koksárenství, plynárenství, slévárenství, těžké strojírenství</a:t>
            </a:r>
            <a:endParaRPr lang="cs-CZ" dirty="0"/>
          </a:p>
        </p:txBody>
      </p:sp>
      <p:pic>
        <p:nvPicPr>
          <p:cNvPr id="3074" name="Picture 2" descr="Soubor:Alto horno antiguo Sesta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772816"/>
            <a:ext cx="3556273" cy="4127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81297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Hutnictví u nás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506916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Hutnictví se především soustředí na těžbu železné rudy a černého uhlí.</a:t>
            </a:r>
          </a:p>
          <a:p>
            <a:r>
              <a:rPr lang="cs-CZ" dirty="0" smtClean="0"/>
              <a:t>V současnosti jsou v Česku pouze dvě společnosti s úplným hutním cyklem</a:t>
            </a:r>
          </a:p>
          <a:p>
            <a:pPr lvl="1"/>
            <a:r>
              <a:rPr lang="cs-CZ" dirty="0" err="1" smtClean="0"/>
              <a:t>Arcelor</a:t>
            </a:r>
            <a:r>
              <a:rPr lang="cs-CZ" dirty="0" smtClean="0"/>
              <a:t> Mittal Ostrava působící v areálu Nová huť v Ostravě</a:t>
            </a:r>
          </a:p>
          <a:p>
            <a:pPr lvl="1"/>
            <a:r>
              <a:rPr lang="cs-CZ" dirty="0" smtClean="0"/>
              <a:t>Třinecké železárny. </a:t>
            </a:r>
          </a:p>
          <a:p>
            <a:r>
              <a:rPr lang="cs-CZ" dirty="0" smtClean="0"/>
              <a:t>Dále zde působí ocelářská společnost Evraz Vítkovice Steel, která pro výrobu oceli nakupuje surové železo především </a:t>
            </a:r>
            <a:r>
              <a:rPr lang="cs-CZ" b="1" dirty="0" smtClean="0"/>
              <a:t>v tekutém stavu </a:t>
            </a:r>
            <a:r>
              <a:rPr lang="cs-CZ" dirty="0" smtClean="0"/>
              <a:t>od firmy ArcelorMittal Ostrava, případně v pevném stavu od jiných dodavatelů.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30707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400" b="1" dirty="0" smtClean="0"/>
              <a:t>Těžba v České republice</a:t>
            </a:r>
            <a:endParaRPr lang="cs-CZ" sz="3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755576" y="1340768"/>
            <a:ext cx="3960440" cy="3600400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cs-CZ" sz="2900" dirty="0" smtClean="0"/>
              <a:t>Černé </a:t>
            </a:r>
            <a:r>
              <a:rPr lang="cs-CZ" sz="2900" dirty="0" smtClean="0"/>
              <a:t>uhlí</a:t>
            </a:r>
            <a:endParaRPr lang="cs-CZ" sz="2900" dirty="0" smtClean="0"/>
          </a:p>
          <a:p>
            <a:r>
              <a:rPr lang="cs-CZ" sz="2900" dirty="0" smtClean="0"/>
              <a:t>Hnědé </a:t>
            </a:r>
            <a:r>
              <a:rPr lang="cs-CZ" sz="2900" dirty="0" smtClean="0"/>
              <a:t>uhlí</a:t>
            </a:r>
            <a:endParaRPr lang="cs-CZ" sz="2900" dirty="0" smtClean="0"/>
          </a:p>
          <a:p>
            <a:r>
              <a:rPr lang="cs-CZ" sz="2900" dirty="0" smtClean="0"/>
              <a:t>Ropa a zemní plyn</a:t>
            </a:r>
          </a:p>
          <a:p>
            <a:r>
              <a:rPr lang="cs-CZ" sz="2900" dirty="0" smtClean="0"/>
              <a:t>Těžba kamene</a:t>
            </a:r>
          </a:p>
          <a:p>
            <a:r>
              <a:rPr lang="cs-CZ" sz="2900" dirty="0" smtClean="0"/>
              <a:t>Písky a </a:t>
            </a:r>
            <a:r>
              <a:rPr lang="cs-CZ" sz="2900" dirty="0" smtClean="0"/>
              <a:t>štěrkopísky</a:t>
            </a:r>
            <a:endParaRPr lang="cs-CZ" sz="2900" dirty="0" smtClean="0"/>
          </a:p>
          <a:p>
            <a:r>
              <a:rPr lang="cs-CZ" sz="2900" dirty="0" smtClean="0"/>
              <a:t>Sklářské písky</a:t>
            </a:r>
            <a:endParaRPr lang="cs-CZ" sz="2200" dirty="0"/>
          </a:p>
        </p:txBody>
      </p:sp>
      <p:pic>
        <p:nvPicPr>
          <p:cNvPr id="4098" name="Picture 2" descr="Soubor:ZM-Nkana-headgear-Kitw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996952"/>
            <a:ext cx="4812829" cy="3672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80575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924800" cy="1143000"/>
          </a:xfrm>
        </p:spPr>
        <p:txBody>
          <a:bodyPr/>
          <a:lstStyle/>
          <a:p>
            <a:r>
              <a:rPr lang="cs-CZ" dirty="0" smtClean="0"/>
              <a:t>Historie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smtClean="0"/>
              <a:t>hutnictví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609600" y="1268760"/>
            <a:ext cx="7924800" cy="5328592"/>
          </a:xfrm>
          <a:prstGeom prst="rect">
            <a:avLst/>
          </a:prstGeom>
        </p:spPr>
        <p:txBody>
          <a:bodyPr>
            <a:normAutofit fontScale="55000" lnSpcReduction="20000"/>
          </a:bodyPr>
          <a:lstStyle/>
          <a:p>
            <a:r>
              <a:rPr lang="cs-CZ" dirty="0" smtClean="0"/>
              <a:t>Metalurgie (česky </a:t>
            </a:r>
            <a:r>
              <a:rPr lang="cs-CZ" dirty="0"/>
              <a:t>též hutnictví; z řeckého </a:t>
            </a:r>
            <a:r>
              <a:rPr lang="cs-CZ" dirty="0" err="1" smtClean="0"/>
              <a:t>metallourgos</a:t>
            </a:r>
            <a:r>
              <a:rPr lang="cs-CZ" dirty="0" smtClean="0"/>
              <a:t> (pracovník </a:t>
            </a:r>
            <a:r>
              <a:rPr lang="cs-CZ" dirty="0"/>
              <a:t>s </a:t>
            </a:r>
            <a:r>
              <a:rPr lang="cs-CZ" dirty="0" smtClean="0"/>
              <a:t>kovem)je </a:t>
            </a:r>
            <a:r>
              <a:rPr lang="cs-CZ" dirty="0"/>
              <a:t>věda a výrobní odvětví zabývající se získáváním a zpracováním kovů a jejich </a:t>
            </a:r>
            <a:r>
              <a:rPr lang="cs-CZ" dirty="0" smtClean="0"/>
              <a:t>slitin</a:t>
            </a:r>
            <a:endParaRPr lang="cs-CZ" dirty="0"/>
          </a:p>
          <a:p>
            <a:r>
              <a:rPr lang="cs-CZ" dirty="0" smtClean="0"/>
              <a:t>Prvním opracovaným </a:t>
            </a:r>
            <a:r>
              <a:rPr lang="cs-CZ" dirty="0"/>
              <a:t>kovem bylo s největší pravděpodobností </a:t>
            </a:r>
            <a:r>
              <a:rPr lang="cs-CZ" dirty="0" smtClean="0"/>
              <a:t>zlato</a:t>
            </a:r>
          </a:p>
          <a:p>
            <a:r>
              <a:rPr lang="cs-CZ" dirty="0" smtClean="0"/>
              <a:t>V </a:t>
            </a:r>
            <a:r>
              <a:rPr lang="cs-CZ" dirty="0"/>
              <a:t>jeskyních, jež se dnes nacházejí na území dnešního Španělska, byla nalezena malá množství metalurgicky nezpracovaného zlata ze starší doby </a:t>
            </a:r>
            <a:r>
              <a:rPr lang="cs-CZ" dirty="0" smtClean="0"/>
              <a:t>kamenné</a:t>
            </a:r>
          </a:p>
          <a:p>
            <a:r>
              <a:rPr lang="cs-CZ" dirty="0" smtClean="0"/>
              <a:t> </a:t>
            </a:r>
            <a:r>
              <a:rPr lang="cs-CZ" dirty="0"/>
              <a:t>Používání metalurgických postupů při zpracovávání kovů je doloženo u mnoha kultur a </a:t>
            </a:r>
            <a:r>
              <a:rPr lang="cs-CZ" dirty="0" smtClean="0"/>
              <a:t>civilizací</a:t>
            </a:r>
          </a:p>
          <a:p>
            <a:pPr lvl="1"/>
            <a:r>
              <a:rPr lang="cs-CZ" dirty="0" smtClean="0"/>
              <a:t>antická </a:t>
            </a:r>
            <a:r>
              <a:rPr lang="cs-CZ" dirty="0"/>
              <a:t>a středověká </a:t>
            </a:r>
            <a:r>
              <a:rPr lang="cs-CZ" dirty="0" smtClean="0"/>
              <a:t>království</a:t>
            </a:r>
          </a:p>
          <a:p>
            <a:pPr lvl="1"/>
            <a:r>
              <a:rPr lang="cs-CZ" dirty="0" smtClean="0"/>
              <a:t>říše </a:t>
            </a:r>
            <a:r>
              <a:rPr lang="cs-CZ" dirty="0"/>
              <a:t>Středního a Blízkého </a:t>
            </a:r>
            <a:r>
              <a:rPr lang="cs-CZ" dirty="0" smtClean="0"/>
              <a:t>východu</a:t>
            </a:r>
          </a:p>
          <a:p>
            <a:pPr lvl="1"/>
            <a:r>
              <a:rPr lang="cs-CZ" dirty="0" smtClean="0"/>
              <a:t>antický </a:t>
            </a:r>
            <a:r>
              <a:rPr lang="cs-CZ" dirty="0"/>
              <a:t>Egypt, </a:t>
            </a:r>
            <a:r>
              <a:rPr lang="cs-CZ" dirty="0" smtClean="0"/>
              <a:t>Anatolie (dnešní </a:t>
            </a:r>
            <a:r>
              <a:rPr lang="cs-CZ" dirty="0"/>
              <a:t>Turecko</a:t>
            </a:r>
            <a:r>
              <a:rPr lang="cs-CZ" dirty="0" smtClean="0"/>
              <a:t>)</a:t>
            </a:r>
          </a:p>
          <a:p>
            <a:pPr lvl="1"/>
            <a:r>
              <a:rPr lang="cs-CZ" dirty="0" smtClean="0"/>
              <a:t>Incká říše</a:t>
            </a:r>
          </a:p>
          <a:p>
            <a:pPr lvl="1"/>
            <a:r>
              <a:rPr lang="cs-CZ" dirty="0" smtClean="0"/>
              <a:t>Řecká </a:t>
            </a:r>
            <a:r>
              <a:rPr lang="cs-CZ" dirty="0"/>
              <a:t>i Římská říše v antické </a:t>
            </a:r>
            <a:r>
              <a:rPr lang="cs-CZ" dirty="0" smtClean="0"/>
              <a:t>Evropě</a:t>
            </a:r>
          </a:p>
          <a:p>
            <a:pPr lvl="1"/>
            <a:r>
              <a:rPr lang="cs-CZ" dirty="0" smtClean="0"/>
              <a:t>středověká Evropa</a:t>
            </a:r>
          </a:p>
          <a:p>
            <a:pPr lvl="1"/>
            <a:r>
              <a:rPr lang="cs-CZ" dirty="0" smtClean="0"/>
              <a:t>staré </a:t>
            </a:r>
            <a:r>
              <a:rPr lang="cs-CZ" dirty="0"/>
              <a:t>i středověké Japonsko, Čína a </a:t>
            </a:r>
            <a:r>
              <a:rPr lang="cs-CZ" dirty="0" smtClean="0"/>
              <a:t>Indie</a:t>
            </a:r>
          </a:p>
          <a:p>
            <a:r>
              <a:rPr lang="cs-CZ" dirty="0" smtClean="0"/>
              <a:t>Dlouho </a:t>
            </a:r>
            <a:r>
              <a:rPr lang="cs-CZ" dirty="0"/>
              <a:t>před tím, než se staly běžnými v Evropě, byly mnohé výrobní postupy a zařízení používané v metalurgii známé v Číně (jde například o vysokou pec, lití železa, výrobu oceli, ale i hydraulické kovací lisy</a:t>
            </a:r>
            <a:r>
              <a:rPr lang="cs-CZ" dirty="0" smtClean="0"/>
              <a:t>)</a:t>
            </a:r>
          </a:p>
          <a:p>
            <a:r>
              <a:rPr lang="cs-CZ" dirty="0" smtClean="0"/>
              <a:t>Období, kdy na našem území bylo největší rozšíření tohoto </a:t>
            </a:r>
            <a:r>
              <a:rPr lang="cs-CZ" dirty="0" smtClean="0"/>
              <a:t>průmyslu, </a:t>
            </a:r>
            <a:r>
              <a:rPr lang="cs-CZ" dirty="0" smtClean="0"/>
              <a:t>je 17. a 18.století.</a:t>
            </a:r>
          </a:p>
        </p:txBody>
      </p:sp>
    </p:spTree>
    <p:extLst>
      <p:ext uri="{BB962C8B-B14F-4D97-AF65-F5344CB8AC3E}">
        <p14:creationId xmlns:p14="http://schemas.microsoft.com/office/powerpoint/2010/main" xmlns="" val="629364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Vznik železářství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850832" cy="5257800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cs-CZ" sz="2000" dirty="0" smtClean="0"/>
              <a:t>Z počátku se železo vyrábělo za nízkých teplot</a:t>
            </a:r>
          </a:p>
          <a:p>
            <a:r>
              <a:rPr lang="cs-CZ" sz="2000" dirty="0" smtClean="0"/>
              <a:t>Prvotní </a:t>
            </a:r>
            <a:r>
              <a:rPr lang="cs-CZ" sz="2000" dirty="0"/>
              <a:t>železo se vyrábělo za poměrně nízkých teplot přímo </a:t>
            </a:r>
            <a:r>
              <a:rPr lang="cs-CZ" sz="2000" dirty="0" smtClean="0"/>
              <a:t>z rudy </a:t>
            </a:r>
            <a:r>
              <a:rPr lang="cs-CZ" sz="2000" dirty="0" smtClean="0"/>
              <a:t>a ne zkujňováním tekutého železa, jak je tomu dnes</a:t>
            </a:r>
          </a:p>
          <a:p>
            <a:r>
              <a:rPr lang="cs-CZ" sz="2000" dirty="0" smtClean="0"/>
              <a:t>V průběhu  doby bronzové se začala projevovat vyčerpanost dosud známých ložisek, což byla jedna z příčin, proč se lidé začali ohlížet po jiném kovu, který by uspokojil stále se zvětšující poptávku</a:t>
            </a:r>
            <a:endParaRPr lang="cs-CZ" sz="2000" dirty="0"/>
          </a:p>
          <a:p>
            <a:r>
              <a:rPr lang="cs-CZ" sz="2000" dirty="0" smtClean="0"/>
              <a:t>Na </a:t>
            </a:r>
            <a:r>
              <a:rPr lang="cs-CZ" sz="2000" dirty="0"/>
              <a:t>základě velice ojedinělých nálezů lze předpokládat</a:t>
            </a:r>
            <a:r>
              <a:rPr lang="cs-CZ" sz="2000" dirty="0" smtClean="0"/>
              <a:t>, že první setkání člověka s kovovým železem, nastalo již dávno před rokem 3000</a:t>
            </a:r>
            <a:endParaRPr lang="cs-CZ" sz="2000" dirty="0"/>
          </a:p>
          <a:p>
            <a:r>
              <a:rPr lang="cs-CZ" sz="2000" dirty="0" smtClean="0"/>
              <a:t>Do </a:t>
            </a:r>
            <a:r>
              <a:rPr lang="cs-CZ" sz="2000" dirty="0"/>
              <a:t>střední </a:t>
            </a:r>
            <a:r>
              <a:rPr lang="cs-CZ" sz="2000" dirty="0" smtClean="0"/>
              <a:t>Evropy se znalost zpracování železa dostala až v halštatském období, okolo 8.st. př. n. l.</a:t>
            </a:r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444759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Schéma výroby železa</a:t>
            </a:r>
            <a:endParaRPr lang="cs-CZ" dirty="0"/>
          </a:p>
        </p:txBody>
      </p:sp>
      <p:pic>
        <p:nvPicPr>
          <p:cNvPr id="1026" name="Picture 2" descr="Soubor:Schema kopi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159353"/>
            <a:ext cx="6324600" cy="570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028107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0"/>
            <a:ext cx="7924800" cy="1143000"/>
          </a:xfrm>
        </p:spPr>
        <p:txBody>
          <a:bodyPr/>
          <a:lstStyle/>
          <a:p>
            <a:pPr algn="ctr"/>
            <a:r>
              <a:rPr lang="cs-CZ" sz="3500" b="1" dirty="0" smtClean="0"/>
              <a:t>Hutnictví stříbra (Kutná hora)</a:t>
            </a:r>
            <a:endParaRPr lang="cs-CZ" sz="35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683568" y="1124744"/>
            <a:ext cx="7924800" cy="5112568"/>
          </a:xfrm>
          <a:prstGeom prst="rect">
            <a:avLst/>
          </a:prstGeom>
        </p:spPr>
        <p:txBody>
          <a:bodyPr/>
          <a:lstStyle/>
          <a:p>
            <a:r>
              <a:rPr lang="cs-CZ" sz="2400" dirty="0" smtClean="0"/>
              <a:t>Významné naleziště stříbra se nacházelo v dnešní Kutné Hoře počátkem 14.století</a:t>
            </a:r>
          </a:p>
          <a:p>
            <a:r>
              <a:rPr lang="cs-CZ" sz="2400" dirty="0" smtClean="0"/>
              <a:t>Havíři, </a:t>
            </a:r>
            <a:r>
              <a:rPr lang="cs-CZ" sz="2400" dirty="0" smtClean="0"/>
              <a:t>jak byli nazýváni, </a:t>
            </a:r>
            <a:r>
              <a:rPr lang="cs-CZ" sz="2400" dirty="0" smtClean="0"/>
              <a:t>pracovali </a:t>
            </a:r>
            <a:r>
              <a:rPr lang="cs-CZ" sz="2400" dirty="0" smtClean="0"/>
              <a:t>ve velmi špatných podmínkách</a:t>
            </a:r>
          </a:p>
          <a:p>
            <a:r>
              <a:rPr lang="cs-CZ" sz="2400" dirty="0" smtClean="0"/>
              <a:t>Životy </a:t>
            </a:r>
            <a:r>
              <a:rPr lang="cs-CZ" sz="2400" dirty="0"/>
              <a:t>h</a:t>
            </a:r>
            <a:r>
              <a:rPr lang="cs-CZ" sz="2400" dirty="0" smtClean="0"/>
              <a:t>avířů ohrožovaly průvaly vody, nedostatek vzduchu nebo zasypání a neustálý pocit nebezpečí</a:t>
            </a:r>
          </a:p>
          <a:p>
            <a:r>
              <a:rPr lang="cs-CZ" sz="2400" dirty="0" smtClean="0"/>
              <a:t>blízkost smrti proto vedl u havířů k zvláštní zbožnosti</a:t>
            </a:r>
          </a:p>
          <a:p>
            <a:r>
              <a:rPr lang="cs-CZ" sz="2400" dirty="0" smtClean="0"/>
              <a:t>Proto si později postavili chrám svaté Barbory</a:t>
            </a:r>
          </a:p>
          <a:p>
            <a:r>
              <a:rPr lang="cs-CZ" sz="2400" dirty="0" smtClean="0"/>
              <a:t>Občas se </a:t>
            </a:r>
            <a:r>
              <a:rPr lang="cs-CZ" sz="2400" dirty="0" smtClean="0"/>
              <a:t>nacházely </a:t>
            </a:r>
            <a:r>
              <a:rPr lang="cs-CZ" sz="2400" dirty="0" smtClean="0"/>
              <a:t>kousky stříbra v blízkém okolí například ve vodě nebo po kamenech</a:t>
            </a:r>
          </a:p>
        </p:txBody>
      </p:sp>
    </p:spTree>
    <p:extLst>
      <p:ext uri="{BB962C8B-B14F-4D97-AF65-F5344CB8AC3E}">
        <p14:creationId xmlns:p14="http://schemas.microsoft.com/office/powerpoint/2010/main" xmlns="" val="1129837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500" b="1" dirty="0" smtClean="0"/>
              <a:t>Po roce 1990</a:t>
            </a:r>
            <a:endParaRPr lang="cs-CZ" sz="3500" b="1" dirty="0"/>
          </a:p>
        </p:txBody>
      </p:sp>
      <p:sp>
        <p:nvSpPr>
          <p:cNvPr id="4" name="Obdélník 3"/>
          <p:cNvSpPr/>
          <p:nvPr/>
        </p:nvSpPr>
        <p:spPr>
          <a:xfrm>
            <a:off x="611560" y="1484784"/>
            <a:ext cx="78488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/>
              <a:t>Od r. 1968 byla činnost českých a slovenských podniků hutnictví železa řízena a koordinována z úrovně Generálního ředitelství hutnictví </a:t>
            </a:r>
            <a:r>
              <a:rPr lang="cs-CZ" sz="2000" dirty="0" smtClean="0"/>
              <a:t>železa </a:t>
            </a:r>
            <a:r>
              <a:rPr lang="cs-CZ" sz="2000" dirty="0" smtClean="0"/>
              <a:t>se sídlem v Praze</a:t>
            </a:r>
          </a:p>
          <a:p>
            <a:r>
              <a:rPr lang="cs-CZ" sz="2000" dirty="0" smtClean="0"/>
              <a:t>Bylo zrušeno k 1. 7. 1989</a:t>
            </a:r>
          </a:p>
        </p:txBody>
      </p:sp>
      <p:pic>
        <p:nvPicPr>
          <p:cNvPr id="2050" name="Picture 2" descr="File:VysokePece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71799" y="2420888"/>
            <a:ext cx="5603776" cy="4202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09103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500" b="1" dirty="0" smtClean="0"/>
              <a:t>Současnost (aktualita)</a:t>
            </a:r>
            <a:endParaRPr lang="cs-CZ" sz="35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sz="2400" dirty="0" smtClean="0"/>
              <a:t>Hutnictví je jako jiné obory poškozeno ekonomickou krizí, za prvních osm měsíců roku 2009 byla výroba železa meziročně nižší o více než 37 procent, výroba oceli pak o téměř 39 procent. Nicméně na začátku podzimu 2009 začalo hutnictví růst.</a:t>
            </a:r>
          </a:p>
          <a:p>
            <a:r>
              <a:rPr lang="cs-CZ" sz="2400" b="1" dirty="0" smtClean="0"/>
              <a:t>Ostravský kraj</a:t>
            </a:r>
          </a:p>
          <a:p>
            <a:r>
              <a:rPr lang="cs-CZ" sz="2400" dirty="0" smtClean="0"/>
              <a:t>Region je celostátním centrem hutní výroby a představuje 100 % výroby ČR surového železa, 92 % oceli a 98 % koksu. Nejdůležitější hutě jsou dva ostravské giganty Vítkovické železárny a Nová Huť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44811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Firmy, které se zaměřují na hutnický průmysl.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683568" y="1628800"/>
            <a:ext cx="7924800" cy="4114800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r>
              <a:rPr lang="cs-CZ" dirty="0"/>
              <a:t>Jsou jimi firmy ArcelorMittal Ostrava působící v areálu Nová huť v Ostravě a Třinecké železárny. </a:t>
            </a:r>
          </a:p>
          <a:p>
            <a:r>
              <a:rPr lang="cs-CZ" b="1" dirty="0">
                <a:latin typeface="Aharoni" pitchFamily="2" charset="-79"/>
                <a:cs typeface="Aharoni" pitchFamily="2" charset="-79"/>
              </a:rPr>
              <a:t>FERRUM PLZEŇ, spol. s r.o.(</a:t>
            </a:r>
            <a:r>
              <a:rPr lang="cs-CZ" b="1" dirty="0" smtClean="0">
                <a:latin typeface="Aharoni" pitchFamily="2" charset="-79"/>
                <a:cs typeface="Aharoni" pitchFamily="2" charset="-79"/>
                <a:hlinkClick r:id="rId2"/>
              </a:rPr>
              <a:t>www.ferrum.cz</a:t>
            </a:r>
            <a:r>
              <a:rPr lang="cs-CZ" b="1" dirty="0" smtClean="0">
                <a:latin typeface="Aharoni" pitchFamily="2" charset="-79"/>
                <a:cs typeface="Aharoni" pitchFamily="2" charset="-79"/>
              </a:rPr>
              <a:t>)</a:t>
            </a:r>
          </a:p>
          <a:p>
            <a:r>
              <a:rPr lang="cs-CZ" b="1" dirty="0">
                <a:latin typeface="Aharoni" pitchFamily="2" charset="-79"/>
                <a:cs typeface="Aharoni" pitchFamily="2" charset="-79"/>
                <a:hlinkClick r:id="rId3"/>
              </a:rPr>
              <a:t>OCELPROFIL,s.r.o</a:t>
            </a:r>
            <a:r>
              <a:rPr lang="cs-CZ" b="1" dirty="0" smtClean="0">
                <a:latin typeface="Aharoni" pitchFamily="2" charset="-79"/>
                <a:cs typeface="Aharoni" pitchFamily="2" charset="-79"/>
                <a:hlinkClick r:id="rId3"/>
              </a:rPr>
              <a:t>.</a:t>
            </a:r>
            <a:r>
              <a:rPr lang="cs-CZ" b="1" dirty="0" smtClean="0">
                <a:latin typeface="Aharoni" pitchFamily="2" charset="-79"/>
                <a:cs typeface="Aharoni" pitchFamily="2" charset="-79"/>
              </a:rPr>
              <a:t>(</a:t>
            </a:r>
            <a:r>
              <a:rPr lang="cs-CZ" b="1" dirty="0" smtClean="0">
                <a:latin typeface="Aharoni" pitchFamily="2" charset="-79"/>
                <a:cs typeface="Aharoni" pitchFamily="2" charset="-79"/>
                <a:hlinkClick r:id="rId4"/>
              </a:rPr>
              <a:t>www.ocelprofil.cz</a:t>
            </a:r>
            <a:r>
              <a:rPr lang="cs-CZ" b="1" dirty="0" smtClean="0">
                <a:latin typeface="Aharoni" pitchFamily="2" charset="-79"/>
                <a:cs typeface="Aharoni" pitchFamily="2" charset="-79"/>
              </a:rPr>
              <a:t>)</a:t>
            </a:r>
          </a:p>
          <a:p>
            <a:r>
              <a:rPr lang="cs-CZ" b="1" dirty="0">
                <a:latin typeface="Aharoni" pitchFamily="2" charset="-79"/>
                <a:cs typeface="Aharoni" pitchFamily="2" charset="-79"/>
                <a:hlinkClick r:id="rId5"/>
              </a:rPr>
              <a:t>K &amp; L Profily s.r.o</a:t>
            </a:r>
            <a:r>
              <a:rPr lang="cs-CZ" b="1" dirty="0" smtClean="0">
                <a:latin typeface="Aharoni" pitchFamily="2" charset="-79"/>
                <a:cs typeface="Aharoni" pitchFamily="2" charset="-79"/>
                <a:hlinkClick r:id="rId5"/>
              </a:rPr>
              <a:t>.</a:t>
            </a:r>
            <a:r>
              <a:rPr lang="cs-CZ" b="1" dirty="0" smtClean="0">
                <a:latin typeface="Aharoni" pitchFamily="2" charset="-79"/>
                <a:cs typeface="Aharoni" pitchFamily="2" charset="-79"/>
              </a:rPr>
              <a:t>(</a:t>
            </a:r>
            <a:r>
              <a:rPr lang="cs-CZ" b="1" dirty="0" smtClean="0">
                <a:latin typeface="Aharoni" pitchFamily="2" charset="-79"/>
                <a:cs typeface="Aharoni" pitchFamily="2" charset="-79"/>
                <a:hlinkClick r:id="rId6"/>
              </a:rPr>
              <a:t>www.klprofily.cz</a:t>
            </a:r>
            <a:r>
              <a:rPr lang="cs-CZ" b="1" dirty="0" smtClean="0">
                <a:latin typeface="Aharoni" pitchFamily="2" charset="-79"/>
                <a:cs typeface="Aharoni" pitchFamily="2" charset="-79"/>
              </a:rPr>
              <a:t>)</a:t>
            </a:r>
          </a:p>
          <a:p>
            <a:r>
              <a:rPr lang="cs-CZ" b="1" dirty="0">
                <a:latin typeface="Aharoni" pitchFamily="2" charset="-79"/>
                <a:cs typeface="Aharoni" pitchFamily="2" charset="-79"/>
                <a:hlinkClick r:id="rId7"/>
              </a:rPr>
              <a:t>UnionOcel, s.r.o</a:t>
            </a:r>
            <a:r>
              <a:rPr lang="cs-CZ" b="1" dirty="0" smtClean="0">
                <a:latin typeface="Aharoni" pitchFamily="2" charset="-79"/>
                <a:cs typeface="Aharoni" pitchFamily="2" charset="-79"/>
                <a:hlinkClick r:id="rId7"/>
              </a:rPr>
              <a:t>.</a:t>
            </a:r>
            <a:r>
              <a:rPr lang="cs-CZ" b="1" dirty="0" smtClean="0">
                <a:latin typeface="Aharoni" pitchFamily="2" charset="-79"/>
                <a:cs typeface="Aharoni" pitchFamily="2" charset="-79"/>
              </a:rPr>
              <a:t>(</a:t>
            </a:r>
            <a:r>
              <a:rPr lang="cs-CZ" b="1" dirty="0" smtClean="0">
                <a:latin typeface="Aharoni" pitchFamily="2" charset="-79"/>
                <a:cs typeface="Aharoni" pitchFamily="2" charset="-79"/>
                <a:hlinkClick r:id="rId8"/>
              </a:rPr>
              <a:t>www.unionocel.cz</a:t>
            </a:r>
            <a:r>
              <a:rPr lang="cs-CZ" b="1" dirty="0" smtClean="0">
                <a:latin typeface="Aharoni" pitchFamily="2" charset="-79"/>
                <a:cs typeface="Aharoni" pitchFamily="2" charset="-79"/>
              </a:rPr>
              <a:t>)</a:t>
            </a:r>
          </a:p>
          <a:p>
            <a:r>
              <a:rPr lang="cs-CZ" b="1" dirty="0">
                <a:latin typeface="Aharoni" pitchFamily="2" charset="-79"/>
                <a:cs typeface="Aharoni" pitchFamily="2" charset="-79"/>
              </a:rPr>
              <a:t>FOINIA STEEL, spol. s r.o. (</a:t>
            </a:r>
            <a:r>
              <a:rPr lang="cs-CZ" b="1" dirty="0" smtClean="0">
                <a:latin typeface="Aharoni" pitchFamily="2" charset="-79"/>
                <a:cs typeface="Aharoni" pitchFamily="2" charset="-79"/>
                <a:hlinkClick r:id="rId9"/>
              </a:rPr>
              <a:t>www.foiniasteel.cz</a:t>
            </a:r>
            <a:r>
              <a:rPr lang="cs-CZ" b="1" dirty="0" smtClean="0">
                <a:latin typeface="Aharoni" pitchFamily="2" charset="-79"/>
                <a:cs typeface="Aharoni" pitchFamily="2" charset="-79"/>
              </a:rPr>
              <a:t>)</a:t>
            </a:r>
          </a:p>
          <a:p>
            <a:r>
              <a:rPr lang="cs-CZ" b="1" dirty="0">
                <a:latin typeface="Aharoni" pitchFamily="2" charset="-79"/>
                <a:cs typeface="Aharoni" pitchFamily="2" charset="-79"/>
              </a:rPr>
              <a:t>Železárny Velký Šenov s.r.o.(</a:t>
            </a:r>
            <a:r>
              <a:rPr lang="cs-CZ" b="1" dirty="0" smtClean="0">
                <a:latin typeface="Aharoni" pitchFamily="2" charset="-79"/>
                <a:cs typeface="Aharoni" pitchFamily="2" charset="-79"/>
                <a:hlinkClick r:id="rId10"/>
              </a:rPr>
              <a:t>www.zelezarnyvs.cz</a:t>
            </a:r>
            <a:r>
              <a:rPr lang="cs-CZ" b="1" dirty="0" smtClean="0">
                <a:latin typeface="Aharoni" pitchFamily="2" charset="-79"/>
                <a:cs typeface="Aharoni" pitchFamily="2" charset="-79"/>
              </a:rPr>
              <a:t>)</a:t>
            </a:r>
          </a:p>
          <a:p>
            <a:r>
              <a:rPr lang="cs-CZ" b="1" dirty="0">
                <a:latin typeface="Aharoni" pitchFamily="2" charset="-79"/>
                <a:cs typeface="Aharoni" pitchFamily="2" charset="-79"/>
              </a:rPr>
              <a:t>RST - dea s.r.o.(</a:t>
            </a:r>
            <a:r>
              <a:rPr lang="cs-CZ" b="1" dirty="0" smtClean="0">
                <a:latin typeface="Aharoni" pitchFamily="2" charset="-79"/>
                <a:cs typeface="Aharoni" pitchFamily="2" charset="-79"/>
                <a:hlinkClick r:id="rId11"/>
              </a:rPr>
              <a:t>www.</a:t>
            </a:r>
            <a:r>
              <a:rPr lang="cs-CZ" b="1" dirty="0" err="1" smtClean="0">
                <a:latin typeface="Aharoni" pitchFamily="2" charset="-79"/>
                <a:cs typeface="Aharoni" pitchFamily="2" charset="-79"/>
                <a:hlinkClick r:id="rId11"/>
              </a:rPr>
              <a:t>rst</a:t>
            </a:r>
            <a:r>
              <a:rPr lang="cs-CZ" b="1" dirty="0" smtClean="0">
                <a:latin typeface="Aharoni" pitchFamily="2" charset="-79"/>
                <a:cs typeface="Aharoni" pitchFamily="2" charset="-79"/>
                <a:hlinkClick r:id="rId11"/>
              </a:rPr>
              <a:t>-</a:t>
            </a:r>
            <a:r>
              <a:rPr lang="cs-CZ" b="1" dirty="0" err="1" smtClean="0">
                <a:latin typeface="Aharoni" pitchFamily="2" charset="-79"/>
                <a:cs typeface="Aharoni" pitchFamily="2" charset="-79"/>
                <a:hlinkClick r:id="rId11"/>
              </a:rPr>
              <a:t>dea.eu</a:t>
            </a:r>
            <a:r>
              <a:rPr lang="cs-CZ" b="1" dirty="0" smtClean="0">
                <a:latin typeface="Aharoni" pitchFamily="2" charset="-79"/>
                <a:cs typeface="Aharoni" pitchFamily="2" charset="-79"/>
              </a:rPr>
              <a:t>)</a:t>
            </a:r>
          </a:p>
          <a:p>
            <a:r>
              <a:rPr lang="cs-CZ" b="1" dirty="0" smtClean="0">
                <a:latin typeface="Aharoni" pitchFamily="2" charset="-79"/>
                <a:cs typeface="Aharoni" pitchFamily="2" charset="-79"/>
              </a:rPr>
              <a:t>ALICO s.r.o. Ředitel:Ing. Milouš Mihovský Kolín</a:t>
            </a:r>
            <a:endParaRPr lang="cs-CZ" b="1" dirty="0">
              <a:latin typeface="Aharoni" pitchFamily="2" charset="-79"/>
              <a:cs typeface="Aharoni" pitchFamily="2" charset="-79"/>
            </a:endParaRPr>
          </a:p>
          <a:p>
            <a:endParaRPr lang="cs-CZ" b="1" dirty="0"/>
          </a:p>
          <a:p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endParaRPr lang="cs-CZ" b="1" dirty="0"/>
          </a:p>
          <a:p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7202787"/>
              </p:ext>
            </p:extLst>
          </p:nvPr>
        </p:nvGraphicFramePr>
        <p:xfrm>
          <a:off x="323528" y="5949280"/>
          <a:ext cx="7924800" cy="365760"/>
        </p:xfrm>
        <a:graphic>
          <a:graphicData uri="http://schemas.openxmlformats.org/drawingml/2006/table">
            <a:tbl>
              <a:tblPr/>
              <a:tblGrid>
                <a:gridCol w="3962400"/>
                <a:gridCol w="3962400"/>
              </a:tblGrid>
              <a:tr h="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23020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Významná </a:t>
            </a:r>
            <a:r>
              <a:rPr lang="cs-CZ" dirty="0" smtClean="0"/>
              <a:t>jména(metalurgové)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467544" y="1340768"/>
            <a:ext cx="7924800" cy="2664296"/>
          </a:xfrm>
          <a:prstGeom prst="rect">
            <a:avLst/>
          </a:prstGeom>
        </p:spPr>
        <p:txBody>
          <a:bodyPr/>
          <a:lstStyle/>
          <a:p>
            <a:r>
              <a:rPr lang="cs-CZ" sz="2700" dirty="0" smtClean="0"/>
              <a:t>    </a:t>
            </a:r>
            <a:r>
              <a:rPr lang="cs-CZ" sz="2700" dirty="0"/>
              <a:t>Bain, Edgar (1891–1971</a:t>
            </a:r>
            <a:r>
              <a:rPr lang="cs-CZ" sz="2700" dirty="0" smtClean="0"/>
              <a:t>)</a:t>
            </a:r>
            <a:endParaRPr lang="cs-CZ" sz="2700" dirty="0"/>
          </a:p>
          <a:p>
            <a:r>
              <a:rPr lang="cs-CZ" sz="2700" dirty="0"/>
              <a:t>    Martens, Adolf (1850–1914</a:t>
            </a:r>
            <a:r>
              <a:rPr lang="cs-CZ" sz="2700" dirty="0" smtClean="0"/>
              <a:t>)</a:t>
            </a:r>
            <a:endParaRPr lang="cs-CZ" sz="2700" dirty="0"/>
          </a:p>
          <a:p>
            <a:r>
              <a:rPr lang="cs-CZ" sz="2700" dirty="0"/>
              <a:t>    </a:t>
            </a:r>
            <a:r>
              <a:rPr lang="cs-CZ" sz="2700" dirty="0" smtClean="0"/>
              <a:t>Roberts - Austen</a:t>
            </a:r>
            <a:r>
              <a:rPr lang="cs-CZ" sz="2700" dirty="0"/>
              <a:t>, William Chandler (1843–1902</a:t>
            </a:r>
            <a:r>
              <a:rPr lang="cs-CZ" sz="2700" dirty="0" smtClean="0"/>
              <a:t>)</a:t>
            </a:r>
            <a:endParaRPr lang="cs-CZ" sz="2700" dirty="0"/>
          </a:p>
          <a:p>
            <a:r>
              <a:rPr lang="cs-CZ" sz="2700" dirty="0"/>
              <a:t>    Ledebur, Adolf (</a:t>
            </a:r>
            <a:r>
              <a:rPr lang="cs-CZ" sz="2700" dirty="0" smtClean="0"/>
              <a:t>1837–1916)</a:t>
            </a:r>
          </a:p>
        </p:txBody>
      </p:sp>
      <p:pic>
        <p:nvPicPr>
          <p:cNvPr id="5122" name="Picture 2" descr="Soubor:Stainless-steel-304-austenite-fracture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396653"/>
            <a:ext cx="4114428" cy="3447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259632" y="5805264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Austenit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38813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Vysoká pec: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cs.wikipedia.org/wiki/Soubor:Alto_horno_antiguo_Sestao.jpg</a:t>
            </a:r>
            <a:endParaRPr lang="cs-CZ" dirty="0" smtClean="0"/>
          </a:p>
          <a:p>
            <a:r>
              <a:rPr lang="cs-CZ" dirty="0" smtClean="0"/>
              <a:t>Schéma </a:t>
            </a:r>
            <a:r>
              <a:rPr lang="cs-CZ" dirty="0"/>
              <a:t>výroby železa: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cs.wikipedia.org/wiki/Soubor:Schema_kopie.jpg</a:t>
            </a:r>
            <a:endParaRPr lang="cs-CZ" dirty="0" smtClean="0"/>
          </a:p>
          <a:p>
            <a:r>
              <a:rPr lang="cs-CZ" dirty="0" err="1" smtClean="0"/>
              <a:t>Vyskoká</a:t>
            </a:r>
            <a:r>
              <a:rPr lang="cs-CZ" dirty="0"/>
              <a:t> pec: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commons.wikimedia.org/wiki/File:VysokePece1.jpg</a:t>
            </a:r>
            <a:endParaRPr lang="cs-CZ" dirty="0" smtClean="0"/>
          </a:p>
          <a:p>
            <a:r>
              <a:rPr lang="cs-CZ" dirty="0"/>
              <a:t>Těžba: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cs.wikipedia.org/wiki/Soubor:ZM-Nkana-headgear-Kitwe.jpg</a:t>
            </a:r>
            <a:endParaRPr lang="cs-CZ" dirty="0" smtClean="0"/>
          </a:p>
          <a:p>
            <a:r>
              <a:rPr lang="cs-CZ" dirty="0"/>
              <a:t>Austenit: </a:t>
            </a:r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cs.wikipedia.org/wiki/Soubor:Stainless-steel-304-austenite-fracture.jpeg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2563349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Vlastní 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0000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865</TotalTime>
  <Words>819</Words>
  <Application>Microsoft Office PowerPoint</Application>
  <PresentationFormat>Předvádění na obrazovce (4:3)</PresentationFormat>
  <Paragraphs>93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Hutnický průmysl</vt:lpstr>
      <vt:lpstr>Charakteristika hutnictví železa</vt:lpstr>
      <vt:lpstr>Hutnictví u nás</vt:lpstr>
      <vt:lpstr>Těžba v České republice</vt:lpstr>
      <vt:lpstr>Historie hutnictví</vt:lpstr>
      <vt:lpstr>Vznik železářství</vt:lpstr>
      <vt:lpstr>Schéma výroby železa</vt:lpstr>
      <vt:lpstr>Hutnictví stříbra (Kutná hora)</vt:lpstr>
      <vt:lpstr>Po roce 1990</vt:lpstr>
      <vt:lpstr>Současnost (aktualita)</vt:lpstr>
      <vt:lpstr>Firmy, které se zaměřují na hutnický průmysl.</vt:lpstr>
      <vt:lpstr>Významná jména(metalurgové) 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Kraje a okresní města</dc:title>
  <dc:creator>006</dc:creator>
  <cp:lastModifiedBy>Dum</cp:lastModifiedBy>
  <cp:revision>89</cp:revision>
  <dcterms:created xsi:type="dcterms:W3CDTF">2012-02-05T08:10:16Z</dcterms:created>
  <dcterms:modified xsi:type="dcterms:W3CDTF">2013-10-02T10:32:37Z</dcterms:modified>
</cp:coreProperties>
</file>