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375" r:id="rId3"/>
    <p:sldId id="378" r:id="rId4"/>
    <p:sldId id="379" r:id="rId5"/>
    <p:sldId id="380" r:id="rId6"/>
    <p:sldId id="381" r:id="rId7"/>
    <p:sldId id="382" r:id="rId8"/>
    <p:sldId id="384" r:id="rId9"/>
    <p:sldId id="385" r:id="rId10"/>
    <p:sldId id="3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AE2CE39-32DB-48D0-8A72-6C098C92F390}" type="slidenum">
              <a:rPr lang="cs-CZ"/>
              <a:pPr/>
              <a:t>2</a:t>
            </a:fld>
            <a:endParaRPr lang="cs-CZ"/>
          </a:p>
        </p:txBody>
      </p:sp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92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772B114-A4DE-4A6F-87B7-8A99A977E138}" type="slidenum">
              <a:rPr lang="cs-CZ"/>
              <a:pPr/>
              <a:t>3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003786" y="695134"/>
            <a:ext cx="4848989" cy="342815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5118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56288AA-BFEE-4B42-B86A-4E35B6ECE58B}" type="slidenum">
              <a:rPr lang="cs-CZ"/>
              <a:pPr/>
              <a:t>4</a:t>
            </a:fld>
            <a:endParaRPr lang="cs-CZ"/>
          </a:p>
        </p:txBody>
      </p:sp>
      <p:sp>
        <p:nvSpPr>
          <p:cNvPr id="2150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790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15EE97A-077B-4577-8055-B8485C6566B6}" type="slidenum">
              <a:rPr lang="cs-CZ"/>
              <a:pPr/>
              <a:t>5</a:t>
            </a:fld>
            <a:endParaRPr lang="cs-CZ"/>
          </a:p>
        </p:txBody>
      </p:sp>
      <p:sp>
        <p:nvSpPr>
          <p:cNvPr id="22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2444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B3731F2-013A-4C49-8287-951F980BA11D}" type="slidenum">
              <a:rPr lang="cs-CZ"/>
              <a:pPr/>
              <a:t>6</a:t>
            </a:fld>
            <a:endParaRPr lang="cs-CZ"/>
          </a:p>
        </p:txBody>
      </p:sp>
      <p:sp>
        <p:nvSpPr>
          <p:cNvPr id="235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52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C3BA41C-38D8-4E64-83C6-DA9C16A548E3}" type="slidenum">
              <a:rPr lang="cs-CZ"/>
              <a:pPr/>
              <a:t>7</a:t>
            </a:fld>
            <a:endParaRPr lang="cs-CZ"/>
          </a:p>
        </p:txBody>
      </p:sp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155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42CA0B3-CFC7-45C5-B528-E851127218FE}" type="slidenum">
              <a:rPr lang="cs-CZ"/>
              <a:pPr/>
              <a:t>8</a:t>
            </a:fld>
            <a:endParaRPr lang="cs-CZ"/>
          </a:p>
        </p:txBody>
      </p:sp>
      <p:sp>
        <p:nvSpPr>
          <p:cNvPr id="2662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003786" y="695134"/>
            <a:ext cx="4848989" cy="342815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9545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68891F1-5AC8-4D6C-A2DE-4819C49B54BE}" type="slidenum">
              <a:rPr lang="cs-CZ"/>
              <a:pPr/>
              <a:t>9</a:t>
            </a:fld>
            <a:endParaRPr lang="cs-CZ"/>
          </a:p>
        </p:txBody>
      </p:sp>
      <p:sp>
        <p:nvSpPr>
          <p:cNvPr id="2764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139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ETE2.JPG" TargetMode="External"/><Relationship Id="rId7" Type="http://schemas.openxmlformats.org/officeDocument/2006/relationships/hyperlink" Target="http://cs.wikipedia.org/wiki/Soubor:Coal_train_east_of_Bristol_Parkway_2006-05-03_01.jpg" TargetMode="External"/><Relationship Id="rId2" Type="http://schemas.openxmlformats.org/officeDocument/2006/relationships/hyperlink" Target="http://cs.wikipedia.org/wiki/Soubor:Nuclear.power.plant.Dukovan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oal_power_plant_Datteln_1.jpg" TargetMode="External"/><Relationship Id="rId5" Type="http://schemas.openxmlformats.org/officeDocument/2006/relationships/hyperlink" Target="http://cs.wikipedia.org/wiki/Soubor:Guantanamo_Bay_windmills.jpg" TargetMode="External"/><Relationship Id="rId4" Type="http://schemas.openxmlformats.org/officeDocument/2006/relationships/hyperlink" Target="http://cs.wikipedia.org/wiki/Soubor:Dlouhe_strane_horni_nadr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Energetický průmysl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7516018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VY_32_INOVACE_20_Z8_Energetika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Energetický průmysl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77381" y="443711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Nuclear.power.plant.Dukovan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287" y="2757296"/>
            <a:ext cx="4744737" cy="3558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273629"/>
            <a:ext cx="8228160" cy="851115"/>
          </a:xfrm>
          <a:solidFill>
            <a:srgbClr val="000000"/>
          </a:solidFill>
          <a:ln/>
        </p:spPr>
        <p:txBody>
          <a:bodyPr tIns="35268"/>
          <a:lstStyle/>
          <a:p>
            <a:pPr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dirty="0">
                <a:solidFill>
                  <a:srgbClr val="FFFFFF"/>
                </a:solidFill>
              </a:rPr>
              <a:t>Historie</a:t>
            </a: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19608" y="1447404"/>
            <a:ext cx="8956800" cy="440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3352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107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500" dirty="0"/>
              <a:t>1. republika – ČSR</a:t>
            </a:r>
            <a:r>
              <a:rPr lang="cs-CZ" sz="2200" dirty="0"/>
              <a:t> </a:t>
            </a:r>
            <a:r>
              <a:rPr lang="cs-CZ" sz="2200" b="1" dirty="0"/>
              <a:t>- „elektrifikace“ republiky a vzrůst energetiky </a:t>
            </a:r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119608" y="2852936"/>
            <a:ext cx="8487360" cy="440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0086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200" dirty="0"/>
              <a:t>ČSSR (</a:t>
            </a:r>
            <a:r>
              <a:rPr lang="cs-CZ" sz="2500" dirty="0"/>
              <a:t>komunismus</a:t>
            </a:r>
            <a:r>
              <a:rPr lang="cs-CZ" sz="2200" dirty="0"/>
              <a:t>)</a:t>
            </a:r>
            <a:r>
              <a:rPr lang="cs-CZ" dirty="0"/>
              <a:t> </a:t>
            </a:r>
            <a:r>
              <a:rPr lang="cs-CZ" b="1" dirty="0"/>
              <a:t>–</a:t>
            </a:r>
            <a:r>
              <a:rPr lang="cs-CZ" sz="2200" b="1" dirty="0"/>
              <a:t> rozmach jaderné</a:t>
            </a:r>
            <a:r>
              <a:rPr lang="cs-CZ" sz="2200" dirty="0"/>
              <a:t> </a:t>
            </a:r>
            <a:r>
              <a:rPr lang="cs-CZ" sz="2200" b="1" dirty="0"/>
              <a:t>energetiky (Dukovany)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62891" y="3501008"/>
            <a:ext cx="4154171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55188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dirty="0"/>
              <a:t>26. března 1985 </a:t>
            </a:r>
            <a:endParaRPr lang="cs-CZ" dirty="0" smtClean="0"/>
          </a:p>
          <a:p>
            <a:pPr>
              <a:buClrTx/>
              <a:buFontTx/>
              <a:buNone/>
            </a:pPr>
            <a:r>
              <a:rPr lang="cs-CZ" dirty="0" smtClean="0"/>
              <a:t>start </a:t>
            </a:r>
            <a:r>
              <a:rPr lang="cs-CZ" dirty="0"/>
              <a:t>1 bloku jaderné elektrárny Dukovany</a:t>
            </a: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2891" y="5373216"/>
            <a:ext cx="4049621" cy="776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3352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000" dirty="0"/>
              <a:t>Sametová revoluce </a:t>
            </a:r>
            <a:r>
              <a:rPr lang="cs-CZ" sz="2000" b="1" dirty="0"/>
              <a:t>– </a:t>
            </a:r>
            <a:endParaRPr lang="cs-CZ" sz="2000" b="1" dirty="0" smtClean="0"/>
          </a:p>
          <a:p>
            <a:pPr>
              <a:buClrTx/>
              <a:buFontTx/>
              <a:buNone/>
            </a:pPr>
            <a:r>
              <a:rPr lang="cs-CZ" b="1" dirty="0" smtClean="0"/>
              <a:t>privatizace</a:t>
            </a:r>
            <a:r>
              <a:rPr lang="cs-CZ" b="1" dirty="0"/>
              <a:t>, rozpad některých podniků</a:t>
            </a:r>
          </a:p>
        </p:txBody>
      </p:sp>
      <p:sp>
        <p:nvSpPr>
          <p:cNvPr id="8" name="Rectangle 1"/>
          <p:cNvSpPr txBox="1">
            <a:spLocks noChangeArrowheads="1"/>
          </p:cNvSpPr>
          <p:nvPr/>
        </p:nvSpPr>
        <p:spPr>
          <a:xfrm>
            <a:off x="456481" y="273629"/>
            <a:ext cx="8228160" cy="1144921"/>
          </a:xfrm>
          <a:prstGeom prst="rect">
            <a:avLst/>
          </a:prstGeom>
          <a:solidFill>
            <a:srgbClr val="000000"/>
          </a:solidFill>
          <a:ln/>
        </p:spPr>
        <p:txBody>
          <a:bodyPr vert="horz" lIns="91440" tIns="35268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smtClean="0">
                <a:solidFill>
                  <a:srgbClr val="FFFFFF"/>
                </a:solidFill>
              </a:rPr>
              <a:t>Vývoj energetiky</a:t>
            </a: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4199348" y="1888090"/>
            <a:ext cx="4613165" cy="42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000" dirty="0" smtClean="0"/>
              <a:t>vznik </a:t>
            </a:r>
            <a:r>
              <a:rPr lang="cs-CZ" sz="2000" dirty="0"/>
              <a:t>tepelných a vodních </a:t>
            </a:r>
            <a:r>
              <a:rPr lang="cs-CZ" sz="2000" dirty="0" smtClean="0"/>
              <a:t>elektráren</a:t>
            </a:r>
            <a:endParaRPr lang="cs-CZ" sz="2000" dirty="0"/>
          </a:p>
        </p:txBody>
      </p:sp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62891" y="2363413"/>
            <a:ext cx="7310880" cy="41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 dirty="0"/>
              <a:t>Socialismus (komunismus) – vznik jaderné energetiky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203062" y="4581128"/>
            <a:ext cx="4014000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000" dirty="0"/>
              <a:t>90. léta – rozvoj energie </a:t>
            </a:r>
            <a:endParaRPr lang="cs-CZ" sz="2000" dirty="0" smtClean="0"/>
          </a:p>
          <a:p>
            <a:pPr>
              <a:buClrTx/>
              <a:buFontTx/>
              <a:buNone/>
            </a:pPr>
            <a:r>
              <a:rPr lang="cs-CZ" sz="2000" dirty="0" smtClean="0"/>
              <a:t>získávané </a:t>
            </a:r>
            <a:r>
              <a:rPr lang="cs-CZ" sz="2000" dirty="0"/>
              <a:t>z obnovitelných zdrojů  </a:t>
            </a:r>
          </a:p>
        </p:txBody>
      </p:sp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255203" y="6315850"/>
            <a:ext cx="4543816" cy="41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000" dirty="0"/>
              <a:t>21. století – rozvoj jaderné energetiky</a:t>
            </a:r>
          </a:p>
        </p:txBody>
      </p:sp>
    </p:spTree>
    <p:extLst>
      <p:ext uri="{BB962C8B-B14F-4D97-AF65-F5344CB8AC3E}">
        <p14:creationId xmlns:p14="http://schemas.microsoft.com/office/powerpoint/2010/main" val="36497277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273629"/>
            <a:ext cx="8228160" cy="1144921"/>
          </a:xfrm>
          <a:solidFill>
            <a:srgbClr val="000000"/>
          </a:solidFill>
          <a:ln/>
        </p:spPr>
        <p:txBody>
          <a:bodyPr tIns="35268"/>
          <a:lstStyle/>
          <a:p>
            <a:pPr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>
                <a:solidFill>
                  <a:srgbClr val="FFFFFF"/>
                </a:solidFill>
              </a:rPr>
              <a:t>Konkrétní firmy a závody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959841" y="2403613"/>
            <a:ext cx="6314400" cy="698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0086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200"/>
              <a:t>Největší firmou v oblasti energetiky je ČEZ (státní)</a:t>
            </a:r>
          </a:p>
          <a:p>
            <a:pPr>
              <a:buClrTx/>
              <a:buFontTx/>
              <a:buNone/>
            </a:pPr>
            <a:r>
              <a:rPr lang="cs-CZ" sz="2200"/>
              <a:t>     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80" y="1960046"/>
            <a:ext cx="1306080" cy="1265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20" y="3447722"/>
            <a:ext cx="2776320" cy="1614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3101760" y="4082829"/>
            <a:ext cx="6111360" cy="390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0086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200"/>
              <a:t>Dodává v ČR především zemní plyn (Soukromá)</a:t>
            </a: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81" y="5185985"/>
            <a:ext cx="2122560" cy="1182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2939040" y="5715960"/>
            <a:ext cx="6111360" cy="390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0086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200"/>
              <a:t>Dodává v ČR především zemní plyn (Soukromá)</a:t>
            </a:r>
          </a:p>
        </p:txBody>
      </p:sp>
    </p:spTree>
    <p:extLst>
      <p:ext uri="{BB962C8B-B14F-4D97-AF65-F5344CB8AC3E}">
        <p14:creationId xmlns:p14="http://schemas.microsoft.com/office/powerpoint/2010/main" val="38745811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354277"/>
            <a:ext cx="8228160" cy="1146360"/>
          </a:xfrm>
          <a:solidFill>
            <a:srgbClr val="000000"/>
          </a:solidFill>
          <a:ln/>
        </p:spPr>
        <p:txBody>
          <a:bodyPr/>
          <a:lstStyle/>
          <a:p>
            <a:endParaRPr lang="cs-CZ"/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920" y="273629"/>
            <a:ext cx="8228160" cy="1144921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35268" rIns="0" bIns="0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>
                <a:solidFill>
                  <a:srgbClr val="FFFFFF"/>
                </a:solidFill>
              </a:rPr>
              <a:t>Konkrétní firmy a závody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0" y="1633132"/>
            <a:ext cx="1632960" cy="1633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352800" y="3277785"/>
            <a:ext cx="1933920" cy="313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55188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/>
              <a:t>Jaderná energetika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3265920" y="2112702"/>
            <a:ext cx="3755520" cy="390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0086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200"/>
              <a:t> - Jaderná elektrárna Temelín</a:t>
            </a: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4451041" y="2554828"/>
            <a:ext cx="1844640" cy="779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55188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/>
              <a:t> * Jižní Čechy</a:t>
            </a:r>
          </a:p>
          <a:p>
            <a:pPr>
              <a:buClrTx/>
              <a:buFontTx/>
              <a:buNone/>
            </a:pPr>
            <a:r>
              <a:rPr lang="cs-CZ"/>
              <a:t> * 2000 MW výkon</a:t>
            </a:r>
          </a:p>
          <a:p>
            <a:pPr>
              <a:buClrTx/>
              <a:buFontTx/>
              <a:buNone/>
            </a:pPr>
            <a:r>
              <a:rPr lang="cs-CZ"/>
              <a:t> * Od roku 2000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3326400" y="4572480"/>
            <a:ext cx="4020480" cy="390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0086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200"/>
              <a:t> - Jaderná elektrárna Dukovany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4572001" y="5073654"/>
            <a:ext cx="2616480" cy="779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55188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/>
              <a:t>* 30 km od Třebíče</a:t>
            </a:r>
          </a:p>
          <a:p>
            <a:pPr>
              <a:buClrTx/>
              <a:buFontTx/>
              <a:buNone/>
            </a:pPr>
            <a:r>
              <a:rPr lang="cs-CZ"/>
              <a:t>* Minulý rok vyrobila 14 Tw</a:t>
            </a:r>
          </a:p>
          <a:p>
            <a:pPr>
              <a:buClrTx/>
              <a:buFontTx/>
              <a:buNone/>
            </a:pPr>
            <a:r>
              <a:rPr lang="cs-CZ"/>
              <a:t>* Od minulého režimu </a:t>
            </a: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489600" y="6217134"/>
            <a:ext cx="1324800" cy="313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55188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/>
              <a:t>Kolín, Dalkia</a:t>
            </a:r>
          </a:p>
        </p:txBody>
      </p:sp>
      <p:pic>
        <p:nvPicPr>
          <p:cNvPr id="16386" name="Picture 2" descr="File:JETE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2554828"/>
            <a:ext cx="2125669" cy="1594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70289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354277"/>
            <a:ext cx="8228160" cy="1146360"/>
          </a:xfrm>
          <a:solidFill>
            <a:srgbClr val="000000"/>
          </a:solidFill>
          <a:ln/>
        </p:spPr>
        <p:txBody>
          <a:bodyPr/>
          <a:lstStyle/>
          <a:p>
            <a:endParaRPr lang="cs-CZ"/>
          </a:p>
        </p:txBody>
      </p:sp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457920" y="273629"/>
            <a:ext cx="8228160" cy="1144921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35268" rIns="0" bIns="0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>
                <a:solidFill>
                  <a:srgbClr val="FFFFFF"/>
                </a:solidFill>
              </a:rPr>
              <a:t>Konkrétní firmy a závody</a:t>
            </a: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1087201" y="1960047"/>
            <a:ext cx="1851840" cy="313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55188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/>
              <a:t>Tepelné elektrárny</a:t>
            </a: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4464000" y="2612434"/>
            <a:ext cx="2557440" cy="779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55188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/>
              <a:t>* Nejvíce rozšířené</a:t>
            </a:r>
          </a:p>
          <a:p>
            <a:pPr>
              <a:buClrTx/>
              <a:buFontTx/>
              <a:buNone/>
            </a:pPr>
            <a:r>
              <a:rPr lang="cs-CZ"/>
              <a:t>* Vysoká ekologická zátěž</a:t>
            </a:r>
          </a:p>
          <a:p>
            <a:pPr>
              <a:buClrTx/>
              <a:buFontTx/>
              <a:buNone/>
            </a:pPr>
            <a:r>
              <a:rPr lang="cs-CZ"/>
              <a:t>* Vysoké nároky na vodu</a:t>
            </a: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5142240" y="3918652"/>
            <a:ext cx="1715040" cy="2547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0086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200"/>
              <a:t> * Největší</a:t>
            </a:r>
          </a:p>
          <a:p>
            <a:pPr>
              <a:buClrTx/>
              <a:buFontTx/>
              <a:buNone/>
            </a:pPr>
            <a:endParaRPr lang="cs-CZ" sz="2200"/>
          </a:p>
          <a:p>
            <a:pPr>
              <a:buClrTx/>
              <a:buFontTx/>
              <a:buNone/>
            </a:pPr>
            <a:r>
              <a:rPr lang="cs-CZ" sz="2200"/>
              <a:t>Prunéřov</a:t>
            </a:r>
          </a:p>
          <a:p>
            <a:pPr>
              <a:buClrTx/>
              <a:buFontTx/>
              <a:buNone/>
            </a:pPr>
            <a:r>
              <a:rPr lang="cs-CZ" sz="2200"/>
              <a:t>Počerady</a:t>
            </a:r>
          </a:p>
          <a:p>
            <a:pPr>
              <a:buClrTx/>
              <a:buFontTx/>
              <a:buNone/>
            </a:pPr>
            <a:r>
              <a:rPr lang="cs-CZ" sz="2200"/>
              <a:t>Tušimice</a:t>
            </a:r>
          </a:p>
          <a:p>
            <a:pPr>
              <a:buClrTx/>
              <a:buFontTx/>
              <a:buNone/>
            </a:pPr>
            <a:r>
              <a:rPr lang="cs-CZ" sz="2200"/>
              <a:t>Chvaletice</a:t>
            </a:r>
          </a:p>
          <a:p>
            <a:pPr>
              <a:buClrTx/>
              <a:buFontTx/>
              <a:buNone/>
            </a:pPr>
            <a:r>
              <a:rPr lang="cs-CZ" sz="2200"/>
              <a:t>Mělník</a:t>
            </a:r>
          </a:p>
          <a:p>
            <a:pPr>
              <a:buClrTx/>
              <a:buFontTx/>
              <a:buNone/>
            </a:pPr>
            <a:r>
              <a:rPr lang="cs-CZ" sz="2200"/>
              <a:t>Dětmarovice</a:t>
            </a:r>
          </a:p>
        </p:txBody>
      </p:sp>
      <p:pic>
        <p:nvPicPr>
          <p:cNvPr id="14338" name="Picture 2" descr="Soubor:Coal power plant Datteln 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187" y="2492896"/>
            <a:ext cx="3144773" cy="419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85494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354277"/>
            <a:ext cx="8228160" cy="1146360"/>
          </a:xfrm>
          <a:solidFill>
            <a:srgbClr val="000000"/>
          </a:solidFill>
          <a:ln/>
        </p:spPr>
        <p:txBody>
          <a:bodyPr/>
          <a:lstStyle/>
          <a:p>
            <a:endParaRPr lang="cs-CZ"/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457920" y="273629"/>
            <a:ext cx="8228160" cy="1144921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35268" rIns="0" bIns="0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>
                <a:solidFill>
                  <a:srgbClr val="FFFFFF"/>
                </a:solidFill>
              </a:rPr>
              <a:t>Konkrétní firmy a závody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5685120" y="1803070"/>
            <a:ext cx="3000960" cy="313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55188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dirty="0"/>
              <a:t>Elektrárny – obnovitelné zdroje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4407840" y="2939350"/>
            <a:ext cx="4059360" cy="779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55188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/>
              <a:t>* Nízká rozšířenost</a:t>
            </a:r>
          </a:p>
          <a:p>
            <a:pPr>
              <a:buClrTx/>
              <a:buFontTx/>
              <a:buNone/>
            </a:pPr>
            <a:r>
              <a:rPr lang="cs-CZ"/>
              <a:t>* Nízká ekologická zátěž</a:t>
            </a:r>
          </a:p>
          <a:p>
            <a:pPr>
              <a:buClrTx/>
              <a:buFontTx/>
              <a:buNone/>
            </a:pPr>
            <a:r>
              <a:rPr lang="cs-CZ"/>
              <a:t>* Nízký výkon a vysoké pořizovací náklady</a:t>
            </a:r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323528" y="5167796"/>
            <a:ext cx="5169600" cy="41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 dirty="0"/>
              <a:t>Vodní (</a:t>
            </a:r>
            <a:r>
              <a:rPr lang="cs-CZ" dirty="0"/>
              <a:t>Orlík, Slapy, Lipno, Dalešice, </a:t>
            </a:r>
            <a:r>
              <a:rPr lang="cs-CZ" i="1" dirty="0"/>
              <a:t>Dlouhé stráně</a:t>
            </a:r>
            <a:r>
              <a:rPr lang="cs-CZ" dirty="0"/>
              <a:t>)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327990" y="5646691"/>
            <a:ext cx="5544000" cy="416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 dirty="0"/>
              <a:t>Větrné (</a:t>
            </a:r>
            <a:r>
              <a:rPr lang="cs-CZ" dirty="0"/>
              <a:t>Mravenečník, Ostružná, </a:t>
            </a:r>
            <a:r>
              <a:rPr lang="cs-CZ" dirty="0" err="1"/>
              <a:t>Mladoňov</a:t>
            </a:r>
            <a:r>
              <a:rPr lang="cs-CZ" dirty="0"/>
              <a:t>, Velká Kraš)</a:t>
            </a:r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329883" y="6237311"/>
            <a:ext cx="5811840" cy="416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 dirty="0"/>
              <a:t>Solární </a:t>
            </a:r>
            <a:r>
              <a:rPr lang="cs-CZ" dirty="0"/>
              <a:t>(Dukovany, </a:t>
            </a:r>
            <a:r>
              <a:rPr lang="cs-CZ" dirty="0" smtClean="0"/>
              <a:t>menší </a:t>
            </a:r>
            <a:r>
              <a:rPr lang="cs-CZ" dirty="0"/>
              <a:t>jsou provozovány soukromníky)</a:t>
            </a:r>
          </a:p>
        </p:txBody>
      </p:sp>
      <p:pic>
        <p:nvPicPr>
          <p:cNvPr id="12290" name="Picture 2" descr="Soubor:Dlouhe strane horni nadr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49093"/>
            <a:ext cx="4084312" cy="306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Soubor:Guantanamo Bay windmill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164" y="4050496"/>
            <a:ext cx="2077916" cy="2234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8236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354277"/>
            <a:ext cx="8228160" cy="1146360"/>
          </a:xfrm>
          <a:solidFill>
            <a:srgbClr val="000000"/>
          </a:solidFill>
          <a:ln/>
        </p:spPr>
        <p:txBody>
          <a:bodyPr/>
          <a:lstStyle/>
          <a:p>
            <a:endParaRPr lang="cs-CZ"/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457920" y="273629"/>
            <a:ext cx="8228160" cy="1144921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35268" rIns="0" bIns="0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>
                <a:solidFill>
                  <a:srgbClr val="FFFFFF"/>
                </a:solidFill>
              </a:rPr>
              <a:t>Konkrétní firmy a závody</a:t>
            </a: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514081" y="1795869"/>
            <a:ext cx="2098080" cy="313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55188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/>
              <a:t>Ostatní energie v ČR</a:t>
            </a: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3265920" y="2592272"/>
            <a:ext cx="5336640" cy="41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/>
              <a:t>Ropa – těží se na Jižní moravě (nafta) </a:t>
            </a: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3265920" y="3266263"/>
            <a:ext cx="5270400" cy="41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/>
              <a:t>Uran – těží se již jen na Dolní Rožínce</a:t>
            </a:r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3049920" y="3918652"/>
            <a:ext cx="5440320" cy="416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/>
              <a:t>Hnědé uhlí – těží se na Moravské pánvi</a:t>
            </a: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2936161" y="4572481"/>
            <a:ext cx="5554080" cy="416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/>
              <a:t>Černé uhlí – těží se na Ostravsku (OKD)</a:t>
            </a:r>
          </a:p>
        </p:txBody>
      </p:sp>
      <p:pic>
        <p:nvPicPr>
          <p:cNvPr id="10242" name="Picture 2" descr="Soubor:Coal train east of Bristol Parkway 2006-05-03 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39" y="1857076"/>
            <a:ext cx="2799122" cy="373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082256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354277"/>
            <a:ext cx="8228160" cy="1146360"/>
          </a:xfrm>
          <a:solidFill>
            <a:srgbClr val="000000"/>
          </a:solidFill>
          <a:ln/>
        </p:spPr>
        <p:txBody>
          <a:bodyPr/>
          <a:lstStyle/>
          <a:p>
            <a:endParaRPr lang="cs-CZ"/>
          </a:p>
        </p:txBody>
      </p:sp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457920" y="273629"/>
            <a:ext cx="8228160" cy="1144921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35268" rIns="0" bIns="0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>
                <a:solidFill>
                  <a:srgbClr val="FFFFFF"/>
                </a:solidFill>
              </a:rPr>
              <a:t>Současnost - EU</a:t>
            </a: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1143360" y="1960047"/>
            <a:ext cx="6410880" cy="797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3352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500"/>
              <a:t>Energetika v ČR má evropský význam díky </a:t>
            </a:r>
          </a:p>
          <a:p>
            <a:pPr>
              <a:buClrTx/>
              <a:buFontTx/>
              <a:buNone/>
            </a:pPr>
            <a:r>
              <a:rPr lang="cs-CZ" sz="2500"/>
              <a:t>              jaderným elektrárnám</a:t>
            </a:r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80" y="3102086"/>
            <a:ext cx="2285280" cy="152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428641" y="3429001"/>
            <a:ext cx="3803040" cy="751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/>
              <a:t>EU má také vliv na regulaci</a:t>
            </a:r>
          </a:p>
          <a:p>
            <a:pPr>
              <a:buClrTx/>
              <a:buFontTx/>
              <a:buNone/>
            </a:pPr>
            <a:r>
              <a:rPr lang="cs-CZ" sz="2400"/>
              <a:t>     cen elektřiny a plynu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1143361" y="5389046"/>
            <a:ext cx="5505120" cy="41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/>
              <a:t>EU také řeší, kam ukládat jaderný odpad</a:t>
            </a:r>
          </a:p>
        </p:txBody>
      </p:sp>
    </p:spTree>
    <p:extLst>
      <p:ext uri="{BB962C8B-B14F-4D97-AF65-F5344CB8AC3E}">
        <p14:creationId xmlns:p14="http://schemas.microsoft.com/office/powerpoint/2010/main" val="98168652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273629"/>
            <a:ext cx="8228160" cy="1144921"/>
          </a:xfrm>
          <a:solidFill>
            <a:srgbClr val="000000"/>
          </a:solidFill>
          <a:ln/>
        </p:spPr>
        <p:txBody>
          <a:bodyPr tIns="35268"/>
          <a:lstStyle/>
          <a:p>
            <a:pPr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>
                <a:solidFill>
                  <a:srgbClr val="FFFFFF"/>
                </a:solidFill>
              </a:rPr>
              <a:t>Zajímavosti</a:t>
            </a:r>
          </a:p>
        </p:txBody>
      </p:sp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744480" y="2285521"/>
            <a:ext cx="7745760" cy="751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/>
              <a:t>Komunisté používali práci v uranových dolech jako formu</a:t>
            </a:r>
          </a:p>
          <a:p>
            <a:pPr>
              <a:buClrTx/>
              <a:buFontTx/>
              <a:buNone/>
            </a:pPr>
            <a:r>
              <a:rPr lang="cs-CZ" sz="2400"/>
              <a:t>  trestu, kterým postihovali především politické vězně</a:t>
            </a: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979201" y="3591738"/>
            <a:ext cx="7417440" cy="751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 dirty="0"/>
              <a:t>Aktivisté z Rakouska tvrdě brojí proti JE Temelín, která</a:t>
            </a:r>
          </a:p>
          <a:p>
            <a:pPr>
              <a:buClrTx/>
              <a:buFontTx/>
              <a:buNone/>
            </a:pPr>
            <a:r>
              <a:rPr lang="cs-CZ" sz="2400" dirty="0"/>
              <a:t>  je podle jejich slov ohrožuje a požadují její zrušení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143360" y="4899395"/>
            <a:ext cx="7346879" cy="1337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1639" tIns="61719" rIns="81639" bIns="4082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2400" dirty="0"/>
              <a:t>Za socialismu </a:t>
            </a:r>
            <a:r>
              <a:rPr lang="cs-CZ" sz="2400" dirty="0" smtClean="0"/>
              <a:t>existovaly v ČSSR </a:t>
            </a:r>
            <a:r>
              <a:rPr lang="cs-CZ" sz="2400" dirty="0"/>
              <a:t>3 jaderné elektrárny,</a:t>
            </a:r>
          </a:p>
          <a:p>
            <a:pPr>
              <a:buClrTx/>
              <a:buFontTx/>
              <a:buNone/>
            </a:pPr>
            <a:r>
              <a:rPr lang="cs-CZ" sz="2400" dirty="0"/>
              <a:t>            přičemž 1 byla v ČR a dvě v SR</a:t>
            </a:r>
          </a:p>
        </p:txBody>
      </p:sp>
    </p:spTree>
    <p:extLst>
      <p:ext uri="{BB962C8B-B14F-4D97-AF65-F5344CB8AC3E}">
        <p14:creationId xmlns:p14="http://schemas.microsoft.com/office/powerpoint/2010/main" val="190948350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JED Dukovany: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cs.wikipedia.org/wiki/Soubor:Nuclear.power.plant.Dukovany.jpg</a:t>
            </a:r>
            <a:endParaRPr lang="cs-CZ" dirty="0" smtClean="0"/>
          </a:p>
          <a:p>
            <a:r>
              <a:rPr lang="cs-CZ" dirty="0"/>
              <a:t>Temelín: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commons.wikimedia.org/wiki/File:JETE2.JPG</a:t>
            </a:r>
            <a:endParaRPr lang="cs-CZ" dirty="0" smtClean="0"/>
          </a:p>
          <a:p>
            <a:r>
              <a:rPr lang="cs-CZ" dirty="0"/>
              <a:t>Přečerpávací elektrárna: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cs.wikipedia.org/wiki/Soubor:Dlouhe_strane_horni_nadrz.jpg</a:t>
            </a:r>
            <a:endParaRPr lang="cs-CZ" dirty="0" smtClean="0"/>
          </a:p>
          <a:p>
            <a:r>
              <a:rPr lang="cs-CZ"/>
              <a:t>Větrná elektrárna: </a:t>
            </a:r>
            <a:r>
              <a:rPr lang="cs-CZ">
                <a:hlinkClick r:id="rId5"/>
              </a:rPr>
              <a:t>http://</a:t>
            </a:r>
            <a:r>
              <a:rPr lang="cs-CZ" smtClean="0">
                <a:hlinkClick r:id="rId5"/>
              </a:rPr>
              <a:t>cs.wikipedia.org/wiki/Soubor:Guantanamo_Bay_windmills.jpg</a:t>
            </a:r>
            <a:endParaRPr lang="cs-CZ" dirty="0" smtClean="0"/>
          </a:p>
          <a:p>
            <a:r>
              <a:rPr lang="cs-CZ" dirty="0"/>
              <a:t>Tepelná elektrárna: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cs.wikipedia.org/wiki/Soubor:Coal_power_plant_Datteln_1.jpg</a:t>
            </a:r>
            <a:endParaRPr lang="cs-CZ" dirty="0" smtClean="0"/>
          </a:p>
          <a:p>
            <a:r>
              <a:rPr lang="cs-CZ" dirty="0"/>
              <a:t>Doprava uhlí: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cs.wikipedia.org/wiki/Soubor:Coal_train_east_of_Bristol_Parkway_2006-05-03_01.jpg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895</TotalTime>
  <Words>462</Words>
  <Application>Microsoft Office PowerPoint</Application>
  <PresentationFormat>Předvádění na obrazovce (4:3)</PresentationFormat>
  <Paragraphs>101</Paragraphs>
  <Slides>10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Microsoft YaHei</vt:lpstr>
      <vt:lpstr>Arial</vt:lpstr>
      <vt:lpstr>Calibri</vt:lpstr>
      <vt:lpstr>Motiv systému Office</vt:lpstr>
      <vt:lpstr>Energetický průmysl</vt:lpstr>
      <vt:lpstr>Historie</vt:lpstr>
      <vt:lpstr>Konkrétní firmy a závody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Zajímavosti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93</cp:revision>
  <dcterms:created xsi:type="dcterms:W3CDTF">2012-02-05T08:10:16Z</dcterms:created>
  <dcterms:modified xsi:type="dcterms:W3CDTF">2013-08-10T23:14:40Z</dcterms:modified>
</cp:coreProperties>
</file>