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6" r:id="rId2"/>
    <p:sldId id="257" r:id="rId3"/>
    <p:sldId id="263" r:id="rId4"/>
    <p:sldId id="261" r:id="rId5"/>
    <p:sldId id="267" r:id="rId6"/>
    <p:sldId id="273" r:id="rId7"/>
    <p:sldId id="271" r:id="rId8"/>
    <p:sldId id="266" r:id="rId9"/>
    <p:sldId id="274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588" autoAdjust="0"/>
    <p:restoredTop sz="94671" autoAdjust="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VY_32_INOVACE_01_M6_ZNAKY DĚLITELNOSTI 2, 5,10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</a:t>
          </a:r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ZNAKY DĚLITELNOSTI  čísly 2, 5, 10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31.1.2013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920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777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619722" cy="26197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9861" y="0"/>
          <a:ext cx="6611018" cy="261972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0"/>
        <a:ext cx="6611018" cy="419155"/>
      </dsp:txXfrm>
    </dsp:sp>
    <dsp:sp modelId="{A52A0455-90FF-4808-ABD0-F02540D31D5A}">
      <dsp:nvSpPr>
        <dsp:cNvPr id="0" name=""/>
        <dsp:cNvSpPr/>
      </dsp:nvSpPr>
      <dsp:spPr>
        <a:xfrm>
          <a:off x="275070" y="419155"/>
          <a:ext cx="2069580" cy="20695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09861" y="419155"/>
          <a:ext cx="6611018" cy="206958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</a:t>
          </a: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419155"/>
        <a:ext cx="6611018" cy="419155"/>
      </dsp:txXfrm>
    </dsp:sp>
    <dsp:sp modelId="{313FC574-E1CD-4FB4-B054-0B805CE0447D}">
      <dsp:nvSpPr>
        <dsp:cNvPr id="0" name=""/>
        <dsp:cNvSpPr/>
      </dsp:nvSpPr>
      <dsp:spPr>
        <a:xfrm>
          <a:off x="550141" y="838311"/>
          <a:ext cx="1519438" cy="15194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09861" y="838311"/>
          <a:ext cx="6611018" cy="151943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VY_32_INOVACE_01_M6_ZNAKY DĚLITELNOSTI 2, 5,10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838311"/>
        <a:ext cx="6611018" cy="419155"/>
      </dsp:txXfrm>
    </dsp:sp>
    <dsp:sp modelId="{FFC9F71D-1B4F-4AD9-A4A6-86ADEFC8AF5C}">
      <dsp:nvSpPr>
        <dsp:cNvPr id="0" name=""/>
        <dsp:cNvSpPr/>
      </dsp:nvSpPr>
      <dsp:spPr>
        <a:xfrm>
          <a:off x="825212" y="1257466"/>
          <a:ext cx="969297" cy="96929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09861" y="1332780"/>
          <a:ext cx="6611018" cy="969297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ZNAKY DĚLITELNOSTI  čísly 2, 5, 10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332780"/>
        <a:ext cx="6611018" cy="419155"/>
      </dsp:txXfrm>
    </dsp:sp>
    <dsp:sp modelId="{EE85B701-7295-41C0-BA7A-34D3756A2AE6}">
      <dsp:nvSpPr>
        <dsp:cNvPr id="0" name=""/>
        <dsp:cNvSpPr/>
      </dsp:nvSpPr>
      <dsp:spPr>
        <a:xfrm>
          <a:off x="1100283" y="1676622"/>
          <a:ext cx="419155" cy="4191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09861" y="1676622"/>
          <a:ext cx="6611018" cy="419155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31.1.2013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676622"/>
        <a:ext cx="6611018" cy="4191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0377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ARITMETIKA 6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854696" cy="776528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ZNAKY DĚLITELNOSTI ČÍSLY 2, 5, 10</a:t>
            </a:r>
          </a:p>
          <a:p>
            <a:pPr algn="ctr"/>
            <a:endParaRPr lang="cs-CZ" sz="3200" b="1" dirty="0"/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xmlns="" val="1546098768"/>
              </p:ext>
            </p:extLst>
          </p:nvPr>
        </p:nvGraphicFramePr>
        <p:xfrm>
          <a:off x="1115616" y="908720"/>
          <a:ext cx="7920880" cy="2619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CO JIŽ VÍME O DĚLENÍ DVOU ČÍSEL?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sz="half" idx="4294967295"/>
              </p:nvPr>
            </p:nvSpPr>
            <p:spPr>
              <a:xfrm>
                <a:off x="395536" y="1556792"/>
                <a:ext cx="8424936" cy="472596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cs-CZ" sz="2400" dirty="0" smtClean="0"/>
                  <a:t>Výsledek dělení nazýváme </a:t>
                </a:r>
                <a:r>
                  <a:rPr lang="cs-CZ" sz="2400" b="1" dirty="0" smtClean="0"/>
                  <a:t>PODÍL (DĚLENEC : DĚLITEL = PODÍL)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cs-CZ" sz="2400" dirty="0" smtClean="0"/>
                  <a:t>Dělení může být </a:t>
                </a:r>
                <a:r>
                  <a:rPr lang="cs-CZ" sz="2400" b="1" dirty="0" smtClean="0"/>
                  <a:t>BEZE ZBYTKU</a:t>
                </a:r>
                <a:r>
                  <a:rPr lang="cs-CZ" sz="2400" dirty="0" smtClean="0"/>
                  <a:t>, nebo se </a:t>
                </a:r>
                <a:r>
                  <a:rPr lang="cs-CZ" sz="2400" b="1" dirty="0" smtClean="0"/>
                  <a:t>ZBYTKEM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cs-CZ" sz="2400" dirty="0" smtClean="0"/>
                  <a:t>Pokud vychází </a:t>
                </a:r>
                <a:r>
                  <a:rPr lang="cs-CZ" sz="2400" b="1" dirty="0" smtClean="0"/>
                  <a:t>DĚLENÍ BEZE ZBYTKU</a:t>
                </a:r>
                <a:r>
                  <a:rPr lang="cs-CZ" sz="2400" dirty="0" smtClean="0"/>
                  <a:t>, říkáme že </a:t>
                </a:r>
                <a:r>
                  <a:rPr lang="cs-CZ" sz="2400" b="1" dirty="0" smtClean="0"/>
                  <a:t>ČÍSLO </a:t>
                </a:r>
                <a:r>
                  <a:rPr lang="cs-CZ" sz="2400" b="1" i="1" dirty="0" smtClean="0"/>
                  <a:t>a</a:t>
                </a:r>
                <a:r>
                  <a:rPr lang="cs-CZ" sz="2400" b="1" dirty="0" smtClean="0"/>
                  <a:t> JE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DĚLITELNÉ</a:t>
                </a:r>
                <a:r>
                  <a:rPr lang="cs-CZ" sz="2400" b="1" dirty="0" smtClean="0"/>
                  <a:t> ČÍSLEM </a:t>
                </a:r>
                <a:r>
                  <a:rPr lang="cs-CZ" sz="2400" b="1" i="1" dirty="0" smtClean="0"/>
                  <a:t>b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cs-CZ" sz="2400" dirty="0"/>
                  <a:t>Dělení dvou přirozených čísel </a:t>
                </a:r>
                <a:r>
                  <a:rPr lang="cs-CZ" sz="2400" dirty="0" smtClean="0"/>
                  <a:t>nahradíme </a:t>
                </a:r>
                <a:r>
                  <a:rPr lang="cs-CZ" sz="2400" b="1" dirty="0" smtClean="0"/>
                  <a:t>ZLOMKEM   </a:t>
                </a:r>
                <a:r>
                  <a:rPr lang="cs-CZ" sz="2000" dirty="0" smtClean="0"/>
                  <a:t>(3 : 2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000" dirty="0" smtClean="0"/>
                  <a:t> )</a:t>
                </a:r>
                <a:endParaRPr lang="cs-CZ" sz="2000" b="1" dirty="0" smtClean="0"/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cs-CZ" sz="2400" dirty="0" smtClean="0"/>
                  <a:t>Umíme dělit desetinné číslo číslem přirozeným (3,25 : 5 = 0,65)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cs-CZ" sz="2400" dirty="0" smtClean="0"/>
                  <a:t>Umíme dělit </a:t>
                </a:r>
                <a:r>
                  <a:rPr lang="cs-CZ" sz="2400" dirty="0"/>
                  <a:t>dvě </a:t>
                </a:r>
                <a:r>
                  <a:rPr lang="cs-CZ" sz="2400" dirty="0" smtClean="0"/>
                  <a:t>desetinná čísla ( 8,75 : 2,5 = 3,5)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endParaRPr lang="cs-CZ" sz="2800" dirty="0" smtClean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cs-CZ" sz="2800" dirty="0" smtClean="0"/>
              </a:p>
              <a:p>
                <a:pPr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4294967295"/>
              </p:nvPr>
            </p:nvSpPr>
            <p:spPr>
              <a:xfrm>
                <a:off x="395536" y="1556792"/>
                <a:ext cx="8424936" cy="4725963"/>
              </a:xfrm>
              <a:blipFill rotWithShape="1">
                <a:blip r:embed="rId2" cstate="print"/>
                <a:stretch>
                  <a:fillRect l="-8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8160" y="31102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KDY JE ČÍSLO DĚLITELNÉ</a:t>
            </a:r>
            <a:r>
              <a:rPr lang="cs-CZ" sz="36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ČÍSLEM 2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Desetiúhelník 3"/>
          <p:cNvSpPr/>
          <p:nvPr/>
        </p:nvSpPr>
        <p:spPr>
          <a:xfrm>
            <a:off x="4932040" y="2924944"/>
            <a:ext cx="3218656" cy="3168352"/>
          </a:xfrm>
          <a:prstGeom prst="decagon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16449" y="1239963"/>
            <a:ext cx="3960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ÚKOL:</a:t>
            </a:r>
          </a:p>
          <a:p>
            <a:r>
              <a:rPr lang="cs-CZ" sz="2400" dirty="0" smtClean="0"/>
              <a:t>V pravidelném 10-ti úhelníku postupně spojujte čarou </a:t>
            </a:r>
            <a:r>
              <a:rPr lang="cs-CZ" sz="2400" b="1" dirty="0" smtClean="0"/>
              <a:t>NÁSOBKY ČÍSLA 2 </a:t>
            </a:r>
            <a:r>
              <a:rPr lang="cs-CZ" sz="2400" dirty="0" smtClean="0"/>
              <a:t>(2, 4, 6, 8, 10, 12, 14, 16, ….)</a:t>
            </a:r>
          </a:p>
          <a:p>
            <a:r>
              <a:rPr lang="cs-CZ" sz="2400" dirty="0" smtClean="0"/>
              <a:t>V dalším kole přidejte před červená čísla 1 (10, 11, 12, ...),</a:t>
            </a:r>
          </a:p>
          <a:p>
            <a:r>
              <a:rPr lang="cs-CZ" sz="2400" dirty="0" smtClean="0"/>
              <a:t>pak 2 (20, 21, 22, …) atd.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20272" y="2520171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27614" y="2216355"/>
            <a:ext cx="677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589414" y="2183630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098414" y="3068382"/>
            <a:ext cx="53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12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934672" y="3344281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150696" y="4311012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828430" y="537321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937491" y="6062468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68144" y="609329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32040" y="537321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49587" y="4278287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 flipH="1">
            <a:off x="4892870" y="3176463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868144" y="2493800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331657" y="4117883"/>
            <a:ext cx="53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13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1" name="Přímá spojnice 10"/>
          <p:cNvCxnSpPr>
            <a:stCxn id="4" idx="0"/>
          </p:cNvCxnSpPr>
          <p:nvPr/>
        </p:nvCxnSpPr>
        <p:spPr>
          <a:xfrm>
            <a:off x="7843342" y="3530047"/>
            <a:ext cx="0" cy="195814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4" idx="2"/>
            <a:endCxn id="4" idx="4"/>
          </p:cNvCxnSpPr>
          <p:nvPr/>
        </p:nvCxnSpPr>
        <p:spPr>
          <a:xfrm flipH="1">
            <a:off x="6044058" y="5488193"/>
            <a:ext cx="1799284" cy="60510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>
            <a:stCxn id="4" idx="4"/>
            <a:endCxn id="4" idx="6"/>
          </p:cNvCxnSpPr>
          <p:nvPr/>
        </p:nvCxnSpPr>
        <p:spPr>
          <a:xfrm flipH="1" flipV="1">
            <a:off x="4932040" y="4509120"/>
            <a:ext cx="1112018" cy="1584173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>
            <a:stCxn id="4" idx="6"/>
            <a:endCxn id="4" idx="8"/>
          </p:cNvCxnSpPr>
          <p:nvPr/>
        </p:nvCxnSpPr>
        <p:spPr>
          <a:xfrm flipV="1">
            <a:off x="4932040" y="2924947"/>
            <a:ext cx="1112018" cy="1584173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>
            <a:stCxn id="4" idx="8"/>
            <a:endCxn id="4" idx="0"/>
          </p:cNvCxnSpPr>
          <p:nvPr/>
        </p:nvCxnSpPr>
        <p:spPr>
          <a:xfrm>
            <a:off x="6044058" y="2924947"/>
            <a:ext cx="1799284" cy="60510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ovéPole 51"/>
          <p:cNvSpPr txBox="1"/>
          <p:nvPr/>
        </p:nvSpPr>
        <p:spPr>
          <a:xfrm>
            <a:off x="5481402" y="1888668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20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7270971" y="1888669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21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8426767" y="2774618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22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605023" y="3816622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23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31935" y="4657221"/>
            <a:ext cx="4932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CO JSME ZJISTILI?</a:t>
            </a:r>
          </a:p>
          <a:p>
            <a:r>
              <a:rPr lang="cs-CZ" sz="2400" dirty="0" smtClean="0"/>
              <a:t>Spojením násobků čísla 2 vznikl pravidelný 5-ti úhelník (10-ti úhelník děleno dvěma 10 : 2 = 5)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NÁSOBKY ČÍSLA 2 jsou tedy následující:</a:t>
            </a: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7882" y="177281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/>
              <a:t>, </a:t>
            </a:r>
            <a:r>
              <a:rPr lang="cs-CZ" sz="3200" b="1" dirty="0" smtClean="0">
                <a:solidFill>
                  <a:srgbClr val="FF0000"/>
                </a:solidFill>
              </a:rPr>
              <a:t>4</a:t>
            </a:r>
            <a:r>
              <a:rPr lang="cs-CZ" sz="3200" dirty="0" smtClean="0"/>
              <a:t>, </a:t>
            </a:r>
            <a:r>
              <a:rPr lang="cs-CZ" sz="3200" b="1" dirty="0" smtClean="0">
                <a:solidFill>
                  <a:srgbClr val="FF0000"/>
                </a:solidFill>
              </a:rPr>
              <a:t>6</a:t>
            </a:r>
            <a:r>
              <a:rPr lang="cs-CZ" sz="3200" dirty="0" smtClean="0"/>
              <a:t>, </a:t>
            </a:r>
            <a:r>
              <a:rPr lang="cs-CZ" sz="3200" b="1" dirty="0" smtClean="0">
                <a:solidFill>
                  <a:srgbClr val="FF0000"/>
                </a:solidFill>
              </a:rPr>
              <a:t>8</a:t>
            </a:r>
            <a:r>
              <a:rPr lang="cs-CZ" sz="3200" dirty="0" smtClean="0"/>
              <a:t>, 1</a:t>
            </a:r>
            <a:r>
              <a:rPr lang="cs-CZ" sz="3200" b="1" dirty="0" smtClean="0">
                <a:solidFill>
                  <a:srgbClr val="FF0000"/>
                </a:solidFill>
              </a:rPr>
              <a:t>0</a:t>
            </a:r>
            <a:r>
              <a:rPr lang="cs-CZ" sz="3200" dirty="0" smtClean="0"/>
              <a:t>, 1</a:t>
            </a:r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/>
              <a:t>, 1</a:t>
            </a:r>
            <a:r>
              <a:rPr lang="cs-CZ" sz="3200" b="1" dirty="0" smtClean="0">
                <a:solidFill>
                  <a:srgbClr val="FF0000"/>
                </a:solidFill>
              </a:rPr>
              <a:t>4</a:t>
            </a:r>
            <a:r>
              <a:rPr lang="cs-CZ" sz="3200" dirty="0" smtClean="0"/>
              <a:t>, 1</a:t>
            </a:r>
            <a:r>
              <a:rPr lang="cs-CZ" sz="3200" b="1" dirty="0" smtClean="0">
                <a:solidFill>
                  <a:srgbClr val="FF0000"/>
                </a:solidFill>
              </a:rPr>
              <a:t>6</a:t>
            </a:r>
            <a:r>
              <a:rPr lang="cs-CZ" sz="3200" dirty="0" smtClean="0"/>
              <a:t>, 1</a:t>
            </a:r>
            <a:r>
              <a:rPr lang="cs-CZ" sz="3200" b="1" dirty="0" smtClean="0">
                <a:solidFill>
                  <a:srgbClr val="FF0000"/>
                </a:solidFill>
              </a:rPr>
              <a:t>8</a:t>
            </a:r>
            <a:r>
              <a:rPr lang="cs-CZ" sz="3200" dirty="0" smtClean="0"/>
              <a:t>, 2</a:t>
            </a:r>
            <a:r>
              <a:rPr lang="cs-CZ" sz="3200" b="1" dirty="0" smtClean="0">
                <a:solidFill>
                  <a:srgbClr val="FF0000"/>
                </a:solidFill>
              </a:rPr>
              <a:t>0</a:t>
            </a:r>
            <a:r>
              <a:rPr lang="cs-CZ" sz="3200" dirty="0" smtClean="0"/>
              <a:t>, 2</a:t>
            </a:r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/>
              <a:t>, 2</a:t>
            </a:r>
            <a:r>
              <a:rPr lang="cs-CZ" sz="3200" b="1" dirty="0" smtClean="0">
                <a:solidFill>
                  <a:srgbClr val="FF0000"/>
                </a:solidFill>
              </a:rPr>
              <a:t>4</a:t>
            </a:r>
            <a:r>
              <a:rPr lang="cs-CZ" sz="3200" dirty="0" smtClean="0"/>
              <a:t>, 2</a:t>
            </a:r>
            <a:r>
              <a:rPr lang="cs-CZ" sz="3200" b="1" dirty="0" smtClean="0">
                <a:solidFill>
                  <a:srgbClr val="FF0000"/>
                </a:solidFill>
              </a:rPr>
              <a:t>6</a:t>
            </a:r>
            <a:r>
              <a:rPr lang="cs-CZ" sz="3200" dirty="0" smtClean="0"/>
              <a:t>, …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7882" y="2564904"/>
            <a:ext cx="7892550" cy="381642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CO JSME ZJISTILI ?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cs-CZ" sz="2400" dirty="0" smtClean="0"/>
              <a:t>na místě jednotek (poslední číslice) se </a:t>
            </a:r>
            <a:r>
              <a:rPr lang="cs-CZ" sz="2400" b="1" dirty="0" smtClean="0"/>
              <a:t>OPAKUJÍ SUDÁ ČÍSLA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cs-CZ" sz="2400" dirty="0" smtClean="0"/>
              <a:t>O </a:t>
            </a:r>
            <a:r>
              <a:rPr lang="cs-CZ" sz="2400" b="1" dirty="0" smtClean="0"/>
              <a:t>DĚLITELNOSTI ČÍSLEM 2 </a:t>
            </a:r>
            <a:r>
              <a:rPr lang="cs-CZ" sz="2400" dirty="0" smtClean="0"/>
              <a:t>TEDY ROZHODUJE </a:t>
            </a:r>
            <a:r>
              <a:rPr lang="cs-CZ" sz="2400" b="1" dirty="0" smtClean="0"/>
              <a:t>POSLEDNÍ</a:t>
            </a:r>
            <a:r>
              <a:rPr lang="cs-CZ" sz="2400" dirty="0" smtClean="0"/>
              <a:t> </a:t>
            </a:r>
            <a:r>
              <a:rPr lang="cs-CZ" sz="2400" b="1" dirty="0" smtClean="0"/>
              <a:t>ČÍSLICE</a:t>
            </a:r>
            <a:r>
              <a:rPr lang="cs-CZ" sz="2400" dirty="0" smtClean="0"/>
              <a:t>, KTERÁ MUSÍ BÝT </a:t>
            </a:r>
            <a:r>
              <a:rPr lang="cs-CZ" sz="2400" b="1" dirty="0" smtClean="0"/>
              <a:t>SUDÁ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cs-CZ" sz="2400" dirty="0" smtClean="0"/>
              <a:t>POZOR </a:t>
            </a:r>
            <a:r>
              <a:rPr lang="cs-CZ" sz="2400" dirty="0" smtClean="0"/>
              <a:t>- ČÍSLO </a:t>
            </a:r>
            <a:r>
              <a:rPr lang="cs-CZ" sz="2400" b="1" dirty="0" smtClean="0"/>
              <a:t>NULA</a:t>
            </a:r>
            <a:r>
              <a:rPr lang="cs-CZ" sz="2400" dirty="0" smtClean="0"/>
              <a:t> JE TAKÉ </a:t>
            </a:r>
            <a:r>
              <a:rPr lang="cs-CZ" sz="2400" b="1" dirty="0" smtClean="0"/>
              <a:t>SUDÉ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44208" y="4653136"/>
            <a:ext cx="1440160" cy="1323439"/>
          </a:xfrm>
          <a:prstGeom prst="rect">
            <a:avLst/>
          </a:prstGeom>
          <a:solidFill>
            <a:schemeClr val="bg1">
              <a:lumMod val="85000"/>
            </a:schemeClr>
          </a:solidFill>
          <a:ln w="508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   </a:t>
            </a:r>
            <a:r>
              <a:rPr lang="cs-CZ" sz="8000" b="1" dirty="0" smtClean="0">
                <a:solidFill>
                  <a:srgbClr val="FF0000"/>
                </a:solidFill>
              </a:rPr>
              <a:t>2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7242" y="332656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KDY JE ČÍSLO DĚLITELNÉ ČÍSLEM 5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Desetiúhelník 3"/>
          <p:cNvSpPr/>
          <p:nvPr/>
        </p:nvSpPr>
        <p:spPr>
          <a:xfrm>
            <a:off x="4932040" y="2924944"/>
            <a:ext cx="3218656" cy="3168352"/>
          </a:xfrm>
          <a:prstGeom prst="decagon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29837" y="1694237"/>
            <a:ext cx="39604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ÚKOL: </a:t>
            </a:r>
            <a:r>
              <a:rPr lang="cs-CZ" sz="2400" dirty="0" smtClean="0"/>
              <a:t>V pravidelném 10-ti úhelníku postupně spojujte čarou </a:t>
            </a:r>
            <a:r>
              <a:rPr lang="cs-CZ" sz="2400" b="1" dirty="0" smtClean="0"/>
              <a:t>NÁSOBKY ČÍSLA 5 </a:t>
            </a:r>
            <a:r>
              <a:rPr lang="cs-CZ" sz="2400" dirty="0" smtClean="0"/>
              <a:t>(5, 10, 15, 20….)</a:t>
            </a:r>
          </a:p>
          <a:p>
            <a:r>
              <a:rPr lang="cs-CZ" sz="2400" dirty="0" smtClean="0"/>
              <a:t>Pracujte </a:t>
            </a:r>
            <a:r>
              <a:rPr lang="cs-CZ" sz="2400" b="1" dirty="0" smtClean="0"/>
              <a:t>obdobně </a:t>
            </a:r>
            <a:r>
              <a:rPr lang="cs-CZ" sz="2400" b="1" dirty="0"/>
              <a:t>jako u </a:t>
            </a:r>
            <a:r>
              <a:rPr lang="cs-CZ" sz="2400" b="1" dirty="0" smtClean="0"/>
              <a:t>předchozího čísla 2</a:t>
            </a:r>
            <a:endParaRPr lang="cs-CZ" sz="2400" b="1" dirty="0"/>
          </a:p>
          <a:p>
            <a:endParaRPr lang="cs-CZ" sz="2400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7020272" y="2520171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27614" y="2216355"/>
            <a:ext cx="677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589414" y="2183630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098414" y="3068382"/>
            <a:ext cx="53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12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934672" y="3344281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150696" y="4311012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828430" y="537321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937491" y="6062468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68144" y="609329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32040" y="5373216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49587" y="4278287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 flipH="1">
            <a:off x="4807346" y="307237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868144" y="2493800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331657" y="4117883"/>
            <a:ext cx="53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13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481402" y="1888668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20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7270971" y="1888669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21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8426767" y="2774618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22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605023" y="3816622"/>
            <a:ext cx="7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23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92779" y="4348715"/>
            <a:ext cx="4932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CO JSME ZJISTILI?</a:t>
            </a:r>
          </a:p>
          <a:p>
            <a:r>
              <a:rPr lang="cs-CZ" sz="2400" dirty="0" smtClean="0"/>
              <a:t>Spojením násobků čísla 5 nevznikl pravidelný mnohoúhelník jako u čísla 2, na místě jednotek se střídají čísla 5 a 0.</a:t>
            </a:r>
            <a:endParaRPr lang="cs-CZ" sz="2400" dirty="0"/>
          </a:p>
        </p:txBody>
      </p:sp>
      <p:cxnSp>
        <p:nvCxnSpPr>
          <p:cNvPr id="6" name="Přímá spojnice 5"/>
          <p:cNvCxnSpPr>
            <a:stCxn id="4" idx="3"/>
            <a:endCxn id="4" idx="8"/>
          </p:cNvCxnSpPr>
          <p:nvPr/>
        </p:nvCxnSpPr>
        <p:spPr>
          <a:xfrm flipH="1" flipV="1">
            <a:off x="6044058" y="2924947"/>
            <a:ext cx="994620" cy="316834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9199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NÁSOBKY ČÍSLA 5 jsou tedy následující:</a:t>
            </a: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3904" y="1469450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/>
              <a:t>,1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1</a:t>
            </a:r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/>
              <a:t>, 2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2</a:t>
            </a:r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/>
              <a:t>, 3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3</a:t>
            </a:r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/>
              <a:t>, 4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4</a:t>
            </a:r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/>
              <a:t>, 5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5</a:t>
            </a:r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/>
              <a:t>, 6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….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2564904"/>
            <a:ext cx="7892550" cy="307776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CO JSME </a:t>
            </a:r>
            <a:r>
              <a:rPr lang="cs-CZ" sz="3200" b="1" dirty="0" smtClean="0"/>
              <a:t>ZJISTILI?</a:t>
            </a:r>
            <a:endParaRPr lang="cs-CZ" sz="3200" b="1" dirty="0" smtClean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na místě jednotek (poslední číslice) se </a:t>
            </a:r>
            <a:r>
              <a:rPr lang="cs-CZ" sz="2400" b="1" dirty="0" smtClean="0"/>
              <a:t>PRAVIDELNĚ STŘÍDAJÍ čísla 5 a 0</a:t>
            </a:r>
            <a:endParaRPr lang="cs-CZ" sz="2400" dirty="0" smtClean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O </a:t>
            </a:r>
            <a:r>
              <a:rPr lang="cs-CZ" sz="2400" b="1" dirty="0" smtClean="0"/>
              <a:t>DĚLITELNOSTI ČÍSLEM 5</a:t>
            </a:r>
            <a:r>
              <a:rPr lang="cs-CZ" sz="2400" dirty="0" smtClean="0"/>
              <a:t> ROZHODUJE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     </a:t>
            </a:r>
            <a:r>
              <a:rPr lang="cs-CZ" sz="2400" b="1" dirty="0" smtClean="0"/>
              <a:t>POSLEDNÍ ČÍSLICE, </a:t>
            </a:r>
            <a:r>
              <a:rPr lang="cs-CZ" sz="2400" dirty="0" smtClean="0"/>
              <a:t>která musí být </a:t>
            </a:r>
            <a:r>
              <a:rPr lang="cs-CZ" sz="2400" b="1" dirty="0" smtClean="0"/>
              <a:t>5 nebo 0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452320" y="3593561"/>
            <a:ext cx="1440160" cy="1323439"/>
          </a:xfrm>
          <a:prstGeom prst="rect">
            <a:avLst/>
          </a:prstGeom>
          <a:solidFill>
            <a:schemeClr val="bg1">
              <a:lumMod val="85000"/>
            </a:schemeClr>
          </a:solidFill>
          <a:ln w="508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   </a:t>
            </a:r>
            <a:r>
              <a:rPr lang="cs-CZ" sz="8000" b="1" dirty="0" smtClean="0">
                <a:solidFill>
                  <a:srgbClr val="FF0000"/>
                </a:solidFill>
              </a:rPr>
              <a:t>5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087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KDY JE ČÍSLO DĚLITELNÉ  10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2708920"/>
            <a:ext cx="7892550" cy="307776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CO JSME </a:t>
            </a:r>
            <a:r>
              <a:rPr lang="cs-CZ" sz="3200" b="1" dirty="0" smtClean="0"/>
              <a:t>ZJISTILI?</a:t>
            </a:r>
            <a:endParaRPr lang="cs-CZ" sz="3200" b="1" dirty="0" smtClean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na místě jednotek (poslední číslice) se stále </a:t>
            </a:r>
            <a:r>
              <a:rPr lang="cs-CZ" sz="2400" b="1" dirty="0" smtClean="0"/>
              <a:t>OPAKUJE ČÍSLICE 0</a:t>
            </a:r>
            <a:endParaRPr lang="cs-CZ" sz="2400" dirty="0" smtClean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cs-CZ" sz="2400" dirty="0" smtClean="0"/>
              <a:t>O </a:t>
            </a:r>
            <a:r>
              <a:rPr lang="cs-CZ" sz="2400" b="1" dirty="0" smtClean="0"/>
              <a:t>DĚLITELNOSTI ČÍSLEM 10</a:t>
            </a:r>
            <a:r>
              <a:rPr lang="cs-CZ" sz="2400" dirty="0" smtClean="0"/>
              <a:t> ROZHODUJE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     </a:t>
            </a:r>
            <a:r>
              <a:rPr lang="cs-CZ" sz="2400" b="1" dirty="0" smtClean="0"/>
              <a:t>POSLEDNÍ ČÍSLICE, </a:t>
            </a:r>
            <a:r>
              <a:rPr lang="cs-CZ" sz="2400" dirty="0" smtClean="0"/>
              <a:t>KTERÁ MUSÍ BÝT </a:t>
            </a:r>
            <a:r>
              <a:rPr lang="cs-CZ" sz="2400" b="1" dirty="0" smtClean="0"/>
              <a:t>0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767490" y="4077072"/>
            <a:ext cx="1855710" cy="1323439"/>
          </a:xfrm>
          <a:prstGeom prst="rect">
            <a:avLst/>
          </a:prstGeom>
          <a:solidFill>
            <a:schemeClr val="bg1">
              <a:lumMod val="85000"/>
            </a:schemeClr>
          </a:solidFill>
          <a:ln w="508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   </a:t>
            </a:r>
            <a:r>
              <a:rPr lang="cs-CZ" sz="8000" b="1" dirty="0" smtClean="0">
                <a:solidFill>
                  <a:srgbClr val="FF0000"/>
                </a:solidFill>
              </a:rPr>
              <a:t>10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3904" y="1469450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2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3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4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5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6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7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8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9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10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11</a:t>
            </a:r>
            <a:r>
              <a:rPr lang="cs-CZ" sz="3200" b="1" dirty="0" smtClean="0">
                <a:solidFill>
                  <a:srgbClr val="008000"/>
                </a:solidFill>
              </a:rPr>
              <a:t>0</a:t>
            </a:r>
            <a:r>
              <a:rPr lang="cs-CZ" sz="3200" dirty="0" smtClean="0"/>
              <a:t>, ….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968351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72008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ZKOUŠKA ZNALOSTÍ:</a:t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424936" cy="496855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Do mezery doplňte číslici, tak aby celé číslo bylo dělitelné:</a:t>
            </a:r>
          </a:p>
          <a:p>
            <a:pPr>
              <a:buFontTx/>
              <a:buChar char="-"/>
            </a:pPr>
            <a:r>
              <a:rPr lang="cs-CZ" b="1" dirty="0" smtClean="0"/>
              <a:t>DVĚMA</a:t>
            </a:r>
          </a:p>
          <a:p>
            <a:pPr marL="0" indent="0">
              <a:buNone/>
            </a:pPr>
            <a:r>
              <a:rPr lang="cs-CZ" dirty="0" smtClean="0"/>
              <a:t>12_			3_8			5_		</a:t>
            </a:r>
          </a:p>
          <a:p>
            <a:pPr marL="0" indent="0">
              <a:buNone/>
            </a:pPr>
            <a:r>
              <a:rPr lang="cs-CZ" dirty="0" smtClean="0"/>
              <a:t>6_5			13_			_74	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  <a:p>
            <a:pPr>
              <a:buFontTx/>
              <a:buChar char="-"/>
            </a:pPr>
            <a:r>
              <a:rPr lang="cs-CZ" b="1" dirty="0" smtClean="0"/>
              <a:t>PĚTI</a:t>
            </a:r>
          </a:p>
          <a:p>
            <a:pPr marL="0" indent="0">
              <a:buNone/>
            </a:pPr>
            <a:r>
              <a:rPr lang="cs-CZ" dirty="0" smtClean="0"/>
              <a:t>31_			25_			_28</a:t>
            </a:r>
          </a:p>
          <a:p>
            <a:pPr marL="0" indent="0">
              <a:buNone/>
            </a:pPr>
            <a:r>
              <a:rPr lang="cs-CZ" dirty="0" smtClean="0"/>
              <a:t>		</a:t>
            </a:r>
          </a:p>
          <a:p>
            <a:pPr>
              <a:buFontTx/>
              <a:buChar char="-"/>
            </a:pPr>
            <a:r>
              <a:rPr lang="cs-CZ" b="1" dirty="0" smtClean="0"/>
              <a:t>DESETI</a:t>
            </a:r>
          </a:p>
          <a:p>
            <a:pPr marL="0" indent="0">
              <a:buNone/>
            </a:pPr>
            <a:r>
              <a:rPr lang="cs-CZ" dirty="0" smtClean="0"/>
              <a:t>12_			_125			16_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968552"/>
          </a:xfrm>
        </p:spPr>
        <p:txBody>
          <a:bodyPr/>
          <a:lstStyle/>
          <a:p>
            <a:pPr>
              <a:buFontTx/>
              <a:buChar char="-"/>
            </a:pPr>
            <a:r>
              <a:rPr lang="cs-CZ" b="1" dirty="0" smtClean="0"/>
              <a:t>DVĚMA</a:t>
            </a:r>
          </a:p>
          <a:p>
            <a:pPr marL="0" indent="0">
              <a:buNone/>
            </a:pPr>
            <a:r>
              <a:rPr lang="cs-CZ" dirty="0" smtClean="0"/>
              <a:t>12</a:t>
            </a:r>
            <a:r>
              <a:rPr lang="cs-CZ" b="1" dirty="0" smtClean="0">
                <a:solidFill>
                  <a:srgbClr val="FF0000"/>
                </a:solidFill>
              </a:rPr>
              <a:t>0 (2,4,6,8)</a:t>
            </a:r>
            <a:r>
              <a:rPr lang="cs-CZ" dirty="0" smtClean="0"/>
              <a:t>		3</a:t>
            </a:r>
            <a:r>
              <a:rPr lang="cs-CZ" b="1" dirty="0" smtClean="0">
                <a:solidFill>
                  <a:srgbClr val="FF0000"/>
                </a:solidFill>
              </a:rPr>
              <a:t>2</a:t>
            </a:r>
            <a:r>
              <a:rPr lang="cs-CZ" dirty="0" smtClean="0"/>
              <a:t>8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(0,1,3,4,5,6,7,8,9)</a:t>
            </a:r>
            <a:r>
              <a:rPr lang="cs-CZ" dirty="0" smtClean="0"/>
              <a:t>	5</a:t>
            </a:r>
            <a:r>
              <a:rPr lang="cs-CZ" b="1" dirty="0" smtClean="0">
                <a:solidFill>
                  <a:srgbClr val="FF0000"/>
                </a:solidFill>
              </a:rPr>
              <a:t>4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(0,2,6,8)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 smtClean="0"/>
              <a:t>6_5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(nemá řešení)</a:t>
            </a:r>
            <a:r>
              <a:rPr lang="cs-CZ" dirty="0" smtClean="0"/>
              <a:t>	13</a:t>
            </a:r>
            <a:r>
              <a:rPr lang="cs-CZ" b="1" dirty="0" smtClean="0">
                <a:solidFill>
                  <a:srgbClr val="FF0000"/>
                </a:solidFill>
              </a:rPr>
              <a:t>6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(0,2,4,8)</a:t>
            </a:r>
            <a:r>
              <a:rPr lang="cs-CZ" dirty="0" smtClean="0"/>
              <a:t>		</a:t>
            </a:r>
            <a:r>
              <a:rPr lang="cs-CZ" b="1" dirty="0" smtClean="0">
                <a:solidFill>
                  <a:srgbClr val="FF0000"/>
                </a:solidFill>
              </a:rPr>
              <a:t>1</a:t>
            </a:r>
            <a:r>
              <a:rPr lang="cs-CZ" dirty="0" smtClean="0"/>
              <a:t>74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(2,3,4,5,6,7,8,9</a:t>
            </a:r>
            <a:r>
              <a:rPr lang="cs-CZ" b="1" dirty="0">
                <a:solidFill>
                  <a:srgbClr val="FF0000"/>
                </a:solidFill>
              </a:rPr>
              <a:t>) </a:t>
            </a:r>
            <a:r>
              <a:rPr lang="cs-CZ" dirty="0" smtClean="0"/>
              <a:t>		</a:t>
            </a:r>
            <a:endParaRPr lang="cs-CZ" dirty="0"/>
          </a:p>
          <a:p>
            <a:pPr>
              <a:buFontTx/>
              <a:buChar char="-"/>
            </a:pPr>
            <a:r>
              <a:rPr lang="cs-CZ" b="1" dirty="0" smtClean="0"/>
              <a:t>PĚTI</a:t>
            </a:r>
          </a:p>
          <a:p>
            <a:pPr marL="0" indent="0">
              <a:buNone/>
            </a:pPr>
            <a:r>
              <a:rPr lang="cs-CZ" dirty="0" smtClean="0"/>
              <a:t>31</a:t>
            </a:r>
            <a:r>
              <a:rPr lang="cs-CZ" b="1" dirty="0" smtClean="0">
                <a:solidFill>
                  <a:srgbClr val="FF0000"/>
                </a:solidFill>
              </a:rPr>
              <a:t>5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(0)</a:t>
            </a:r>
            <a:r>
              <a:rPr lang="cs-CZ" dirty="0" smtClean="0"/>
              <a:t>			25</a:t>
            </a:r>
            <a:r>
              <a:rPr lang="cs-CZ" b="1" dirty="0" smtClean="0">
                <a:solidFill>
                  <a:srgbClr val="FF0000"/>
                </a:solidFill>
              </a:rPr>
              <a:t>0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(5)</a:t>
            </a:r>
            <a:r>
              <a:rPr lang="cs-CZ" dirty="0" smtClean="0"/>
              <a:t>	_28 </a:t>
            </a:r>
            <a:r>
              <a:rPr lang="cs-CZ" b="1" dirty="0">
                <a:solidFill>
                  <a:srgbClr val="FF0000"/>
                </a:solidFill>
              </a:rPr>
              <a:t>(nemá řešení)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</a:t>
            </a:r>
          </a:p>
          <a:p>
            <a:pPr>
              <a:buFontTx/>
              <a:buChar char="-"/>
            </a:pPr>
            <a:r>
              <a:rPr lang="cs-CZ" b="1" dirty="0" smtClean="0"/>
              <a:t>DESETI</a:t>
            </a:r>
          </a:p>
          <a:p>
            <a:pPr marL="0" indent="0">
              <a:buNone/>
            </a:pPr>
            <a:r>
              <a:rPr lang="cs-CZ" dirty="0" smtClean="0"/>
              <a:t>12</a:t>
            </a:r>
            <a:r>
              <a:rPr lang="cs-CZ" b="1" dirty="0" smtClean="0">
                <a:solidFill>
                  <a:srgbClr val="FF0000"/>
                </a:solidFill>
              </a:rPr>
              <a:t>0</a:t>
            </a:r>
            <a:r>
              <a:rPr lang="cs-CZ" dirty="0" smtClean="0"/>
              <a:t>			_125 </a:t>
            </a:r>
            <a:r>
              <a:rPr lang="cs-CZ" b="1" dirty="0" smtClean="0">
                <a:solidFill>
                  <a:srgbClr val="FF0000"/>
                </a:solidFill>
              </a:rPr>
              <a:t>(nemá řešení) 		</a:t>
            </a:r>
            <a:r>
              <a:rPr lang="cs-CZ" dirty="0" smtClean="0"/>
              <a:t>16</a:t>
            </a:r>
            <a:r>
              <a:rPr lang="cs-CZ" b="1" dirty="0" smtClean="0">
                <a:solidFill>
                  <a:srgbClr val="FF0000"/>
                </a:solidFill>
              </a:rPr>
              <a:t>0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47667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ŘEŠENÍ:</a:t>
            </a:r>
            <a:r>
              <a:rPr lang="cs-CZ" sz="2800" dirty="0" smtClean="0"/>
              <a:t>	některé příklady mají více řešení (ostatní 		možná řešení jsou uvedená v závorce)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40073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704088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ANOTACE:  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Tento výukový materiál bude využíván při hodině aritmetiky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 6. ročníku jako společné objevování žáků s učitelem.</a:t>
            </a:r>
          </a:p>
          <a:p>
            <a:r>
              <a:rPr lang="cs-CZ" dirty="0" smtClean="0"/>
              <a:t>Na začátku hodiny si zopakujeme co již víme o dělení.</a:t>
            </a:r>
          </a:p>
          <a:p>
            <a:r>
              <a:rPr lang="cs-CZ" dirty="0" smtClean="0"/>
              <a:t>Pak definujeme DĚLITELNOST.</a:t>
            </a:r>
          </a:p>
          <a:p>
            <a:r>
              <a:rPr lang="cs-CZ" dirty="0" smtClean="0"/>
              <a:t>Žáci dostanou předtištěný list, s pravidelnými desetiúhelníky, do kterého budou spojovat násobky čísel 2, 5 a 10 společně </a:t>
            </a:r>
          </a:p>
          <a:p>
            <a:pPr marL="0" indent="0">
              <a:buNone/>
            </a:pPr>
            <a:r>
              <a:rPr lang="cs-CZ" smtClean="0"/>
              <a:t>    s </a:t>
            </a:r>
            <a:r>
              <a:rPr lang="cs-CZ" dirty="0" smtClean="0"/>
              <a:t>učitelem a s interaktivní tabulí.</a:t>
            </a:r>
          </a:p>
          <a:p>
            <a:r>
              <a:rPr lang="cs-CZ" dirty="0" smtClean="0"/>
              <a:t>Postupně společně definujeme dělitelnost číslem 2, 5 a 10.</a:t>
            </a:r>
          </a:p>
          <a:p>
            <a:r>
              <a:rPr lang="cs-CZ" dirty="0" smtClean="0"/>
              <a:t>Závěr hodiny je věnovaný krátkému procvičování.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použitá literatura:</a:t>
            </a:r>
          </a:p>
          <a:p>
            <a:pPr>
              <a:buNone/>
            </a:pPr>
            <a:r>
              <a:rPr lang="cs-CZ" sz="2400" i="1" dirty="0" smtClean="0"/>
              <a:t>	učebnice  Matematika 6 – Aritmetika, </a:t>
            </a:r>
            <a:r>
              <a:rPr lang="cs-CZ" sz="2400" i="1" dirty="0" err="1" smtClean="0"/>
              <a:t>Binterová</a:t>
            </a:r>
            <a:r>
              <a:rPr lang="cs-CZ" sz="2400" i="1" dirty="0" smtClean="0"/>
              <a:t>, Fuchs, Tlustý; nakladatelství Fraus, Plzeň 2007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608</TotalTime>
  <Words>537</Words>
  <Application>Microsoft Office PowerPoint</Application>
  <PresentationFormat>Předvádění na obrazovce (4:3)</PresentationFormat>
  <Paragraphs>115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 MATEMATIKA – ARITMETIKA 6</vt:lpstr>
      <vt:lpstr>CO JIŽ VÍME O DĚLENÍ DVOU ČÍSEL?</vt:lpstr>
      <vt:lpstr>KDY JE ČÍSLO DĚLITELNÉ ČÍSLEM 2</vt:lpstr>
      <vt:lpstr>NÁSOBKY ČÍSLA 2 jsou tedy následující:</vt:lpstr>
      <vt:lpstr>KDY JE ČÍSLO DĚLITELNÉ ČÍSLEM 5</vt:lpstr>
      <vt:lpstr>NÁSOBKY ČÍSLA 5 jsou tedy následující:</vt:lpstr>
      <vt:lpstr>KDY JE ČÍSLO DĚLITELNÉ  10</vt:lpstr>
      <vt:lpstr>  ZKOUŠKA ZNALOSTÍ:  </vt:lpstr>
      <vt:lpstr>Snímek 9</vt:lpstr>
      <vt:lpstr>     ANOTACE: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Geometrie – 7.ročník</dc:title>
  <dc:creator>Lubos</dc:creator>
  <cp:lastModifiedBy>Dum</cp:lastModifiedBy>
  <cp:revision>110</cp:revision>
  <dcterms:created xsi:type="dcterms:W3CDTF">2011-11-27T20:43:59Z</dcterms:created>
  <dcterms:modified xsi:type="dcterms:W3CDTF">2013-10-02T10:29:22Z</dcterms:modified>
</cp:coreProperties>
</file>