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57" r:id="rId3"/>
    <p:sldId id="267" r:id="rId4"/>
    <p:sldId id="273" r:id="rId5"/>
    <p:sldId id="275" r:id="rId6"/>
    <p:sldId id="276" r:id="rId7"/>
    <p:sldId id="271" r:id="rId8"/>
    <p:sldId id="266" r:id="rId9"/>
    <p:sldId id="277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588" autoAdjust="0"/>
    <p:restoredTop sz="94671" autoAdjust="0"/>
  </p:normalViewPr>
  <p:slideViewPr>
    <p:cSldViewPr>
      <p:cViewPr varScale="1">
        <p:scale>
          <a:sx n="87" d="100"/>
          <a:sy n="87" d="100"/>
        </p:scale>
        <p:origin x="-8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VY_32_INOVACE_02_M6_ZNAKY DĚLITELNOSTI 3, 9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ZNAKY DĚLITELNOSTI  čísly 3, 9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3.2.2013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75070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9861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50141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09861" y="838311"/>
          <a:ext cx="6611018" cy="151943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VY_32_INOVACE_02_M6_ZNAKY DĚLITELNOSTI 3, 9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838311"/>
        <a:ext cx="6611018" cy="419155"/>
      </dsp:txXfrm>
    </dsp:sp>
    <dsp:sp modelId="{FFC9F71D-1B4F-4AD9-A4A6-86ADEFC8AF5C}">
      <dsp:nvSpPr>
        <dsp:cNvPr id="0" name=""/>
        <dsp:cNvSpPr/>
      </dsp:nvSpPr>
      <dsp:spPr>
        <a:xfrm>
          <a:off x="825212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09861" y="1332780"/>
          <a:ext cx="6611018" cy="96929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ZNAKY DĚLITELNOSTI  čísly 3, 9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332780"/>
        <a:ext cx="6611018" cy="419155"/>
      </dsp:txXfrm>
    </dsp:sp>
    <dsp:sp modelId="{EE85B701-7295-41C0-BA7A-34D3756A2AE6}">
      <dsp:nvSpPr>
        <dsp:cNvPr id="0" name=""/>
        <dsp:cNvSpPr/>
      </dsp:nvSpPr>
      <dsp:spPr>
        <a:xfrm>
          <a:off x="1100283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09861" y="1676622"/>
          <a:ext cx="6611018" cy="41915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3.2.2013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6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ZNAKY DĚLITELNOSTI ČÍSLY 3, 9</a:t>
            </a:r>
            <a:endParaRPr lang="cs-CZ" sz="3200" b="1" dirty="0"/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1906110279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CO JIŽ VÍME O DĚLITELNOSTI?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251520" y="1412776"/>
            <a:ext cx="8640960" cy="51845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ČÍSLO </a:t>
            </a:r>
            <a:r>
              <a:rPr lang="cs-CZ" sz="2800" b="1" i="1" dirty="0"/>
              <a:t>a</a:t>
            </a:r>
            <a:r>
              <a:rPr lang="cs-CZ" sz="2800" b="1" dirty="0"/>
              <a:t> JE </a:t>
            </a:r>
            <a:r>
              <a:rPr lang="cs-CZ" sz="2800" b="1" dirty="0">
                <a:solidFill>
                  <a:srgbClr val="FF0000"/>
                </a:solidFill>
              </a:rPr>
              <a:t>DĚLITELNÉ</a:t>
            </a:r>
            <a:r>
              <a:rPr lang="cs-CZ" sz="2800" b="1" dirty="0"/>
              <a:t> ČÍSLEM </a:t>
            </a:r>
            <a:r>
              <a:rPr lang="cs-CZ" sz="2800" b="1" i="1" dirty="0" smtClean="0"/>
              <a:t>b, </a:t>
            </a:r>
            <a:r>
              <a:rPr lang="cs-CZ" sz="2800" i="1" dirty="0" smtClean="0"/>
              <a:t>p</a:t>
            </a:r>
            <a:r>
              <a:rPr lang="cs-CZ" sz="2800" dirty="0" smtClean="0"/>
              <a:t>okud </a:t>
            </a:r>
            <a:r>
              <a:rPr lang="cs-CZ" sz="2800" dirty="0"/>
              <a:t>vychází </a:t>
            </a:r>
            <a:r>
              <a:rPr lang="cs-CZ" sz="2800" b="1" dirty="0"/>
              <a:t>DĚLENÍ BEZE </a:t>
            </a:r>
            <a:r>
              <a:rPr lang="cs-CZ" sz="2800" b="1" dirty="0" smtClean="0"/>
              <a:t>ZBYTKU.</a:t>
            </a: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Umíme bez počítání určit, kdy je číslo dělitelné číslem 2, 5 a 10.</a:t>
            </a:r>
            <a:endParaRPr lang="cs-CZ" sz="2800" b="1" dirty="0" smtClean="0"/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Ve všech případech nás zajímá </a:t>
            </a:r>
            <a:r>
              <a:rPr lang="cs-CZ" sz="2800" b="1" dirty="0" smtClean="0"/>
              <a:t>POSLEDNÍ ČÍSLICE.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Číslo je </a:t>
            </a:r>
            <a:r>
              <a:rPr lang="cs-CZ" sz="2800" b="1" dirty="0" smtClean="0"/>
              <a:t>DĚLITELNÉ ČÍSLEM 2</a:t>
            </a:r>
            <a:r>
              <a:rPr lang="cs-CZ" sz="2800" dirty="0" smtClean="0"/>
              <a:t>, pokud je na místě jednotek </a:t>
            </a:r>
            <a:r>
              <a:rPr lang="cs-CZ" sz="2800" b="1" dirty="0" smtClean="0"/>
              <a:t>SUDÉ ČÍSLO.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/>
              <a:t>Číslo je </a:t>
            </a:r>
            <a:r>
              <a:rPr lang="cs-CZ" sz="2800" b="1" dirty="0"/>
              <a:t>DĚLITELNÉ ČÍSLEM </a:t>
            </a:r>
            <a:r>
              <a:rPr lang="cs-CZ" sz="2800" b="1" dirty="0" smtClean="0"/>
              <a:t>5</a:t>
            </a:r>
            <a:r>
              <a:rPr lang="cs-CZ" sz="2800" dirty="0" smtClean="0"/>
              <a:t>, </a:t>
            </a:r>
            <a:r>
              <a:rPr lang="cs-CZ" sz="2800" dirty="0"/>
              <a:t>pokud je na místě jednotek </a:t>
            </a:r>
            <a:r>
              <a:rPr lang="cs-CZ" sz="2800" b="1" dirty="0" smtClean="0"/>
              <a:t>5 a 0.</a:t>
            </a:r>
            <a:endParaRPr lang="cs-CZ" sz="2800" b="1" dirty="0"/>
          </a:p>
          <a:p>
            <a:pPr>
              <a:buFont typeface="Wingdings" pitchFamily="2" charset="2"/>
              <a:buChar char="§"/>
            </a:pPr>
            <a:r>
              <a:rPr lang="cs-CZ" sz="2800" dirty="0"/>
              <a:t>Číslo je </a:t>
            </a:r>
            <a:r>
              <a:rPr lang="cs-CZ" sz="2800" b="1" dirty="0"/>
              <a:t>DĚLITELNÉ ČÍSLEM </a:t>
            </a:r>
            <a:r>
              <a:rPr lang="cs-CZ" sz="2800" b="1" dirty="0" smtClean="0"/>
              <a:t>10</a:t>
            </a:r>
            <a:r>
              <a:rPr lang="cs-CZ" sz="2800" dirty="0" smtClean="0"/>
              <a:t>, </a:t>
            </a:r>
            <a:r>
              <a:rPr lang="cs-CZ" sz="2800" dirty="0"/>
              <a:t>pokud je na místě jednotek </a:t>
            </a:r>
            <a:r>
              <a:rPr lang="cs-CZ" sz="2800" b="1" dirty="0" smtClean="0"/>
              <a:t>0.</a:t>
            </a:r>
            <a:endParaRPr lang="cs-CZ" sz="2800" b="1" dirty="0"/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endParaRPr lang="cs-CZ" sz="2800" dirty="0" smtClean="0"/>
          </a:p>
          <a:p>
            <a:pPr marL="0" indent="0">
              <a:lnSpc>
                <a:spcPct val="150000"/>
              </a:lnSpc>
              <a:buNone/>
            </a:pP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687" y="188640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KDY JE ČÍSLO DĚLITELNÉ ČÍSLEM 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Desetiúhelník 3"/>
          <p:cNvSpPr/>
          <p:nvPr/>
        </p:nvSpPr>
        <p:spPr>
          <a:xfrm>
            <a:off x="4932040" y="2924944"/>
            <a:ext cx="3218656" cy="3168352"/>
          </a:xfrm>
          <a:prstGeom prst="decagon">
            <a:avLst/>
          </a:prstGeom>
          <a:noFill/>
          <a:ln w="317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9837" y="1694237"/>
            <a:ext cx="39604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ÚKOL: </a:t>
            </a:r>
            <a:r>
              <a:rPr lang="cs-CZ" sz="2400" dirty="0" smtClean="0"/>
              <a:t>V pravidelném 10-ti úhelníku postupně spojujte čarou </a:t>
            </a:r>
            <a:r>
              <a:rPr lang="cs-CZ" sz="2400" b="1" dirty="0" smtClean="0"/>
              <a:t>NÁSOBKY ČÍSLA 3 </a:t>
            </a:r>
            <a:r>
              <a:rPr lang="cs-CZ" sz="2400" dirty="0" smtClean="0"/>
              <a:t>(3, 6, 9, 12, 15,….)</a:t>
            </a:r>
          </a:p>
          <a:p>
            <a:r>
              <a:rPr lang="cs-CZ" sz="2400" dirty="0" smtClean="0"/>
              <a:t>Pracujte </a:t>
            </a:r>
            <a:r>
              <a:rPr lang="cs-CZ" sz="2400" b="1" dirty="0" smtClean="0"/>
              <a:t>obdobně </a:t>
            </a:r>
            <a:r>
              <a:rPr lang="cs-CZ" sz="2400" b="1" dirty="0"/>
              <a:t>jako u </a:t>
            </a:r>
            <a:r>
              <a:rPr lang="cs-CZ" sz="2400" b="1" dirty="0" smtClean="0"/>
              <a:t>předchozího čísla 2.</a:t>
            </a:r>
            <a:endParaRPr lang="cs-CZ" sz="2400" b="1" dirty="0"/>
          </a:p>
          <a:p>
            <a:endParaRPr lang="cs-CZ" sz="24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2520171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27614" y="2216355"/>
            <a:ext cx="6775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11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89414" y="2183630"/>
            <a:ext cx="773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10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098414" y="3068382"/>
            <a:ext cx="5366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12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934672" y="3344281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150696" y="4311012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828430" y="5373216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937491" y="6062468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868144" y="6093296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932040" y="5373216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49587" y="4278287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 flipH="1">
            <a:off x="4807346" y="307237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868144" y="2493800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331657" y="4117883"/>
            <a:ext cx="5366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13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481402" y="1888668"/>
            <a:ext cx="773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20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270971" y="1888669"/>
            <a:ext cx="773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21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8426767" y="2774618"/>
            <a:ext cx="773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22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8605023" y="3816622"/>
            <a:ext cx="773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23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92779" y="4348715"/>
            <a:ext cx="49320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JSME ZJISTILI?</a:t>
            </a:r>
          </a:p>
          <a:p>
            <a:r>
              <a:rPr lang="cs-CZ" sz="2400" dirty="0" smtClean="0"/>
              <a:t>Spojením násobků čísla 3 vznikl pravidelný mnohoúhelník, který obsahuje všechny číslice od 0 do 9 a pravidelně se na místě jednotek střídají sudá a lichá čísla.</a:t>
            </a:r>
            <a:endParaRPr lang="cs-CZ" sz="2400" dirty="0"/>
          </a:p>
        </p:txBody>
      </p:sp>
      <p:cxnSp>
        <p:nvCxnSpPr>
          <p:cNvPr id="5" name="Přímá spojnice 4"/>
          <p:cNvCxnSpPr>
            <a:stCxn id="4" idx="1"/>
            <a:endCxn id="4" idx="4"/>
          </p:cNvCxnSpPr>
          <p:nvPr/>
        </p:nvCxnSpPr>
        <p:spPr>
          <a:xfrm flipH="1">
            <a:off x="6044058" y="4509120"/>
            <a:ext cx="2106638" cy="158417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4" idx="7"/>
            <a:endCxn id="4" idx="4"/>
          </p:cNvCxnSpPr>
          <p:nvPr/>
        </p:nvCxnSpPr>
        <p:spPr>
          <a:xfrm>
            <a:off x="5239394" y="3530047"/>
            <a:ext cx="804664" cy="256324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4" idx="7"/>
            <a:endCxn id="4" idx="0"/>
          </p:cNvCxnSpPr>
          <p:nvPr/>
        </p:nvCxnSpPr>
        <p:spPr>
          <a:xfrm>
            <a:off x="5239394" y="3530047"/>
            <a:ext cx="260394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stCxn id="4" idx="3"/>
            <a:endCxn id="4" idx="0"/>
          </p:cNvCxnSpPr>
          <p:nvPr/>
        </p:nvCxnSpPr>
        <p:spPr>
          <a:xfrm flipV="1">
            <a:off x="7038678" y="3530047"/>
            <a:ext cx="804664" cy="256324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stCxn id="4" idx="3"/>
            <a:endCxn id="4" idx="6"/>
          </p:cNvCxnSpPr>
          <p:nvPr/>
        </p:nvCxnSpPr>
        <p:spPr>
          <a:xfrm flipH="1" flipV="1">
            <a:off x="4932040" y="4509120"/>
            <a:ext cx="2106638" cy="158417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4" idx="6"/>
            <a:endCxn id="4" idx="9"/>
          </p:cNvCxnSpPr>
          <p:nvPr/>
        </p:nvCxnSpPr>
        <p:spPr>
          <a:xfrm flipV="1">
            <a:off x="4932040" y="2924947"/>
            <a:ext cx="2106638" cy="158417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stCxn id="4" idx="9"/>
            <a:endCxn id="4" idx="2"/>
          </p:cNvCxnSpPr>
          <p:nvPr/>
        </p:nvCxnSpPr>
        <p:spPr>
          <a:xfrm>
            <a:off x="7038678" y="2924947"/>
            <a:ext cx="804664" cy="256324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>
            <a:endCxn id="4" idx="5"/>
          </p:cNvCxnSpPr>
          <p:nvPr/>
        </p:nvCxnSpPr>
        <p:spPr>
          <a:xfrm flipH="1">
            <a:off x="5239394" y="5488193"/>
            <a:ext cx="260394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stCxn id="4" idx="5"/>
            <a:endCxn id="4" idx="8"/>
          </p:cNvCxnSpPr>
          <p:nvPr/>
        </p:nvCxnSpPr>
        <p:spPr>
          <a:xfrm flipV="1">
            <a:off x="5239394" y="2924947"/>
            <a:ext cx="804664" cy="256324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4" idx="8"/>
            <a:endCxn id="4" idx="1"/>
          </p:cNvCxnSpPr>
          <p:nvPr/>
        </p:nvCxnSpPr>
        <p:spPr>
          <a:xfrm>
            <a:off x="6044058" y="2924947"/>
            <a:ext cx="2106638" cy="158417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1996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NÁSOBKY ČÍSLA 3 jsou tedy následující: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687" y="1268760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</a:rPr>
              <a:t>9</a:t>
            </a:r>
            <a:r>
              <a:rPr lang="cs-CZ" sz="2400" dirty="0" smtClean="0"/>
              <a:t>, 12, 15, 18, 21, 24, 27, 30, 33, 36, 39, 42, 45, 48, 51, 54,...</a:t>
            </a:r>
          </a:p>
          <a:p>
            <a:r>
              <a:rPr lang="cs-CZ" sz="2400" dirty="0" smtClean="0"/>
              <a:t>U dvojciferných čísel sečteme jednotlivé číslice:</a:t>
            </a:r>
          </a:p>
          <a:p>
            <a:r>
              <a:rPr lang="cs-CZ" sz="2400" dirty="0" smtClean="0"/>
              <a:t>12 (1+2=</a:t>
            </a:r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/>
              <a:t>); 15 (1+5=</a:t>
            </a:r>
            <a:r>
              <a:rPr lang="cs-CZ" sz="2400" b="1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/>
              <a:t>); 18 (1+8=</a:t>
            </a:r>
            <a:r>
              <a:rPr lang="cs-CZ" sz="2400" b="1" dirty="0" smtClean="0">
                <a:solidFill>
                  <a:srgbClr val="FF0000"/>
                </a:solidFill>
              </a:rPr>
              <a:t>9</a:t>
            </a:r>
            <a:r>
              <a:rPr lang="cs-CZ" sz="2400" dirty="0" smtClean="0"/>
              <a:t>); 21 (2+1=</a:t>
            </a:r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/>
              <a:t>); 24 (2+4=</a:t>
            </a:r>
            <a:r>
              <a:rPr lang="cs-CZ" sz="2400" b="1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2469090"/>
            <a:ext cx="8496944" cy="4185761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CO JSME ZJISTILI ?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na místě jednotek (poslední číslice) se </a:t>
            </a:r>
            <a:r>
              <a:rPr lang="cs-CZ" sz="2400" b="1" dirty="0" smtClean="0"/>
              <a:t>PRAVIDELNĚ STŘÍDAJÍ LICHÁ A SUDÁ ČÍSLA, </a:t>
            </a:r>
            <a:r>
              <a:rPr lang="cs-CZ" sz="2400" dirty="0" smtClean="0"/>
              <a:t>ale pokud číslice sečteme, opět se opakují první násobky 3, 6, 9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O </a:t>
            </a:r>
            <a:r>
              <a:rPr lang="cs-CZ" sz="2400" b="1" dirty="0" smtClean="0"/>
              <a:t>DĚLITELNOSTI ČÍSLEM 3</a:t>
            </a:r>
            <a:r>
              <a:rPr lang="cs-CZ" sz="2400" dirty="0" smtClean="0"/>
              <a:t> ROZHODUJE </a:t>
            </a:r>
          </a:p>
          <a:p>
            <a:r>
              <a:rPr lang="cs-CZ" sz="2400" dirty="0" smtClean="0"/>
              <a:t>     </a:t>
            </a:r>
            <a:r>
              <a:rPr lang="cs-CZ" sz="2400" b="1" dirty="0" smtClean="0"/>
              <a:t>CIFERNÝ SOUČET</a:t>
            </a:r>
            <a:r>
              <a:rPr lang="cs-CZ" sz="2400" dirty="0" smtClean="0"/>
              <a:t>, který musí být </a:t>
            </a:r>
            <a:r>
              <a:rPr lang="cs-CZ" sz="2400" b="1" dirty="0" smtClean="0"/>
              <a:t>DĚLITELNÝ 3</a:t>
            </a:r>
          </a:p>
          <a:p>
            <a:endParaRPr lang="cs-CZ" sz="2400" b="1" dirty="0" smtClean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CIFERNÝ SOUČET </a:t>
            </a:r>
            <a:r>
              <a:rPr lang="cs-CZ" sz="2400" dirty="0" smtClean="0"/>
              <a:t>(součet cifer) je např. u čísla 42 (4+2 = 6, 6 je dělitelné 3, proto také 42 je dělitelné 3)</a:t>
            </a:r>
            <a:endParaRPr lang="cs-CZ" sz="2400" b="1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76256" y="3900250"/>
            <a:ext cx="1440160" cy="1323439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  <a:r>
              <a:rPr lang="cs-CZ" sz="8000" b="1" dirty="0" smtClean="0">
                <a:solidFill>
                  <a:srgbClr val="FF0000"/>
                </a:solidFill>
              </a:rPr>
              <a:t>3</a:t>
            </a:r>
            <a:endParaRPr lang="cs-CZ" sz="8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876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687" y="188640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KDY JE ČÍSLO DĚLITELNÉ ČÍSLEM 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Desetiúhelník 3"/>
          <p:cNvSpPr/>
          <p:nvPr/>
        </p:nvSpPr>
        <p:spPr>
          <a:xfrm>
            <a:off x="4932040" y="2924944"/>
            <a:ext cx="3218656" cy="3168352"/>
          </a:xfrm>
          <a:prstGeom prst="decagon">
            <a:avLst/>
          </a:prstGeom>
          <a:noFill/>
          <a:ln w="317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9837" y="1694237"/>
            <a:ext cx="39604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ÚKOL: </a:t>
            </a:r>
            <a:r>
              <a:rPr lang="cs-CZ" sz="2400" dirty="0" smtClean="0"/>
              <a:t>V pravidelném 10-ti úhelníku postupně spojujte čarou </a:t>
            </a:r>
            <a:r>
              <a:rPr lang="cs-CZ" sz="2400" b="1" dirty="0" smtClean="0"/>
              <a:t>NÁSOBKY ČÍSLA 9 </a:t>
            </a:r>
            <a:r>
              <a:rPr lang="cs-CZ" sz="2400" dirty="0" smtClean="0"/>
              <a:t>(9, 18, 27, 36, 45, ….)</a:t>
            </a:r>
          </a:p>
          <a:p>
            <a:r>
              <a:rPr lang="cs-CZ" sz="2400" dirty="0" smtClean="0"/>
              <a:t>Pracujte </a:t>
            </a:r>
            <a:r>
              <a:rPr lang="cs-CZ" sz="2400" b="1" dirty="0" smtClean="0"/>
              <a:t>obdobně </a:t>
            </a:r>
            <a:r>
              <a:rPr lang="cs-CZ" sz="2400" b="1" dirty="0"/>
              <a:t>jako u </a:t>
            </a:r>
            <a:r>
              <a:rPr lang="cs-CZ" sz="2400" b="1" dirty="0" smtClean="0"/>
              <a:t>předchozího čísla 3.</a:t>
            </a:r>
            <a:endParaRPr lang="cs-CZ" sz="2400" b="1" dirty="0"/>
          </a:p>
          <a:p>
            <a:endParaRPr lang="cs-CZ" sz="24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2520171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27614" y="2216355"/>
            <a:ext cx="6775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11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89414" y="2183630"/>
            <a:ext cx="773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10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098414" y="3068382"/>
            <a:ext cx="5366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12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934672" y="3344281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150696" y="4311012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934672" y="5373215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54947" y="6129259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868144" y="6093296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932040" y="5373216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49587" y="4278287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 flipH="1">
            <a:off x="4807346" y="307237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868143" y="2460624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331657" y="4117883"/>
            <a:ext cx="5366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13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481402" y="1888668"/>
            <a:ext cx="773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20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270971" y="1888669"/>
            <a:ext cx="773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21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8426767" y="2774618"/>
            <a:ext cx="773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22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8605023" y="3816622"/>
            <a:ext cx="773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23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92779" y="4348715"/>
            <a:ext cx="4456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JSME ZJISTILI?</a:t>
            </a:r>
          </a:p>
          <a:p>
            <a:r>
              <a:rPr lang="cs-CZ" sz="2400" dirty="0" smtClean="0"/>
              <a:t>Na místě jednotek jsou sestupně číslice 9 – 0 a na místě desítek naopak vzestupně 0 – 9.</a:t>
            </a:r>
            <a:endParaRPr lang="cs-CZ" sz="2400" dirty="0"/>
          </a:p>
        </p:txBody>
      </p:sp>
      <p:cxnSp>
        <p:nvCxnSpPr>
          <p:cNvPr id="6" name="Přímá spojnice 5"/>
          <p:cNvCxnSpPr>
            <a:stCxn id="4" idx="7"/>
          </p:cNvCxnSpPr>
          <p:nvPr/>
        </p:nvCxnSpPr>
        <p:spPr>
          <a:xfrm flipH="1">
            <a:off x="4932040" y="3530047"/>
            <a:ext cx="307354" cy="9790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endCxn id="4" idx="5"/>
          </p:cNvCxnSpPr>
          <p:nvPr/>
        </p:nvCxnSpPr>
        <p:spPr>
          <a:xfrm>
            <a:off x="4932040" y="4509119"/>
            <a:ext cx="307354" cy="97907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4" idx="5"/>
            <a:endCxn id="4" idx="4"/>
          </p:cNvCxnSpPr>
          <p:nvPr/>
        </p:nvCxnSpPr>
        <p:spPr>
          <a:xfrm>
            <a:off x="5239394" y="5488193"/>
            <a:ext cx="804664" cy="60510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4" idx="4"/>
            <a:endCxn id="4" idx="3"/>
          </p:cNvCxnSpPr>
          <p:nvPr/>
        </p:nvCxnSpPr>
        <p:spPr>
          <a:xfrm>
            <a:off x="6044058" y="6093293"/>
            <a:ext cx="994620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stCxn id="4" idx="3"/>
            <a:endCxn id="4" idx="2"/>
          </p:cNvCxnSpPr>
          <p:nvPr/>
        </p:nvCxnSpPr>
        <p:spPr>
          <a:xfrm flipV="1">
            <a:off x="7038678" y="5488193"/>
            <a:ext cx="804664" cy="60510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>
            <a:stCxn id="4" idx="2"/>
            <a:endCxn id="4" idx="1"/>
          </p:cNvCxnSpPr>
          <p:nvPr/>
        </p:nvCxnSpPr>
        <p:spPr>
          <a:xfrm flipV="1">
            <a:off x="7843342" y="4509120"/>
            <a:ext cx="307354" cy="97907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stCxn id="4" idx="1"/>
            <a:endCxn id="4" idx="0"/>
          </p:cNvCxnSpPr>
          <p:nvPr/>
        </p:nvCxnSpPr>
        <p:spPr>
          <a:xfrm flipH="1" flipV="1">
            <a:off x="7843342" y="3530047"/>
            <a:ext cx="307354" cy="97907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stCxn id="4" idx="0"/>
            <a:endCxn id="4" idx="9"/>
          </p:cNvCxnSpPr>
          <p:nvPr/>
        </p:nvCxnSpPr>
        <p:spPr>
          <a:xfrm flipH="1" flipV="1">
            <a:off x="7038678" y="2924947"/>
            <a:ext cx="804664" cy="60510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>
            <a:endCxn id="4" idx="8"/>
          </p:cNvCxnSpPr>
          <p:nvPr/>
        </p:nvCxnSpPr>
        <p:spPr>
          <a:xfrm flipH="1">
            <a:off x="6044058" y="2924944"/>
            <a:ext cx="976214" cy="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>
            <a:stCxn id="4" idx="8"/>
            <a:endCxn id="4" idx="7"/>
          </p:cNvCxnSpPr>
          <p:nvPr/>
        </p:nvCxnSpPr>
        <p:spPr>
          <a:xfrm flipH="1">
            <a:off x="5239394" y="2924947"/>
            <a:ext cx="804664" cy="60510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ovéPole 73"/>
          <p:cNvSpPr txBox="1"/>
          <p:nvPr/>
        </p:nvSpPr>
        <p:spPr>
          <a:xfrm>
            <a:off x="4418834" y="4278287"/>
            <a:ext cx="6775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4684605" y="5373216"/>
            <a:ext cx="6775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637390" y="6099607"/>
            <a:ext cx="6775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4055081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NÁSOBKY ČÍSLA 9 jsou tedy následující: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687" y="1268760"/>
            <a:ext cx="8136904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 místě jednotek:  </a:t>
            </a:r>
            <a:r>
              <a:rPr lang="cs-CZ" sz="3200" b="1" dirty="0" smtClean="0">
                <a:solidFill>
                  <a:srgbClr val="FF0000"/>
                </a:solidFill>
              </a:rPr>
              <a:t>9  8  7  6  5  4  3  2  1  0</a:t>
            </a:r>
          </a:p>
          <a:p>
            <a:r>
              <a:rPr lang="cs-CZ" sz="2400" b="1" dirty="0" smtClean="0"/>
              <a:t>na místě desítek:     </a:t>
            </a:r>
            <a:r>
              <a:rPr lang="cs-CZ" sz="3200" b="1" dirty="0" smtClean="0">
                <a:solidFill>
                  <a:srgbClr val="FF0000"/>
                </a:solidFill>
              </a:rPr>
              <a:t>0  1  2  3  4  5  6  7  8  9</a:t>
            </a:r>
          </a:p>
          <a:p>
            <a:r>
              <a:rPr lang="cs-CZ" sz="1600" b="1" dirty="0" smtClean="0">
                <a:solidFill>
                  <a:srgbClr val="FF0000"/>
                </a:solidFill>
              </a:rPr>
              <a:t>------------------------------------------------------------------------------------------------------</a:t>
            </a:r>
          </a:p>
          <a:p>
            <a:r>
              <a:rPr lang="cs-CZ" sz="2400" b="1" dirty="0" smtClean="0"/>
              <a:t>Po sečtení cifer:        </a:t>
            </a:r>
            <a:r>
              <a:rPr lang="cs-CZ" sz="3200" b="1" dirty="0" smtClean="0">
                <a:solidFill>
                  <a:srgbClr val="FF0000"/>
                </a:solidFill>
              </a:rPr>
              <a:t>9  9  9  9  9  9  9  9  9  9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dirty="0" smtClean="0"/>
          </a:p>
          <a:p>
            <a:r>
              <a:rPr lang="cs-CZ" sz="2800" dirty="0" smtClean="0"/>
              <a:t>Zkusíme, zda to funguje i pro další </a:t>
            </a:r>
            <a:r>
              <a:rPr lang="cs-CZ" sz="2800" b="1" dirty="0" smtClean="0">
                <a:solidFill>
                  <a:srgbClr val="FF0000"/>
                </a:solidFill>
              </a:rPr>
              <a:t>násobky</a:t>
            </a:r>
            <a:r>
              <a:rPr lang="cs-CZ" sz="2800" dirty="0" smtClean="0"/>
              <a:t> čísla </a:t>
            </a:r>
            <a:r>
              <a:rPr lang="cs-CZ" sz="2800" b="1" dirty="0" smtClean="0">
                <a:solidFill>
                  <a:srgbClr val="FF0000"/>
                </a:solidFill>
              </a:rPr>
              <a:t>9</a:t>
            </a:r>
            <a:r>
              <a:rPr lang="cs-CZ" sz="2800" dirty="0" smtClean="0"/>
              <a:t>:</a:t>
            </a:r>
          </a:p>
          <a:p>
            <a:endParaRPr lang="cs-CZ" sz="2800" dirty="0" smtClean="0"/>
          </a:p>
          <a:p>
            <a:r>
              <a:rPr lang="cs-CZ" sz="3200" b="1" dirty="0" smtClean="0"/>
              <a:t>99</a:t>
            </a:r>
            <a:r>
              <a:rPr lang="cs-CZ" sz="3200" dirty="0" smtClean="0"/>
              <a:t> (9+9 = </a:t>
            </a:r>
            <a:r>
              <a:rPr lang="cs-CZ" sz="3200" b="1" dirty="0" smtClean="0">
                <a:solidFill>
                  <a:srgbClr val="FF0000"/>
                </a:solidFill>
              </a:rPr>
              <a:t>18</a:t>
            </a:r>
            <a:r>
              <a:rPr lang="cs-CZ" sz="3200" dirty="0" smtClean="0"/>
              <a:t>); </a:t>
            </a:r>
            <a:r>
              <a:rPr lang="cs-CZ" sz="3200" b="1" dirty="0" smtClean="0"/>
              <a:t>108</a:t>
            </a:r>
            <a:r>
              <a:rPr lang="cs-CZ" sz="3200" dirty="0" smtClean="0"/>
              <a:t> (1+0+8=</a:t>
            </a:r>
            <a:r>
              <a:rPr lang="cs-CZ" sz="3200" b="1" dirty="0" smtClean="0">
                <a:solidFill>
                  <a:srgbClr val="FF0000"/>
                </a:solidFill>
              </a:rPr>
              <a:t>9</a:t>
            </a:r>
            <a:r>
              <a:rPr lang="cs-CZ" sz="3200" dirty="0" smtClean="0"/>
              <a:t>); </a:t>
            </a:r>
            <a:r>
              <a:rPr lang="cs-CZ" sz="3200" b="1" dirty="0" smtClean="0"/>
              <a:t>117</a:t>
            </a:r>
            <a:r>
              <a:rPr lang="cs-CZ" sz="3200" dirty="0" smtClean="0"/>
              <a:t> (1+1+7=</a:t>
            </a:r>
            <a:r>
              <a:rPr lang="cs-CZ" sz="3200" b="1" dirty="0" smtClean="0">
                <a:solidFill>
                  <a:srgbClr val="FF0000"/>
                </a:solidFill>
              </a:rPr>
              <a:t>9</a:t>
            </a:r>
            <a:r>
              <a:rPr lang="cs-CZ" sz="3200" dirty="0" smtClean="0"/>
              <a:t>); </a:t>
            </a:r>
            <a:r>
              <a:rPr lang="cs-CZ" sz="3200" b="1" dirty="0" smtClean="0"/>
              <a:t>126</a:t>
            </a:r>
            <a:r>
              <a:rPr lang="cs-CZ" sz="3200" dirty="0" smtClean="0"/>
              <a:t> (1+2+6=</a:t>
            </a:r>
            <a:r>
              <a:rPr lang="cs-CZ" sz="3200" b="1" dirty="0" smtClean="0">
                <a:solidFill>
                  <a:srgbClr val="FF0000"/>
                </a:solidFill>
              </a:rPr>
              <a:t>9</a:t>
            </a:r>
            <a:r>
              <a:rPr lang="cs-CZ" sz="3200" dirty="0" smtClean="0"/>
              <a:t>); </a:t>
            </a:r>
            <a:r>
              <a:rPr lang="cs-CZ" sz="3200" b="1" dirty="0" smtClean="0"/>
              <a:t>135</a:t>
            </a:r>
            <a:r>
              <a:rPr lang="cs-CZ" sz="3200" dirty="0" smtClean="0"/>
              <a:t> (1+3+5=</a:t>
            </a:r>
            <a:r>
              <a:rPr lang="cs-CZ" sz="3200" b="1" dirty="0" smtClean="0">
                <a:solidFill>
                  <a:srgbClr val="FF0000"/>
                </a:solidFill>
              </a:rPr>
              <a:t>9</a:t>
            </a:r>
            <a:r>
              <a:rPr lang="cs-CZ" sz="3200" dirty="0" smtClean="0"/>
              <a:t>); </a:t>
            </a:r>
            <a:r>
              <a:rPr lang="cs-CZ" sz="3200" b="1" dirty="0" smtClean="0"/>
              <a:t>144 </a:t>
            </a:r>
            <a:r>
              <a:rPr lang="cs-CZ" sz="3200" dirty="0" smtClean="0"/>
              <a:t>(1+4+4=</a:t>
            </a:r>
            <a:r>
              <a:rPr lang="cs-CZ" sz="3200" b="1" dirty="0" smtClean="0">
                <a:solidFill>
                  <a:srgbClr val="FF0000"/>
                </a:solidFill>
              </a:rPr>
              <a:t>9</a:t>
            </a:r>
            <a:r>
              <a:rPr lang="cs-CZ" sz="3200" dirty="0" smtClean="0"/>
              <a:t>)</a:t>
            </a:r>
          </a:p>
          <a:p>
            <a:endParaRPr lang="cs-CZ" sz="3200" dirty="0" smtClean="0"/>
          </a:p>
          <a:p>
            <a:r>
              <a:rPr lang="cs-CZ" sz="2400" dirty="0" smtClean="0"/>
              <a:t> </a:t>
            </a:r>
            <a:r>
              <a:rPr lang="cs-CZ" sz="2800" dirty="0"/>
              <a:t>t</a:t>
            </a:r>
            <a:r>
              <a:rPr lang="cs-CZ" sz="2800" dirty="0" smtClean="0"/>
              <a:t>aké zde je jistá pravidelnost, součet cifer je dělitelný 9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65721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97834" y="1196752"/>
            <a:ext cx="6666454" cy="4801314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CO JSME ZJISTILI ?</a:t>
            </a:r>
          </a:p>
          <a:p>
            <a:pPr algn="ctr"/>
            <a:endParaRPr lang="cs-CZ" sz="3200" b="1" dirty="0" smtClean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když je číslo dělitelné 9, tak je zároveň dělitelné 3</a:t>
            </a:r>
          </a:p>
          <a:p>
            <a:endParaRPr lang="cs-CZ" sz="2800" dirty="0" smtClean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součet cifer u násobků 9 je dělitelný 9</a:t>
            </a:r>
          </a:p>
          <a:p>
            <a:pPr marL="342900" indent="-342900">
              <a:buFontTx/>
              <a:buChar char="-"/>
            </a:pPr>
            <a:endParaRPr lang="cs-CZ" sz="2800" dirty="0" smtClean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obdobně jako u čísla 3 rozhoduje </a:t>
            </a:r>
          </a:p>
          <a:p>
            <a:r>
              <a:rPr lang="cs-CZ" sz="2800" b="1" dirty="0"/>
              <a:t>	</a:t>
            </a:r>
            <a:r>
              <a:rPr lang="cs-CZ" sz="2800" b="1" dirty="0" smtClean="0"/>
              <a:t>O</a:t>
            </a:r>
            <a:r>
              <a:rPr lang="cs-CZ" sz="2800" dirty="0" smtClean="0"/>
              <a:t>  </a:t>
            </a:r>
            <a:r>
              <a:rPr lang="cs-CZ" sz="2800" b="1" dirty="0" smtClean="0"/>
              <a:t>DĚLITELNOSTI ČÍSLEM 9</a:t>
            </a:r>
            <a:r>
              <a:rPr lang="cs-CZ" sz="2800" dirty="0" smtClean="0"/>
              <a:t> </a:t>
            </a:r>
            <a:r>
              <a:rPr lang="cs-CZ" sz="2800" b="1" dirty="0" smtClean="0"/>
              <a:t>CIFERNÝ 	SOUČET</a:t>
            </a:r>
            <a:r>
              <a:rPr lang="cs-CZ" sz="2800" dirty="0" smtClean="0"/>
              <a:t>, který musí být </a:t>
            </a:r>
            <a:r>
              <a:rPr lang="cs-CZ" sz="2800" b="1" dirty="0" smtClean="0"/>
              <a:t>DĚLITELNÝ 9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76256" y="2935689"/>
            <a:ext cx="1440160" cy="1323439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  <a:r>
              <a:rPr lang="cs-CZ" sz="8000" b="1" dirty="0" smtClean="0">
                <a:solidFill>
                  <a:srgbClr val="FF0000"/>
                </a:solidFill>
              </a:rPr>
              <a:t>9</a:t>
            </a:r>
            <a:endParaRPr lang="cs-CZ" sz="8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351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72008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ZKOUŠKA ZNALOSTÍ:</a:t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389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Do mezery doplňte číslici, tak aby celé číslo bylo dělitelné 3 a 9 (najděte všechna možná řešení)</a:t>
            </a:r>
          </a:p>
          <a:p>
            <a:pPr marL="514350" indent="-514350">
              <a:buAutoNum type="alphaLcParenR"/>
            </a:pPr>
            <a:r>
              <a:rPr lang="cs-CZ" dirty="0" smtClean="0"/>
              <a:t>třemi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13_				2_8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6_5				34_		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devíti</a:t>
            </a:r>
          </a:p>
          <a:p>
            <a:pPr marL="0" indent="0">
              <a:buNone/>
            </a:pPr>
            <a:r>
              <a:rPr lang="cs-CZ" dirty="0" smtClean="0"/>
              <a:t>	8_1				_11		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3_4				1_3	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72008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ZKOUŠKA ZNALOSTÍ - ŘESĚNÍ:</a:t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389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závorce jsou uvedeny další možné varianty:</a:t>
            </a:r>
          </a:p>
          <a:p>
            <a:pPr marL="514350" indent="-514350">
              <a:buAutoNum type="alphaLcParenR"/>
            </a:pPr>
            <a:r>
              <a:rPr lang="cs-CZ" dirty="0" smtClean="0"/>
              <a:t>třemi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13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dirty="0"/>
              <a:t> </a:t>
            </a:r>
            <a:r>
              <a:rPr lang="cs-CZ" dirty="0" smtClean="0"/>
              <a:t>( </a:t>
            </a:r>
            <a:r>
              <a:rPr lang="cs-CZ" b="1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; </a:t>
            </a:r>
            <a:r>
              <a:rPr lang="cs-CZ" b="1" dirty="0" smtClean="0">
                <a:solidFill>
                  <a:srgbClr val="FF0000"/>
                </a:solidFill>
              </a:rPr>
              <a:t>8 </a:t>
            </a:r>
            <a:r>
              <a:rPr lang="cs-CZ" dirty="0" smtClean="0"/>
              <a:t>)			2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8</a:t>
            </a:r>
            <a:r>
              <a:rPr lang="cs-CZ" dirty="0"/>
              <a:t> </a:t>
            </a:r>
            <a:r>
              <a:rPr lang="cs-CZ" dirty="0" smtClean="0"/>
              <a:t>( </a:t>
            </a:r>
            <a:r>
              <a:rPr lang="cs-CZ" b="1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; </a:t>
            </a:r>
            <a:r>
              <a:rPr lang="cs-CZ" b="1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 )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6</a:t>
            </a:r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5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4</a:t>
            </a:r>
            <a:r>
              <a:rPr lang="cs-CZ" dirty="0" smtClean="0"/>
              <a:t>; </a:t>
            </a:r>
            <a:r>
              <a:rPr lang="cs-CZ" b="1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 )		 	34</a:t>
            </a:r>
            <a:r>
              <a:rPr lang="cs-CZ" b="1" dirty="0" smtClean="0">
                <a:solidFill>
                  <a:srgbClr val="FF0000"/>
                </a:solidFill>
              </a:rPr>
              <a:t>2 </a:t>
            </a:r>
            <a:r>
              <a:rPr lang="cs-CZ" dirty="0" smtClean="0"/>
              <a:t>(</a:t>
            </a:r>
            <a:r>
              <a:rPr lang="cs-CZ" b="1" dirty="0" smtClean="0">
                <a:solidFill>
                  <a:srgbClr val="FF0000"/>
                </a:solidFill>
              </a:rPr>
              <a:t> 5</a:t>
            </a:r>
            <a:r>
              <a:rPr lang="cs-CZ" dirty="0" smtClean="0"/>
              <a:t>;</a:t>
            </a:r>
            <a:r>
              <a:rPr lang="cs-CZ" b="1" dirty="0" smtClean="0">
                <a:solidFill>
                  <a:srgbClr val="FF0000"/>
                </a:solidFill>
              </a:rPr>
              <a:t> 8 </a:t>
            </a:r>
            <a:r>
              <a:rPr lang="cs-CZ" dirty="0" smtClean="0"/>
              <a:t>)		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devíti</a:t>
            </a:r>
          </a:p>
          <a:p>
            <a:pPr marL="0" indent="0">
              <a:buNone/>
            </a:pPr>
            <a:r>
              <a:rPr lang="cs-CZ" dirty="0" smtClean="0"/>
              <a:t>	8</a:t>
            </a:r>
            <a:r>
              <a:rPr lang="cs-CZ" b="1" dirty="0" smtClean="0">
                <a:solidFill>
                  <a:srgbClr val="FF0000"/>
                </a:solidFill>
              </a:rPr>
              <a:t>0</a:t>
            </a:r>
            <a:r>
              <a:rPr lang="cs-CZ" dirty="0" smtClean="0"/>
              <a:t>1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b="1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)			</a:t>
            </a:r>
            <a:r>
              <a:rPr lang="cs-CZ" b="1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11		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3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4				1</a:t>
            </a:r>
            <a:r>
              <a:rPr lang="cs-CZ" b="1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3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785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704088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Tento výukový materiál bude využíván při hodině aritmetiky     </a:t>
            </a:r>
          </a:p>
          <a:p>
            <a:pPr marL="0" indent="0">
              <a:buNone/>
            </a:pPr>
            <a:r>
              <a:rPr lang="cs-CZ" dirty="0"/>
              <a:t>    v  6. ročníku jako společné objevování žáků s učitelem.</a:t>
            </a:r>
          </a:p>
          <a:p>
            <a:r>
              <a:rPr lang="cs-CZ" dirty="0"/>
              <a:t>Na začátku hodiny si zopakujeme co již víme o </a:t>
            </a:r>
            <a:r>
              <a:rPr lang="cs-CZ" dirty="0" smtClean="0"/>
              <a:t>dělitelnosti čísly 2, 5 a 10.</a:t>
            </a:r>
            <a:endParaRPr lang="cs-CZ" dirty="0"/>
          </a:p>
          <a:p>
            <a:pPr>
              <a:lnSpc>
                <a:spcPct val="110000"/>
              </a:lnSpc>
            </a:pPr>
            <a:r>
              <a:rPr lang="cs-CZ" dirty="0" smtClean="0"/>
              <a:t>Žáci </a:t>
            </a:r>
            <a:r>
              <a:rPr lang="cs-CZ" dirty="0"/>
              <a:t>dostanou předtištěný list, s pravidelnými desetiúhelníky, do kterého budou spojovat násobky čísel </a:t>
            </a:r>
            <a:r>
              <a:rPr lang="cs-CZ" dirty="0" smtClean="0"/>
              <a:t>3 a 9 společně            s učitelem </a:t>
            </a:r>
            <a:r>
              <a:rPr lang="cs-CZ" dirty="0"/>
              <a:t>a s interaktivní </a:t>
            </a:r>
            <a:r>
              <a:rPr lang="cs-CZ" dirty="0" smtClean="0"/>
              <a:t>tabulí (obdobně jako u čísel 2 a 5).</a:t>
            </a:r>
            <a:endParaRPr lang="cs-CZ" dirty="0"/>
          </a:p>
          <a:p>
            <a:r>
              <a:rPr lang="cs-CZ" dirty="0"/>
              <a:t>Postupně společně definujeme </a:t>
            </a:r>
            <a:r>
              <a:rPr lang="cs-CZ" dirty="0" smtClean="0"/>
              <a:t>CIFERNÝ SOUČET a dělitelnost </a:t>
            </a:r>
            <a:r>
              <a:rPr lang="cs-CZ" dirty="0"/>
              <a:t>číslem </a:t>
            </a:r>
            <a:r>
              <a:rPr lang="cs-CZ" dirty="0" smtClean="0"/>
              <a:t>3 </a:t>
            </a:r>
            <a:r>
              <a:rPr lang="cs-CZ" dirty="0"/>
              <a:t>a </a:t>
            </a:r>
            <a:r>
              <a:rPr lang="cs-CZ" dirty="0" smtClean="0"/>
              <a:t>9.</a:t>
            </a:r>
            <a:endParaRPr lang="cs-CZ" dirty="0"/>
          </a:p>
          <a:p>
            <a:r>
              <a:rPr lang="cs-CZ" dirty="0"/>
              <a:t>Závěr hodiny je věnovaný krátkému procvičování.</a:t>
            </a:r>
          </a:p>
          <a:p>
            <a:pPr>
              <a:buNone/>
            </a:pPr>
            <a:r>
              <a:rPr lang="cs-CZ" sz="2400" dirty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použitá literatura:</a:t>
            </a:r>
          </a:p>
          <a:p>
            <a:pPr>
              <a:buNone/>
            </a:pPr>
            <a:r>
              <a:rPr lang="cs-CZ" sz="2400" i="1" dirty="0"/>
              <a:t>	učebnice  Matematika 6 – Aritmetika, </a:t>
            </a:r>
            <a:r>
              <a:rPr lang="cs-CZ" sz="2400" i="1" dirty="0" err="1"/>
              <a:t>Binterová</a:t>
            </a:r>
            <a:r>
              <a:rPr lang="cs-CZ" sz="2400" i="1" dirty="0"/>
              <a:t>, Fuchs, Tlustý; nakladatelství Fraus, Plzeň </a:t>
            </a:r>
            <a:r>
              <a:rPr lang="cs-CZ" sz="2400" i="1" dirty="0" smtClean="0"/>
              <a:t>2007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648</TotalTime>
  <Words>697</Words>
  <Application>Microsoft Office PowerPoint</Application>
  <PresentationFormat>Předvádění na obrazovce (4:3)</PresentationFormat>
  <Paragraphs>121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 MATEMATIKA – ARITMETIKA 6</vt:lpstr>
      <vt:lpstr>CO JIŽ VÍME O DĚLITELNOSTI?</vt:lpstr>
      <vt:lpstr>KDY JE ČÍSLO DĚLITELNÉ ČÍSLEM 3</vt:lpstr>
      <vt:lpstr>NÁSOBKY ČÍSLA 3 jsou tedy následující:</vt:lpstr>
      <vt:lpstr>KDY JE ČÍSLO DĚLITELNÉ ČÍSLEM 9</vt:lpstr>
      <vt:lpstr>NÁSOBKY ČÍSLA 9 jsou tedy následující:</vt:lpstr>
      <vt:lpstr>Prezentace aplikace PowerPoint</vt:lpstr>
      <vt:lpstr>  ZKOUŠKA ZNALOSTÍ:  </vt:lpstr>
      <vt:lpstr>  ZKOUŠKA ZNALOSTÍ - ŘESĚNÍ:  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ucitel</cp:lastModifiedBy>
  <cp:revision>113</cp:revision>
  <dcterms:created xsi:type="dcterms:W3CDTF">2011-11-27T20:43:59Z</dcterms:created>
  <dcterms:modified xsi:type="dcterms:W3CDTF">2013-04-30T10:53:22Z</dcterms:modified>
</cp:coreProperties>
</file>