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56" r:id="rId2"/>
    <p:sldId id="257" r:id="rId3"/>
    <p:sldId id="274" r:id="rId4"/>
    <p:sldId id="271" r:id="rId5"/>
    <p:sldId id="275" r:id="rId6"/>
    <p:sldId id="276" r:id="rId7"/>
    <p:sldId id="266" r:id="rId8"/>
    <p:sldId id="277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88" autoAdjust="0"/>
    <p:restoredTop sz="94671" autoAdjust="0"/>
  </p:normalViewPr>
  <p:slideViewPr>
    <p:cSldViewPr>
      <p:cViewPr varScale="1">
        <p:scale>
          <a:sx n="87" d="100"/>
          <a:sy n="87" d="100"/>
        </p:scale>
        <p:origin x="-8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815268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</a:t>
          </a:r>
          <a:r>
            <a:rPr lang="cs-CZ" sz="200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:</a:t>
          </a:r>
          <a:r>
            <a:rPr lang="cs-CZ" sz="2000" baseline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VY_32_INOVACE_03_M6_ZNAKY </a:t>
          </a:r>
          <a:r>
            <a:rPr lang="cs-CZ" sz="20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DĚLITELNOSTI 4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73857" y="1222902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</a:t>
          </a:r>
          <a:r>
            <a:rPr lang="cs-CZ" sz="20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ZNAKY DĚLITELNOSTI  číslem 4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73857" y="1630536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DATUM VYTVOŘENÍ: 5.2.2013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920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7770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DBFAB67-6DF2-4166-9A5D-2A37F9759A58}" type="presOf" srcId="{D8197B8C-B260-4A16-BDF4-0947B075E274}" destId="{5A5FFA88-C948-4069-8E93-59FA12366E83}" srcOrd="1" destOrd="0" presId="urn:microsoft.com/office/officeart/2005/8/layout/target3"/>
    <dgm:cxn modelId="{D542BF12-3576-4E47-9F67-514E5952A92C}" type="presOf" srcId="{B651F6E3-6281-48DB-9319-2AEAFDAE7572}" destId="{619D679B-A015-4ECF-8348-D1034C574F40}" srcOrd="0" destOrd="0" presId="urn:microsoft.com/office/officeart/2005/8/layout/target3"/>
    <dgm:cxn modelId="{D38F9D64-1563-421D-8971-6A5EAD8738DD}" type="presOf" srcId="{D1B46980-6531-4606-95E6-44980827E919}" destId="{2BE915AB-18AA-4053-B92C-3BFC9ED204BB}" srcOrd="1" destOrd="0" presId="urn:microsoft.com/office/officeart/2005/8/layout/target3"/>
    <dgm:cxn modelId="{E4A211E1-84D4-4C27-9689-AA5C2F1E0FB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13D70D2-5A18-45E0-AAC1-EC2DC745E3A9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8AFB5FB-5299-4130-BE26-72EB253A43D0}" type="presOf" srcId="{D1B46980-6531-4606-95E6-44980827E919}" destId="{6140AFEC-043D-4C43-A2F9-D0F5331DF3A3}" srcOrd="0" destOrd="0" presId="urn:microsoft.com/office/officeart/2005/8/layout/target3"/>
    <dgm:cxn modelId="{DB85857D-6273-4A86-9B2A-F948AC01AF23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A2FAB7F-ED76-48EE-A62E-712AB2DB82B8}" type="presOf" srcId="{D1D4F407-5343-4D3F-B5B9-D407B03CAEB4}" destId="{D005CE8C-CC26-4C3E-AC11-E15060ECD759}" srcOrd="0" destOrd="0" presId="urn:microsoft.com/office/officeart/2005/8/layout/target3"/>
    <dgm:cxn modelId="{B12AF07B-B47F-4A76-9095-CFE0931F15A5}" type="presOf" srcId="{B651F6E3-6281-48DB-9319-2AEAFDAE7572}" destId="{6BB5E863-4638-4E1D-BFDE-399D028AC4ED}" srcOrd="1" destOrd="0" presId="urn:microsoft.com/office/officeart/2005/8/layout/target3"/>
    <dgm:cxn modelId="{A48E1933-52B5-4D75-907D-F2195F865360}" type="presOf" srcId="{4C35D32F-0EAB-4CD7-82EE-45574DC2A586}" destId="{890E4F0B-2866-4A3F-A3C7-2A14B1797930}" srcOrd="1" destOrd="0" presId="urn:microsoft.com/office/officeart/2005/8/layout/target3"/>
    <dgm:cxn modelId="{1AA26919-1CC3-4C2A-8C34-175B438813D0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CF7305D-6FC1-4E38-995C-C3D597AA451C}" type="presParOf" srcId="{333A1088-737F-45CB-B68E-254E46348037}" destId="{F5ABB229-8D3B-4694-996A-96F23CF14429}" srcOrd="0" destOrd="0" presId="urn:microsoft.com/office/officeart/2005/8/layout/target3"/>
    <dgm:cxn modelId="{E624255C-E1EF-4F94-A2A0-A5EC2914E2BB}" type="presParOf" srcId="{333A1088-737F-45CB-B68E-254E46348037}" destId="{F41139FD-01EE-4571-8B17-4FB00FC51163}" srcOrd="1" destOrd="0" presId="urn:microsoft.com/office/officeart/2005/8/layout/target3"/>
    <dgm:cxn modelId="{4F35DE92-F0BD-4A8B-934D-AD52DB275AA0}" type="presParOf" srcId="{333A1088-737F-45CB-B68E-254E46348037}" destId="{D005CE8C-CC26-4C3E-AC11-E15060ECD759}" srcOrd="2" destOrd="0" presId="urn:microsoft.com/office/officeart/2005/8/layout/target3"/>
    <dgm:cxn modelId="{8D98501C-9F63-44F0-9C90-C9E8D789E334}" type="presParOf" srcId="{333A1088-737F-45CB-B68E-254E46348037}" destId="{2C702D82-9B77-49B7-9568-BB8EB47C3372}" srcOrd="3" destOrd="0" presId="urn:microsoft.com/office/officeart/2005/8/layout/target3"/>
    <dgm:cxn modelId="{7A615D6C-645F-4CDE-A067-8CF9400E898A}" type="presParOf" srcId="{333A1088-737F-45CB-B68E-254E46348037}" destId="{A52A0455-90FF-4808-ABD0-F02540D31D5A}" srcOrd="4" destOrd="0" presId="urn:microsoft.com/office/officeart/2005/8/layout/target3"/>
    <dgm:cxn modelId="{5B32CAAC-9247-4FDF-B37C-378F62341E51}" type="presParOf" srcId="{333A1088-737F-45CB-B68E-254E46348037}" destId="{6140AFEC-043D-4C43-A2F9-D0F5331DF3A3}" srcOrd="5" destOrd="0" presId="urn:microsoft.com/office/officeart/2005/8/layout/target3"/>
    <dgm:cxn modelId="{6CDAA932-256C-47B0-B5D1-F5E5E02387B6}" type="presParOf" srcId="{333A1088-737F-45CB-B68E-254E46348037}" destId="{9358AC05-5D7D-4327-9F80-1AD486AEA664}" srcOrd="6" destOrd="0" presId="urn:microsoft.com/office/officeart/2005/8/layout/target3"/>
    <dgm:cxn modelId="{ECCE4C56-09E7-45B2-B5C2-505C55DB1DA2}" type="presParOf" srcId="{333A1088-737F-45CB-B68E-254E46348037}" destId="{313FC574-E1CD-4FB4-B054-0B805CE0447D}" srcOrd="7" destOrd="0" presId="urn:microsoft.com/office/officeart/2005/8/layout/target3"/>
    <dgm:cxn modelId="{6C7722B8-7DD5-445C-923A-45E1EE74B04F}" type="presParOf" srcId="{333A1088-737F-45CB-B68E-254E46348037}" destId="{619D679B-A015-4ECF-8348-D1034C574F40}" srcOrd="8" destOrd="0" presId="urn:microsoft.com/office/officeart/2005/8/layout/target3"/>
    <dgm:cxn modelId="{D0903532-4198-4BB6-BCE6-D9F5DF54B6FD}" type="presParOf" srcId="{333A1088-737F-45CB-B68E-254E46348037}" destId="{322283A8-4A27-4CDA-BAE3-F381106A9174}" srcOrd="9" destOrd="0" presId="urn:microsoft.com/office/officeart/2005/8/layout/target3"/>
    <dgm:cxn modelId="{AE1CBFE1-D900-4B51-9CF0-8085E500A6D2}" type="presParOf" srcId="{333A1088-737F-45CB-B68E-254E46348037}" destId="{FFC9F71D-1B4F-4AD9-A4A6-86ADEFC8AF5C}" srcOrd="10" destOrd="0" presId="urn:microsoft.com/office/officeart/2005/8/layout/target3"/>
    <dgm:cxn modelId="{6A16DB5B-6F82-4969-B7BD-DA1175EF9CFE}" type="presParOf" srcId="{333A1088-737F-45CB-B68E-254E46348037}" destId="{25B08C86-7E15-44DC-BE7F-FFB55DD49D12}" srcOrd="11" destOrd="0" presId="urn:microsoft.com/office/officeart/2005/8/layout/target3"/>
    <dgm:cxn modelId="{F2A53274-9EAD-4444-A048-D36934D68BC1}" type="presParOf" srcId="{333A1088-737F-45CB-B68E-254E46348037}" destId="{76644BE8-9D7C-4C09-B250-3D10AF48CBB7}" srcOrd="12" destOrd="0" presId="urn:microsoft.com/office/officeart/2005/8/layout/target3"/>
    <dgm:cxn modelId="{74720152-4AA1-4796-8F4D-91BC2055F672}" type="presParOf" srcId="{333A1088-737F-45CB-B68E-254E46348037}" destId="{EE85B701-7295-41C0-BA7A-34D3756A2AE6}" srcOrd="13" destOrd="0" presId="urn:microsoft.com/office/officeart/2005/8/layout/target3"/>
    <dgm:cxn modelId="{07B61E0A-A746-4D5A-9CB1-E7315DA1D0CA}" type="presParOf" srcId="{333A1088-737F-45CB-B68E-254E46348037}" destId="{8BEBB6EC-1DAA-4CAC-8A25-BC0FCBD5DBD5}" srcOrd="14" destOrd="0" presId="urn:microsoft.com/office/officeart/2005/8/layout/target3"/>
    <dgm:cxn modelId="{C4F9A916-19A1-473C-8291-76CE2ED53EF1}" type="presParOf" srcId="{333A1088-737F-45CB-B68E-254E46348037}" destId="{AED2198E-93D5-4001-81B4-73124B309672}" srcOrd="15" destOrd="0" presId="urn:microsoft.com/office/officeart/2005/8/layout/target3"/>
    <dgm:cxn modelId="{1715655D-8011-446A-949A-3A4730AC2991}" type="presParOf" srcId="{333A1088-737F-45CB-B68E-254E46348037}" destId="{2BE915AB-18AA-4053-B92C-3BFC9ED204BB}" srcOrd="16" destOrd="0" presId="urn:microsoft.com/office/officeart/2005/8/layout/target3"/>
    <dgm:cxn modelId="{256C080E-144E-4498-AFFA-EC21DAA02D86}" type="presParOf" srcId="{333A1088-737F-45CB-B68E-254E46348037}" destId="{6BB5E863-4638-4E1D-BFDE-399D028AC4ED}" srcOrd="17" destOrd="0" presId="urn:microsoft.com/office/officeart/2005/8/layout/target3"/>
    <dgm:cxn modelId="{4BDE56D7-E439-4B26-B921-2989B5C411E7}" type="presParOf" srcId="{333A1088-737F-45CB-B68E-254E46348037}" destId="{5A5FFA88-C948-4069-8E93-59FA12366E83}" srcOrd="18" destOrd="0" presId="urn:microsoft.com/office/officeart/2005/8/layout/target3"/>
    <dgm:cxn modelId="{424C8D85-D4AD-4DA7-A9DA-ED8CFBDFD2E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619722" cy="26197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09861" y="0"/>
          <a:ext cx="6611018" cy="2619722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0"/>
        <a:ext cx="6611018" cy="419155"/>
      </dsp:txXfrm>
    </dsp:sp>
    <dsp:sp modelId="{A52A0455-90FF-4808-ABD0-F02540D31D5A}">
      <dsp:nvSpPr>
        <dsp:cNvPr id="0" name=""/>
        <dsp:cNvSpPr/>
      </dsp:nvSpPr>
      <dsp:spPr>
        <a:xfrm>
          <a:off x="275070" y="419155"/>
          <a:ext cx="2069580" cy="206958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309861" y="419155"/>
          <a:ext cx="6611018" cy="206958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419155"/>
        <a:ext cx="6611018" cy="419155"/>
      </dsp:txXfrm>
    </dsp:sp>
    <dsp:sp modelId="{313FC574-E1CD-4FB4-B054-0B805CE0447D}">
      <dsp:nvSpPr>
        <dsp:cNvPr id="0" name=""/>
        <dsp:cNvSpPr/>
      </dsp:nvSpPr>
      <dsp:spPr>
        <a:xfrm>
          <a:off x="550141" y="838311"/>
          <a:ext cx="1519438" cy="15194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09861" y="838311"/>
          <a:ext cx="6611018" cy="151943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</a:t>
          </a:r>
          <a:r>
            <a:rPr lang="cs-CZ" sz="2000" kern="120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:</a:t>
          </a:r>
          <a:r>
            <a:rPr lang="cs-CZ" sz="2000" kern="1200" baseline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VY_32_INOVACE_03_M6_ZNAKY </a:t>
          </a:r>
          <a:r>
            <a:rPr lang="cs-CZ" sz="2000" kern="12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DĚLITELNOSTI 4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838311"/>
        <a:ext cx="6611018" cy="419155"/>
      </dsp:txXfrm>
    </dsp:sp>
    <dsp:sp modelId="{FFC9F71D-1B4F-4AD9-A4A6-86ADEFC8AF5C}">
      <dsp:nvSpPr>
        <dsp:cNvPr id="0" name=""/>
        <dsp:cNvSpPr/>
      </dsp:nvSpPr>
      <dsp:spPr>
        <a:xfrm>
          <a:off x="825212" y="1257466"/>
          <a:ext cx="969297" cy="96929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09861" y="1332780"/>
          <a:ext cx="6611018" cy="969297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</a:t>
          </a:r>
          <a:r>
            <a:rPr lang="cs-CZ" sz="2000" kern="12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ZNAKY DĚLITELNOSTI  číslem 4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1332780"/>
        <a:ext cx="6611018" cy="419155"/>
      </dsp:txXfrm>
    </dsp:sp>
    <dsp:sp modelId="{EE85B701-7295-41C0-BA7A-34D3756A2AE6}">
      <dsp:nvSpPr>
        <dsp:cNvPr id="0" name=""/>
        <dsp:cNvSpPr/>
      </dsp:nvSpPr>
      <dsp:spPr>
        <a:xfrm>
          <a:off x="1100283" y="1676622"/>
          <a:ext cx="419155" cy="41915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309861" y="1676622"/>
          <a:ext cx="6611018" cy="419155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DATUM VYTVOŘENÍ: 5.2.2013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1676622"/>
        <a:ext cx="6611018" cy="4191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D58CD9-83E4-4058-948E-50FB0729159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3B5A5-EDE7-4538-9C5A-B044A9FDBC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0377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861048"/>
            <a:ext cx="7851648" cy="779512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/>
            </a:r>
            <a:br>
              <a:rPr lang="cs-CZ" sz="3200" dirty="0" smtClean="0">
                <a:solidFill>
                  <a:schemeClr val="tx1"/>
                </a:solidFill>
              </a:rPr>
            </a:br>
            <a:r>
              <a:rPr lang="cs-CZ" sz="4000" dirty="0" smtClean="0">
                <a:solidFill>
                  <a:schemeClr val="accent1">
                    <a:lumMod val="50000"/>
                  </a:schemeClr>
                </a:solidFill>
              </a:rPr>
              <a:t>MATEMATIKA – ARITMETIKA 6</a:t>
            </a:r>
            <a:endParaRPr lang="cs-CZ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854696" cy="776528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ZNAKY DĚLITELNOSTI ČÍSLEM 4</a:t>
            </a:r>
            <a:endParaRPr lang="cs-CZ" sz="3200" b="1" dirty="0"/>
          </a:p>
        </p:txBody>
      </p:sp>
      <p:graphicFrame>
        <p:nvGraphicFramePr>
          <p:cNvPr id="30" name="Diagram 29"/>
          <p:cNvGraphicFramePr/>
          <p:nvPr>
            <p:extLst>
              <p:ext uri="{D42A27DB-BD31-4B8C-83A1-F6EECF244321}">
                <p14:modId xmlns:p14="http://schemas.microsoft.com/office/powerpoint/2010/main" val="400280267"/>
              </p:ext>
            </p:extLst>
          </p:nvPr>
        </p:nvGraphicFramePr>
        <p:xfrm>
          <a:off x="1115616" y="908720"/>
          <a:ext cx="7920880" cy="2619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1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5445224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CO JIŽ VÍME O DĚLITELNOSTI?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251520" y="1412776"/>
            <a:ext cx="8640960" cy="51845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800" dirty="0" smtClean="0"/>
              <a:t>už víme, jak bez výpočtu zjistit, zda je číslo dělitelné čísly: 2; 3; 5; 9 a 10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800" dirty="0" smtClean="0"/>
              <a:t>u čísel </a:t>
            </a:r>
            <a:r>
              <a:rPr lang="cs-CZ" sz="2800" b="1" dirty="0" smtClean="0"/>
              <a:t>2</a:t>
            </a:r>
            <a:r>
              <a:rPr lang="cs-CZ" sz="2800" dirty="0" smtClean="0"/>
              <a:t>, </a:t>
            </a:r>
            <a:r>
              <a:rPr lang="cs-CZ" sz="2800" b="1" dirty="0" smtClean="0"/>
              <a:t>5</a:t>
            </a:r>
            <a:r>
              <a:rPr lang="cs-CZ" sz="2800" dirty="0" smtClean="0"/>
              <a:t> a </a:t>
            </a:r>
            <a:r>
              <a:rPr lang="cs-CZ" sz="2800" b="1" dirty="0" smtClean="0"/>
              <a:t>10</a:t>
            </a:r>
            <a:r>
              <a:rPr lang="cs-CZ" sz="2800" dirty="0" smtClean="0"/>
              <a:t>  nás zajímá </a:t>
            </a:r>
            <a:r>
              <a:rPr lang="cs-CZ" sz="2800" b="1" dirty="0" smtClean="0"/>
              <a:t>POSLEDNÍ ČÍSLICE </a:t>
            </a:r>
            <a:r>
              <a:rPr lang="cs-CZ" sz="2800" dirty="0" smtClean="0"/>
              <a:t>(číslice na místě jednotek)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800" dirty="0" smtClean="0"/>
              <a:t>u čísel </a:t>
            </a:r>
            <a:r>
              <a:rPr lang="cs-CZ" sz="2800" b="1" dirty="0" smtClean="0"/>
              <a:t>3</a:t>
            </a:r>
            <a:r>
              <a:rPr lang="cs-CZ" sz="2800" dirty="0" smtClean="0"/>
              <a:t> a </a:t>
            </a:r>
            <a:r>
              <a:rPr lang="cs-CZ" sz="2800" b="1" dirty="0" smtClean="0"/>
              <a:t>9</a:t>
            </a:r>
            <a:r>
              <a:rPr lang="cs-CZ" sz="2800" dirty="0" smtClean="0"/>
              <a:t> o dělitelnosti rozhoduje </a:t>
            </a:r>
            <a:r>
              <a:rPr lang="cs-CZ" sz="2800" b="1" dirty="0" smtClean="0"/>
              <a:t>CIFERNÝ SOUČET </a:t>
            </a:r>
            <a:r>
              <a:rPr lang="cs-CZ" sz="2800" dirty="0" smtClean="0"/>
              <a:t>(součet jednotlivých číslic)</a:t>
            </a:r>
            <a:endParaRPr lang="cs-CZ" sz="28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800" dirty="0" smtClean="0"/>
              <a:t>Jak to bude s dělitelností číslem 4 ?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cs-CZ" sz="2800" dirty="0" smtClean="0"/>
          </a:p>
          <a:p>
            <a:pPr marL="0" indent="0">
              <a:lnSpc>
                <a:spcPct val="150000"/>
              </a:lnSpc>
              <a:buNone/>
            </a:pPr>
            <a:endParaRPr lang="cs-CZ" sz="28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687" y="188640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KDY JE ČÍSLO DĚLITELNÉ ČÍSLEM 4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Desetiúhelník 3"/>
          <p:cNvSpPr/>
          <p:nvPr/>
        </p:nvSpPr>
        <p:spPr>
          <a:xfrm>
            <a:off x="4932040" y="2924944"/>
            <a:ext cx="3218656" cy="3168352"/>
          </a:xfrm>
          <a:prstGeom prst="decagon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29837" y="1694237"/>
            <a:ext cx="39604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ÚKOL: </a:t>
            </a:r>
            <a:r>
              <a:rPr lang="cs-CZ" sz="2400" dirty="0" smtClean="0"/>
              <a:t>V pravidelném 10-ti úhelníku postupně spojujte čarou </a:t>
            </a:r>
            <a:r>
              <a:rPr lang="cs-CZ" sz="2400" b="1" dirty="0" smtClean="0"/>
              <a:t>NÁSOBKY ČÍSLA 4 </a:t>
            </a:r>
            <a:r>
              <a:rPr lang="cs-CZ" sz="2400" dirty="0" smtClean="0"/>
              <a:t>(4, 8, 12, 16,….)</a:t>
            </a:r>
          </a:p>
          <a:p>
            <a:r>
              <a:rPr lang="cs-CZ" sz="2400" dirty="0" smtClean="0"/>
              <a:t>Pracujte </a:t>
            </a:r>
            <a:r>
              <a:rPr lang="cs-CZ" sz="2400" b="1" dirty="0" smtClean="0"/>
              <a:t>obdobně </a:t>
            </a:r>
            <a:r>
              <a:rPr lang="cs-CZ" sz="2400" b="1" dirty="0"/>
              <a:t>jako u </a:t>
            </a:r>
            <a:r>
              <a:rPr lang="cs-CZ" sz="2400" b="1" dirty="0" smtClean="0"/>
              <a:t>předchozích čísel.</a:t>
            </a:r>
            <a:endParaRPr lang="cs-CZ" sz="2400" b="1" dirty="0"/>
          </a:p>
          <a:p>
            <a:endParaRPr lang="cs-CZ" sz="2400" dirty="0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7020272" y="2520171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27614" y="2216355"/>
            <a:ext cx="677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11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589414" y="2183630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098414" y="3068382"/>
            <a:ext cx="53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12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934672" y="3344281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150696" y="4311012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828430" y="5373216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937491" y="6062468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868144" y="6093296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932040" y="5373216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7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649587" y="4278287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 flipH="1">
            <a:off x="4807346" y="307237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9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868144" y="2493800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8331657" y="4117883"/>
            <a:ext cx="53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13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481402" y="1888668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20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7270971" y="1888669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21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8426767" y="2774618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22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8605023" y="3816622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23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192779" y="4348715"/>
            <a:ext cx="49320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CO JSME ZJISTILI?</a:t>
            </a:r>
          </a:p>
          <a:p>
            <a:r>
              <a:rPr lang="cs-CZ" sz="2400" dirty="0" smtClean="0"/>
              <a:t>Spojením násobků čísla 4 vznikl pravidelný mnohoúhelník, který obsahuje pouze sudá čísla (stejně jako u násobků 2, přesto je obrazec jiný).</a:t>
            </a:r>
            <a:endParaRPr lang="cs-CZ" sz="2400" dirty="0"/>
          </a:p>
        </p:txBody>
      </p:sp>
      <p:cxnSp>
        <p:nvCxnSpPr>
          <p:cNvPr id="6" name="Přímá spojnice 5"/>
          <p:cNvCxnSpPr/>
          <p:nvPr/>
        </p:nvCxnSpPr>
        <p:spPr>
          <a:xfrm flipH="1" flipV="1">
            <a:off x="4932042" y="4509121"/>
            <a:ext cx="2880318" cy="979072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>
            <a:endCxn id="4" idx="0"/>
          </p:cNvCxnSpPr>
          <p:nvPr/>
        </p:nvCxnSpPr>
        <p:spPr>
          <a:xfrm flipV="1">
            <a:off x="4932041" y="3530047"/>
            <a:ext cx="2911301" cy="979072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>
            <a:stCxn id="4" idx="0"/>
            <a:endCxn id="4" idx="4"/>
          </p:cNvCxnSpPr>
          <p:nvPr/>
        </p:nvCxnSpPr>
        <p:spPr>
          <a:xfrm flipH="1">
            <a:off x="6044058" y="3530047"/>
            <a:ext cx="1799284" cy="2563246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>
            <a:stCxn id="4" idx="4"/>
            <a:endCxn id="4" idx="8"/>
          </p:cNvCxnSpPr>
          <p:nvPr/>
        </p:nvCxnSpPr>
        <p:spPr>
          <a:xfrm flipV="1">
            <a:off x="6044058" y="2924947"/>
            <a:ext cx="0" cy="3168346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>
            <a:stCxn id="4" idx="8"/>
          </p:cNvCxnSpPr>
          <p:nvPr/>
        </p:nvCxnSpPr>
        <p:spPr>
          <a:xfrm>
            <a:off x="6044058" y="2924947"/>
            <a:ext cx="1784372" cy="2563246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129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0" y="332656"/>
            <a:ext cx="5112568" cy="1143000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NÁSOBKY ČÍSLA 4</a:t>
            </a:r>
            <a:endParaRPr lang="cs-CZ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1700283"/>
            <a:ext cx="4752528" cy="452431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1    2    3    4    5    6     7    8    9  10</a:t>
            </a:r>
          </a:p>
          <a:p>
            <a:r>
              <a:rPr lang="cs-CZ" sz="2400" dirty="0" smtClean="0"/>
              <a:t>  11  12  13  14  15  16  17  18  19  20</a:t>
            </a:r>
          </a:p>
          <a:p>
            <a:r>
              <a:rPr lang="cs-CZ" sz="2400" dirty="0" smtClean="0"/>
              <a:t>  21  22  23  24  25  26  27  28  29  30</a:t>
            </a:r>
          </a:p>
          <a:p>
            <a:r>
              <a:rPr lang="cs-CZ" sz="2400" dirty="0" smtClean="0"/>
              <a:t>  31  32  33  34  35  36  37  38  39  40</a:t>
            </a:r>
          </a:p>
          <a:p>
            <a:r>
              <a:rPr lang="cs-CZ" sz="2400" dirty="0" smtClean="0"/>
              <a:t>  41  42  43  44  45  46  47  48  49  50</a:t>
            </a:r>
          </a:p>
          <a:p>
            <a:r>
              <a:rPr lang="cs-CZ" sz="2400" dirty="0" smtClean="0"/>
              <a:t>  51  52  53  54  55  56  57  58  59  60</a:t>
            </a:r>
          </a:p>
          <a:p>
            <a:r>
              <a:rPr lang="cs-CZ" sz="2400" dirty="0" smtClean="0"/>
              <a:t>  61  62  63  64  65  66  67  68  69  70</a:t>
            </a:r>
          </a:p>
          <a:p>
            <a:r>
              <a:rPr lang="cs-CZ" sz="2400" dirty="0" smtClean="0"/>
              <a:t>  71  72  73  74  75  76  77  78  79  80</a:t>
            </a:r>
          </a:p>
          <a:p>
            <a:r>
              <a:rPr lang="cs-CZ" sz="2400" dirty="0" smtClean="0"/>
              <a:t>  81  82  83  84  85  86  87  88  89  90</a:t>
            </a:r>
          </a:p>
          <a:p>
            <a:r>
              <a:rPr lang="cs-CZ" sz="2400" dirty="0" smtClean="0"/>
              <a:t>  91  92  93  94  95  96  97  98  99 100</a:t>
            </a:r>
          </a:p>
          <a:p>
            <a:r>
              <a:rPr lang="cs-CZ" sz="2000" dirty="0" smtClean="0"/>
              <a:t> 101 102 103 </a:t>
            </a:r>
            <a:r>
              <a:rPr lang="cs-CZ" sz="2000" b="1" dirty="0" smtClean="0">
                <a:solidFill>
                  <a:srgbClr val="FF0000"/>
                </a:solidFill>
              </a:rPr>
              <a:t>104</a:t>
            </a:r>
            <a:r>
              <a:rPr lang="cs-CZ" sz="2000" dirty="0" smtClean="0"/>
              <a:t> 105 106  107 </a:t>
            </a:r>
            <a:r>
              <a:rPr lang="cs-CZ" sz="2000" b="1" dirty="0" smtClean="0">
                <a:solidFill>
                  <a:srgbClr val="FF0000"/>
                </a:solidFill>
              </a:rPr>
              <a:t>108</a:t>
            </a:r>
            <a:r>
              <a:rPr lang="cs-CZ" sz="2000" dirty="0" smtClean="0"/>
              <a:t> 109 110</a:t>
            </a:r>
          </a:p>
          <a:p>
            <a:r>
              <a:rPr lang="cs-CZ" sz="2000" dirty="0" smtClean="0"/>
              <a:t> 111 </a:t>
            </a:r>
            <a:r>
              <a:rPr lang="cs-CZ" sz="2000" b="1" dirty="0" smtClean="0">
                <a:solidFill>
                  <a:srgbClr val="FF0000"/>
                </a:solidFill>
              </a:rPr>
              <a:t>112</a:t>
            </a:r>
            <a:r>
              <a:rPr lang="cs-CZ" sz="2000" dirty="0" smtClean="0"/>
              <a:t> 113 114 115 </a:t>
            </a:r>
            <a:r>
              <a:rPr lang="cs-CZ" sz="2000" b="1" dirty="0" smtClean="0">
                <a:solidFill>
                  <a:srgbClr val="FF0000"/>
                </a:solidFill>
              </a:rPr>
              <a:t>116</a:t>
            </a:r>
            <a:r>
              <a:rPr lang="cs-CZ" sz="2000" dirty="0" smtClean="0"/>
              <a:t>  117 118 119 </a:t>
            </a:r>
            <a:r>
              <a:rPr lang="cs-CZ" sz="2000" b="1" dirty="0" smtClean="0">
                <a:solidFill>
                  <a:srgbClr val="FF0000"/>
                </a:solidFill>
              </a:rPr>
              <a:t>120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724128" y="735860"/>
            <a:ext cx="28803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ÚKOL:</a:t>
            </a:r>
          </a:p>
          <a:p>
            <a:r>
              <a:rPr lang="cs-CZ" sz="2400" dirty="0" smtClean="0"/>
              <a:t>V následující tabulce postupně zakroužkujte násobky čísla 4 od 1 do 100.</a:t>
            </a:r>
          </a:p>
        </p:txBody>
      </p:sp>
      <p:sp>
        <p:nvSpPr>
          <p:cNvPr id="4" name="Ovál 3"/>
          <p:cNvSpPr/>
          <p:nvPr/>
        </p:nvSpPr>
        <p:spPr>
          <a:xfrm>
            <a:off x="2119880" y="1774552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187624" y="2134592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069482" y="2469120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987824" y="2109080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923928" y="1774552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3819837" y="2494632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2069482" y="3212976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152086" y="5048835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2937426" y="3547504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3873530" y="3212976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3859237" y="3944734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1160004" y="2863406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1162674" y="3573016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1187624" y="4313334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2069482" y="3962440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2064653" y="4688795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2954963" y="5060519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2942691" y="4313334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2947823" y="2854672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4716016" y="4304774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4728835" y="3587364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4728835" y="2852936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4728835" y="2134592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3841631" y="4681185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4644008" y="4972395"/>
            <a:ext cx="520459" cy="4563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796136" y="3284465"/>
            <a:ext cx="2448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Jak to bude u vyšších čísel ? </a:t>
            </a:r>
            <a:r>
              <a:rPr lang="cs-CZ" sz="2400" dirty="0" smtClean="0"/>
              <a:t> </a:t>
            </a:r>
            <a:r>
              <a:rPr lang="cs-CZ" sz="2400" dirty="0"/>
              <a:t>Zvýrazněte je.</a:t>
            </a:r>
          </a:p>
        </p:txBody>
      </p:sp>
    </p:spTree>
    <p:extLst>
      <p:ext uri="{BB962C8B-B14F-4D97-AF65-F5344CB8AC3E}">
        <p14:creationId xmlns:p14="http://schemas.microsoft.com/office/powerpoint/2010/main" val="2968351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4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467544" y="762016"/>
            <a:ext cx="8208912" cy="541686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CO JSME ZJISTILI ?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cs-CZ" sz="2400" dirty="0" smtClean="0"/>
              <a:t>násobek </a:t>
            </a:r>
            <a:r>
              <a:rPr lang="cs-CZ" sz="2400" dirty="0"/>
              <a:t>4 je každé čtvrté číslo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cs-CZ" sz="2400" dirty="0"/>
              <a:t>na místě jednotek (poslední číslice) jsou SUDÁ ČÍSLA, ale </a:t>
            </a:r>
            <a:r>
              <a:rPr lang="cs-CZ" sz="2400" dirty="0" smtClean="0"/>
              <a:t>násobky 4 </a:t>
            </a:r>
            <a:r>
              <a:rPr lang="cs-CZ" sz="2400" dirty="0"/>
              <a:t>neobsahují všechna sudá čísla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cs-CZ" sz="2400" dirty="0" smtClean="0"/>
              <a:t>násobky 4 lze dělit (beze zbytku) dvakrát po sobě číslem 2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cs-CZ" sz="2400" dirty="0" smtClean="0"/>
              <a:t>číslo 100 je také dělitelné 4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cs-CZ" sz="2400" dirty="0" smtClean="0"/>
              <a:t>u čísel větších než 100 se opakuje poslední dvojčíslí</a:t>
            </a:r>
          </a:p>
          <a:p>
            <a:pPr marL="342900" indent="-342900">
              <a:buFontTx/>
              <a:buChar char="-"/>
            </a:pPr>
            <a:endParaRPr lang="cs-CZ" sz="2400" b="1" dirty="0"/>
          </a:p>
          <a:p>
            <a:pPr marL="342900" indent="-342900">
              <a:buFontTx/>
              <a:buChar char="-"/>
            </a:pPr>
            <a:r>
              <a:rPr lang="cs-CZ" sz="2800" dirty="0" smtClean="0"/>
              <a:t> O </a:t>
            </a:r>
            <a:r>
              <a:rPr lang="cs-CZ" sz="2800" b="1" dirty="0" smtClean="0"/>
              <a:t>DĚLITELNOSTI ČÍSLEM 4 </a:t>
            </a:r>
            <a:r>
              <a:rPr lang="cs-CZ" sz="2800" dirty="0" smtClean="0"/>
              <a:t>ROZHODUJE </a:t>
            </a:r>
          </a:p>
          <a:p>
            <a:r>
              <a:rPr lang="cs-CZ" sz="2800" dirty="0" smtClean="0"/>
              <a:t>     </a:t>
            </a:r>
            <a:r>
              <a:rPr lang="cs-CZ" sz="2800" b="1" dirty="0" smtClean="0"/>
              <a:t>POSLEDNÍ DVOJČÍSLÍ</a:t>
            </a:r>
            <a:r>
              <a:rPr lang="cs-CZ" sz="2800" dirty="0" smtClean="0"/>
              <a:t>, KTERÉ MUSÍ BÝT </a:t>
            </a:r>
            <a:r>
              <a:rPr lang="cs-CZ" sz="2800" b="1" dirty="0" smtClean="0"/>
              <a:t>DĚLITELNÉ 4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452320" y="3593561"/>
            <a:ext cx="1440160" cy="1323439"/>
          </a:xfrm>
          <a:prstGeom prst="rect">
            <a:avLst/>
          </a:prstGeom>
          <a:solidFill>
            <a:schemeClr val="bg1">
              <a:lumMod val="85000"/>
            </a:schemeClr>
          </a:solidFill>
          <a:ln w="508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   </a:t>
            </a:r>
            <a:r>
              <a:rPr lang="cs-CZ" sz="8000" b="1" dirty="0" smtClean="0">
                <a:solidFill>
                  <a:srgbClr val="FF0000"/>
                </a:solidFill>
              </a:rPr>
              <a:t>4</a:t>
            </a:r>
            <a:endParaRPr lang="cs-CZ" sz="8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73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482192" y="333137"/>
            <a:ext cx="7834223" cy="6155531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JAK NA TO ?</a:t>
            </a:r>
          </a:p>
          <a:p>
            <a:pPr algn="ctr"/>
            <a:endParaRPr lang="cs-CZ" sz="3200" b="1" dirty="0" smtClean="0"/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Násobilku 4</a:t>
            </a:r>
            <a:r>
              <a:rPr lang="cs-CZ" sz="2400" dirty="0" smtClean="0"/>
              <a:t> ovládáme, takže do čísla 40 snadno určíme, zda je číslo násobek 4, nebo ne.</a:t>
            </a:r>
            <a:endParaRPr lang="cs-CZ" sz="2400" dirty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U vyšších čísel si můžeme pomoci </a:t>
            </a:r>
            <a:r>
              <a:rPr lang="cs-CZ" sz="2400" b="1" dirty="0" smtClean="0"/>
              <a:t>rozkladem </a:t>
            </a:r>
            <a:r>
              <a:rPr lang="cs-CZ" sz="2400" dirty="0" smtClean="0"/>
              <a:t>čísla na 40 + zbytek, nebo 40 + 40 + zbytek. 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Pokud bude zbytek také dělitelný číslem 4, pak je celé číslo dělitelné 4.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Když má číslo </a:t>
            </a:r>
            <a:r>
              <a:rPr lang="cs-CZ" sz="2400" b="1" dirty="0" smtClean="0"/>
              <a:t>poslední dvojčíslí 00</a:t>
            </a:r>
            <a:r>
              <a:rPr lang="cs-CZ" sz="2400" dirty="0" smtClean="0"/>
              <a:t>, pak je číslo také dělitelné 4 (protože 100 je dělitelné 4).</a:t>
            </a:r>
          </a:p>
          <a:p>
            <a:pPr marL="342900" indent="-342900">
              <a:buFontTx/>
              <a:buChar char="-"/>
            </a:pPr>
            <a:r>
              <a:rPr lang="cs-CZ" sz="2400" i="1" dirty="0" smtClean="0"/>
              <a:t>Například: </a:t>
            </a:r>
          </a:p>
          <a:p>
            <a:r>
              <a:rPr lang="cs-CZ" sz="2400" dirty="0" smtClean="0"/>
              <a:t>     </a:t>
            </a:r>
            <a:r>
              <a:rPr lang="cs-CZ" sz="2400" b="1" dirty="0" smtClean="0"/>
              <a:t>76 = 40 + 36 </a:t>
            </a:r>
            <a:r>
              <a:rPr lang="cs-CZ" sz="2400" dirty="0" smtClean="0"/>
              <a:t>(40 a 36 jsou násobky 4, proto je číslo 76      </a:t>
            </a:r>
          </a:p>
          <a:p>
            <a:r>
              <a:rPr lang="cs-CZ" sz="2400" dirty="0" smtClean="0"/>
              <a:t>     dělitelné 4.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</a:t>
            </a:r>
            <a:r>
              <a:rPr lang="cs-CZ" sz="2400" b="1" dirty="0" smtClean="0"/>
              <a:t>97 = 40 + 40 + 17 </a:t>
            </a:r>
            <a:r>
              <a:rPr lang="cs-CZ" sz="2400" dirty="0" smtClean="0"/>
              <a:t>(17 není násobek 4, proto číslo 97 není </a:t>
            </a:r>
          </a:p>
          <a:p>
            <a:r>
              <a:rPr lang="cs-CZ" sz="2400" dirty="0" smtClean="0"/>
              <a:t>     násobek 4.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1382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72008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ZKOUŠKA ZNALOSTÍ:</a:t>
            </a:r>
            <a:b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</a:br>
            <a:endParaRPr lang="cs-CZ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3891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Určete, zda jsou následující čísla dělitelná 4, nebo ne:</a:t>
            </a:r>
          </a:p>
          <a:p>
            <a:pPr marL="0" indent="0">
              <a:buNone/>
            </a:pPr>
            <a:r>
              <a:rPr lang="cs-CZ" dirty="0" smtClean="0"/>
              <a:t>1 328</a:t>
            </a:r>
          </a:p>
          <a:p>
            <a:pPr marL="0" indent="0">
              <a:buNone/>
            </a:pPr>
            <a:r>
              <a:rPr lang="cs-CZ" dirty="0" smtClean="0"/>
              <a:t>65 814</a:t>
            </a:r>
          </a:p>
          <a:p>
            <a:pPr marL="0" indent="0">
              <a:buNone/>
            </a:pPr>
            <a:r>
              <a:rPr lang="cs-CZ" dirty="0" smtClean="0"/>
              <a:t>17 589</a:t>
            </a:r>
          </a:p>
          <a:p>
            <a:pPr marL="0" indent="0">
              <a:buNone/>
            </a:pPr>
            <a:r>
              <a:rPr lang="cs-CZ" dirty="0" smtClean="0"/>
              <a:t>11 808</a:t>
            </a:r>
          </a:p>
          <a:p>
            <a:pPr marL="0" indent="0">
              <a:buNone/>
            </a:pPr>
            <a:r>
              <a:rPr lang="cs-CZ" dirty="0" smtClean="0"/>
              <a:t>3 756</a:t>
            </a:r>
          </a:p>
          <a:p>
            <a:pPr marL="0" indent="0">
              <a:buNone/>
            </a:pPr>
            <a:r>
              <a:rPr lang="cs-CZ" dirty="0" smtClean="0"/>
              <a:t>3 700</a:t>
            </a:r>
          </a:p>
          <a:p>
            <a:pPr marL="0" indent="0">
              <a:buNone/>
            </a:pPr>
            <a:r>
              <a:rPr lang="cs-CZ" dirty="0" smtClean="0"/>
              <a:t>287</a:t>
            </a:r>
          </a:p>
          <a:p>
            <a:pPr marL="0" indent="0">
              <a:buNone/>
            </a:pPr>
            <a:r>
              <a:rPr lang="cs-CZ" dirty="0" smtClean="0"/>
              <a:t>1 694</a:t>
            </a:r>
          </a:p>
          <a:p>
            <a:pPr marL="0" indent="0">
              <a:buNone/>
            </a:pPr>
            <a:r>
              <a:rPr lang="cs-CZ" dirty="0" smtClean="0"/>
              <a:t>72 846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24128" y="2636912"/>
            <a:ext cx="1440160" cy="1323439"/>
          </a:xfrm>
          <a:prstGeom prst="rect">
            <a:avLst/>
          </a:prstGeom>
          <a:solidFill>
            <a:schemeClr val="bg1">
              <a:lumMod val="85000"/>
            </a:schemeClr>
          </a:solidFill>
          <a:ln w="508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   </a:t>
            </a:r>
            <a:r>
              <a:rPr lang="cs-CZ" sz="8000" b="1" dirty="0" smtClean="0">
                <a:solidFill>
                  <a:srgbClr val="FF0000"/>
                </a:solidFill>
              </a:rPr>
              <a:t>?</a:t>
            </a:r>
            <a:endParaRPr lang="cs-CZ" sz="8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72008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ZKOUŠKA ZNALOSTÍ - ŘEŠENÍ:</a:t>
            </a:r>
            <a:b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</a:br>
            <a:endParaRPr lang="cs-CZ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38912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Určete, zda jsou následující čísla dělitelná 4, nebo ne: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ROZHODUJE POSLEDNÍ DVOJČÍSLÍ</a:t>
            </a:r>
          </a:p>
          <a:p>
            <a:pPr marL="0" indent="0">
              <a:buNone/>
            </a:pPr>
            <a:r>
              <a:rPr lang="cs-CZ" sz="3000" dirty="0" smtClean="0"/>
              <a:t>1 3</a:t>
            </a:r>
            <a:r>
              <a:rPr lang="cs-CZ" sz="3000" b="1" dirty="0" smtClean="0">
                <a:solidFill>
                  <a:srgbClr val="FF0000"/>
                </a:solidFill>
              </a:rPr>
              <a:t>28  		ANO </a:t>
            </a:r>
            <a:r>
              <a:rPr lang="cs-CZ" sz="3000" dirty="0" smtClean="0"/>
              <a:t>28 je násobek 4</a:t>
            </a:r>
          </a:p>
          <a:p>
            <a:pPr marL="0" indent="0">
              <a:buNone/>
            </a:pPr>
            <a:r>
              <a:rPr lang="cs-CZ" sz="3000" dirty="0" smtClean="0"/>
              <a:t>65 8</a:t>
            </a:r>
            <a:r>
              <a:rPr lang="cs-CZ" sz="3000" b="1" dirty="0" smtClean="0">
                <a:solidFill>
                  <a:srgbClr val="FF0000"/>
                </a:solidFill>
              </a:rPr>
              <a:t>14		NE </a:t>
            </a:r>
            <a:r>
              <a:rPr lang="cs-CZ" sz="3000" dirty="0" smtClean="0"/>
              <a:t>14 není násobek 4</a:t>
            </a:r>
          </a:p>
          <a:p>
            <a:pPr marL="0" indent="0">
              <a:buNone/>
            </a:pPr>
            <a:r>
              <a:rPr lang="cs-CZ" sz="3000" dirty="0" smtClean="0"/>
              <a:t>17 5</a:t>
            </a:r>
            <a:r>
              <a:rPr lang="cs-CZ" sz="3000" b="1" dirty="0" smtClean="0">
                <a:solidFill>
                  <a:srgbClr val="FF0000"/>
                </a:solidFill>
              </a:rPr>
              <a:t>89		NE </a:t>
            </a:r>
            <a:r>
              <a:rPr lang="cs-CZ" sz="3000" dirty="0" smtClean="0"/>
              <a:t>89 = 40+40+9; 9 není násobek 4</a:t>
            </a:r>
          </a:p>
          <a:p>
            <a:pPr marL="0" indent="0">
              <a:buNone/>
            </a:pPr>
            <a:r>
              <a:rPr lang="cs-CZ" sz="3000" dirty="0" smtClean="0"/>
              <a:t>11 8</a:t>
            </a:r>
            <a:r>
              <a:rPr lang="cs-CZ" sz="3000" b="1" dirty="0" smtClean="0">
                <a:solidFill>
                  <a:srgbClr val="FF0000"/>
                </a:solidFill>
              </a:rPr>
              <a:t>08		ANO </a:t>
            </a:r>
            <a:r>
              <a:rPr lang="cs-CZ" sz="3000" dirty="0" smtClean="0"/>
              <a:t>8 je násobek 4</a:t>
            </a:r>
          </a:p>
          <a:p>
            <a:pPr marL="0" indent="0">
              <a:buNone/>
            </a:pPr>
            <a:r>
              <a:rPr lang="cs-CZ" sz="3000" dirty="0" smtClean="0"/>
              <a:t>3 7</a:t>
            </a:r>
            <a:r>
              <a:rPr lang="cs-CZ" sz="3000" b="1" dirty="0" smtClean="0">
                <a:solidFill>
                  <a:srgbClr val="FF0000"/>
                </a:solidFill>
              </a:rPr>
              <a:t>56		ANO </a:t>
            </a:r>
            <a:r>
              <a:rPr lang="cs-CZ" sz="3000" dirty="0" smtClean="0"/>
              <a:t>56 = 40 + 16; 16 je násobek 4</a:t>
            </a:r>
          </a:p>
          <a:p>
            <a:pPr marL="0" indent="0">
              <a:buNone/>
            </a:pPr>
            <a:r>
              <a:rPr lang="cs-CZ" sz="3000" dirty="0" smtClean="0"/>
              <a:t>3 7</a:t>
            </a:r>
            <a:r>
              <a:rPr lang="cs-CZ" sz="3000" b="1" dirty="0" smtClean="0">
                <a:solidFill>
                  <a:srgbClr val="FF0000"/>
                </a:solidFill>
              </a:rPr>
              <a:t>00		ANO </a:t>
            </a:r>
            <a:r>
              <a:rPr lang="cs-CZ" sz="3000" dirty="0" smtClean="0"/>
              <a:t>100 je násobek 4</a:t>
            </a:r>
          </a:p>
          <a:p>
            <a:pPr marL="0" indent="0">
              <a:buNone/>
            </a:pPr>
            <a:r>
              <a:rPr lang="cs-CZ" sz="3000" dirty="0" smtClean="0"/>
              <a:t>2</a:t>
            </a:r>
            <a:r>
              <a:rPr lang="cs-CZ" sz="3000" b="1" dirty="0" smtClean="0">
                <a:solidFill>
                  <a:srgbClr val="FF0000"/>
                </a:solidFill>
              </a:rPr>
              <a:t>87		NE </a:t>
            </a:r>
            <a:r>
              <a:rPr lang="cs-CZ" sz="3000" dirty="0" smtClean="0"/>
              <a:t>87 = 40+40+7; 7 není násobek 4</a:t>
            </a:r>
          </a:p>
          <a:p>
            <a:pPr marL="0" indent="0">
              <a:buNone/>
            </a:pPr>
            <a:r>
              <a:rPr lang="cs-CZ" sz="3000" dirty="0" smtClean="0"/>
              <a:t>1 6</a:t>
            </a:r>
            <a:r>
              <a:rPr lang="cs-CZ" sz="3000" b="1" dirty="0" smtClean="0">
                <a:solidFill>
                  <a:srgbClr val="FF0000"/>
                </a:solidFill>
              </a:rPr>
              <a:t>94		NE </a:t>
            </a:r>
            <a:r>
              <a:rPr lang="cs-CZ" sz="3000" dirty="0" smtClean="0"/>
              <a:t>94 = 40+40+14; 14 není násobek 4</a:t>
            </a:r>
          </a:p>
          <a:p>
            <a:pPr marL="0" indent="0">
              <a:buNone/>
            </a:pPr>
            <a:r>
              <a:rPr lang="cs-CZ" sz="3000" smtClean="0"/>
              <a:t>72 8</a:t>
            </a:r>
            <a:r>
              <a:rPr lang="cs-CZ" sz="3000" b="1" smtClean="0">
                <a:solidFill>
                  <a:srgbClr val="FF0000"/>
                </a:solidFill>
              </a:rPr>
              <a:t>46</a:t>
            </a:r>
            <a:r>
              <a:rPr lang="cs-CZ" sz="3000" b="1" dirty="0" smtClean="0">
                <a:solidFill>
                  <a:srgbClr val="FF0000"/>
                </a:solidFill>
              </a:rPr>
              <a:t>		NE </a:t>
            </a:r>
            <a:r>
              <a:rPr lang="cs-CZ" sz="3000" dirty="0" smtClean="0"/>
              <a:t>46 = 40+6; 6 není násobek 4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940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704088"/>
            <a:ext cx="8219256" cy="42065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/>
              <a:t>     ANOTACE:  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r>
              <a:rPr lang="cs-CZ" sz="7200" dirty="0"/>
              <a:t>Tento výukový materiál bude využíván při hodině aritmetiky </a:t>
            </a:r>
            <a:r>
              <a:rPr lang="cs-CZ" sz="7200" dirty="0" smtClean="0"/>
              <a:t>v  </a:t>
            </a:r>
            <a:r>
              <a:rPr lang="cs-CZ" sz="7200" dirty="0"/>
              <a:t>6. ročníku jako společné objevování žáků s učitelem.</a:t>
            </a:r>
          </a:p>
          <a:p>
            <a:pPr>
              <a:lnSpc>
                <a:spcPct val="120000"/>
              </a:lnSpc>
            </a:pPr>
            <a:r>
              <a:rPr lang="cs-CZ" sz="7200" dirty="0"/>
              <a:t>Na začátku hodiny si zopakujeme co již víme o dělitelnosti čísly 2, </a:t>
            </a:r>
            <a:r>
              <a:rPr lang="cs-CZ" sz="7200" dirty="0" smtClean="0"/>
              <a:t>3, 5, 9 </a:t>
            </a:r>
            <a:r>
              <a:rPr lang="cs-CZ" sz="7200" dirty="0"/>
              <a:t>a 10</a:t>
            </a:r>
            <a:r>
              <a:rPr lang="cs-CZ" sz="7200" dirty="0" smtClean="0"/>
              <a:t>. A co rozhoduje o jejich dělitelnosti.</a:t>
            </a:r>
            <a:endParaRPr lang="cs-CZ" sz="7200" dirty="0"/>
          </a:p>
          <a:p>
            <a:pPr>
              <a:lnSpc>
                <a:spcPct val="120000"/>
              </a:lnSpc>
            </a:pPr>
            <a:r>
              <a:rPr lang="cs-CZ" sz="7200" dirty="0"/>
              <a:t>Žáci dostanou předtištěný list, s </a:t>
            </a:r>
            <a:r>
              <a:rPr lang="cs-CZ" sz="7200" dirty="0" smtClean="0"/>
              <a:t>pravidelným desetiúhelníkem a tabulku čísel od 1 do 120. </a:t>
            </a:r>
          </a:p>
          <a:p>
            <a:pPr>
              <a:lnSpc>
                <a:spcPct val="120000"/>
              </a:lnSpc>
            </a:pPr>
            <a:r>
              <a:rPr lang="cs-CZ" sz="7200" dirty="0" smtClean="0"/>
              <a:t>Nejprve žáci v desetiúhelníku spojují násobky čísla 4 společně s </a:t>
            </a:r>
            <a:r>
              <a:rPr lang="cs-CZ" sz="7200" dirty="0"/>
              <a:t>učitelem a s interaktivní tabulí (obdobně jako u </a:t>
            </a:r>
            <a:r>
              <a:rPr lang="cs-CZ" sz="7200" dirty="0" smtClean="0"/>
              <a:t>předchozích čísel).</a:t>
            </a:r>
          </a:p>
          <a:p>
            <a:pPr>
              <a:lnSpc>
                <a:spcPct val="120000"/>
              </a:lnSpc>
            </a:pPr>
            <a:r>
              <a:rPr lang="cs-CZ" sz="7200" dirty="0" smtClean="0"/>
              <a:t>Následně žáci hledají násobky 4 v číselné tabulce, tak  aby měli k dispozici více údajů. Pak hledáme společné vlastnosti násobků 4. </a:t>
            </a:r>
            <a:endParaRPr lang="cs-CZ" sz="7200" dirty="0"/>
          </a:p>
          <a:p>
            <a:pPr>
              <a:lnSpc>
                <a:spcPct val="120000"/>
              </a:lnSpc>
            </a:pPr>
            <a:r>
              <a:rPr lang="cs-CZ" sz="7200" dirty="0" smtClean="0"/>
              <a:t>Definujeme znak dělitelnosti číslem 4. </a:t>
            </a:r>
          </a:p>
          <a:p>
            <a:pPr>
              <a:lnSpc>
                <a:spcPct val="120000"/>
              </a:lnSpc>
            </a:pPr>
            <a:r>
              <a:rPr lang="cs-CZ" sz="7200" dirty="0" smtClean="0"/>
              <a:t>Čísla vyšší než 40 zapisujeme rozkladem, abychom snáze rozeznali násobek 4.</a:t>
            </a:r>
            <a:endParaRPr lang="cs-CZ" sz="7200" dirty="0"/>
          </a:p>
          <a:p>
            <a:pPr>
              <a:lnSpc>
                <a:spcPct val="120000"/>
              </a:lnSpc>
            </a:pPr>
            <a:r>
              <a:rPr lang="cs-CZ" sz="7200" dirty="0"/>
              <a:t>Závěr hodiny je věnovaný krátkému procvičování.</a:t>
            </a:r>
          </a:p>
          <a:p>
            <a:pPr>
              <a:lnSpc>
                <a:spcPct val="120000"/>
              </a:lnSpc>
              <a:buNone/>
            </a:pPr>
            <a:r>
              <a:rPr lang="cs-CZ" sz="7200" dirty="0">
                <a:solidFill>
                  <a:schemeClr val="bg2">
                    <a:lumMod val="25000"/>
                  </a:schemeClr>
                </a:solidFill>
              </a:rPr>
              <a:t>	</a:t>
            </a:r>
            <a:r>
              <a:rPr lang="cs-CZ" sz="7200" b="1" dirty="0">
                <a:solidFill>
                  <a:schemeClr val="bg2">
                    <a:lumMod val="25000"/>
                  </a:schemeClr>
                </a:solidFill>
              </a:rPr>
              <a:t>použitá literatura:</a:t>
            </a:r>
          </a:p>
          <a:p>
            <a:pPr>
              <a:lnSpc>
                <a:spcPct val="120000"/>
              </a:lnSpc>
              <a:buNone/>
            </a:pPr>
            <a:r>
              <a:rPr lang="cs-CZ" sz="7200" i="1" dirty="0"/>
              <a:t>	učebnice  Matematika 6 – Aritmetika, </a:t>
            </a:r>
            <a:r>
              <a:rPr lang="cs-CZ" sz="7200" i="1" dirty="0" err="1"/>
              <a:t>Binterová</a:t>
            </a:r>
            <a:r>
              <a:rPr lang="cs-CZ" sz="7200" i="1" dirty="0"/>
              <a:t>, Fuchs, Tlustý; nakladatelství Fraus, Plzeň 2007</a:t>
            </a:r>
            <a:endParaRPr lang="cs-CZ" sz="7200" dirty="0"/>
          </a:p>
          <a:p>
            <a:endParaRPr lang="cs-CZ" dirty="0" smtClean="0"/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	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lnDef>
      <a:spPr>
        <a:ln w="38100" cap="rnd" cmpd="sng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834</TotalTime>
  <Words>728</Words>
  <Application>Microsoft Office PowerPoint</Application>
  <PresentationFormat>Předvádění na obrazovce (4:3)</PresentationFormat>
  <Paragraphs>110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 MATEMATIKA – ARITMETIKA 6</vt:lpstr>
      <vt:lpstr>CO JIŽ VÍME O DĚLITELNOSTI?</vt:lpstr>
      <vt:lpstr>KDY JE ČÍSLO DĚLITELNÉ ČÍSLEM 4</vt:lpstr>
      <vt:lpstr>NÁSOBKY ČÍSLA 4</vt:lpstr>
      <vt:lpstr>Prezentace aplikace PowerPoint</vt:lpstr>
      <vt:lpstr>Prezentace aplikace PowerPoint</vt:lpstr>
      <vt:lpstr>  ZKOUŠKA ZNALOSTÍ:  </vt:lpstr>
      <vt:lpstr>  ZKOUŠKA ZNALOSTÍ - ŘEŠENÍ:  </vt:lpstr>
      <vt:lpstr>     ANOTACE: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Geometrie – 7.ročník</dc:title>
  <dc:creator>Lubos</dc:creator>
  <cp:lastModifiedBy>ucitel</cp:lastModifiedBy>
  <cp:revision>130</cp:revision>
  <dcterms:created xsi:type="dcterms:W3CDTF">2011-11-27T20:43:59Z</dcterms:created>
  <dcterms:modified xsi:type="dcterms:W3CDTF">2013-04-30T10:54:10Z</dcterms:modified>
</cp:coreProperties>
</file>