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78" r:id="rId4"/>
    <p:sldId id="274" r:id="rId5"/>
    <p:sldId id="279" r:id="rId6"/>
    <p:sldId id="271" r:id="rId7"/>
    <p:sldId id="280" r:id="rId8"/>
    <p:sldId id="275" r:id="rId9"/>
    <p:sldId id="27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4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VY_32_INOVACE_04_M6_ZNAKY DĚLITELNOSTI 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ZNAKY DĚLITELNOSTI  číslem 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10.2.2013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414" custScaleY="120765" custLinFactNeighborX="103" custLinFactNeighborY="734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04" custLinFactNeighborY="1141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6842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68228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3018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3018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43299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89333" y="784771"/>
          <a:ext cx="6638388" cy="18349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VY_32_INOVACE_04_M6_ZNAKY DĚLITELNOSTI 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89333" y="784771"/>
        <a:ext cx="6638388" cy="506193"/>
      </dsp:txXfrm>
    </dsp:sp>
    <dsp:sp modelId="{FFC9F71D-1B4F-4AD9-A4A6-86ADEFC8AF5C}">
      <dsp:nvSpPr>
        <dsp:cNvPr id="0" name=""/>
        <dsp:cNvSpPr/>
      </dsp:nvSpPr>
      <dsp:spPr>
        <a:xfrm>
          <a:off x="818370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3" y="136815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ZNAKY DĚLITELNOSTI  číslem 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6143" y="136815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093440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3018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10.2.2013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3018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ZNAKY DĚLITELNOSTI číslem 6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682439956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JIŽ VÍME O DĚLITELNOSTI?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Přiřaďte správné odpovědi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2276475"/>
            <a:ext cx="4319588" cy="3889375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3200" b="1" dirty="0" smtClean="0"/>
              <a:t>POSLEDNÍ ČÍSLICE </a:t>
            </a:r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3200" b="1" dirty="0" smtClean="0"/>
              <a:t>CIFERNÝ SOUČET </a:t>
            </a:r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3200" b="1" dirty="0" smtClean="0"/>
              <a:t>POSLEDNÍ DVOJČÍSLÍ</a:t>
            </a:r>
            <a:endParaRPr lang="cs-CZ" sz="3200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1700213"/>
            <a:ext cx="4040188" cy="660400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KDY ROZHODUJE: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4499992" y="1628775"/>
            <a:ext cx="4644008" cy="655638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DĚLITELNOST ČÍSLEM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48064" y="4217593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4606360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3509707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2894507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5301208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93997" y="2894507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7514" y="3602393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1" grpId="0" animBg="1"/>
      <p:bldP spid="12" grpId="0" animBg="1"/>
      <p:bldP spid="15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JIŽ VÍME O DĚLITELNOSTI?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správné odpovědi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2276475"/>
            <a:ext cx="4319588" cy="3889375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3200" b="1" dirty="0" smtClean="0"/>
              <a:t>POSLEDNÍ ČÍSLICE </a:t>
            </a:r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3200" b="1" dirty="0" smtClean="0"/>
              <a:t>CIFERNÝ SOUČET </a:t>
            </a:r>
          </a:p>
          <a:p>
            <a:pPr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3200" b="1" dirty="0" smtClean="0"/>
              <a:t>POSLEDNÍ DVOJČÍSLÍ</a:t>
            </a:r>
            <a:endParaRPr lang="cs-CZ" sz="3200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1700213"/>
            <a:ext cx="4040188" cy="660400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KDY ROZHODUJE: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4499992" y="1628775"/>
            <a:ext cx="4644008" cy="655638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DĚLITELNOST ČÍSLEM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37157" y="2575757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4725144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3717032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2575757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2575757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37157" y="3723196"/>
            <a:ext cx="72008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9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81766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5" grpId="1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58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ÚKOL :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následující čísla přiřaď do jednotlivých sloupečků podle dělitelnosti číslem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7776864" cy="95410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75; 76; 102; 105; 108; 123; 206; 520; 603; 700; 702; 801; 918; 950; 965; 990; 1320; 1485; 1562; 1602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96952"/>
            <a:ext cx="2016224" cy="3600986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10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31186" y="2996952"/>
            <a:ext cx="1988886" cy="3600986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5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96136" y="2989199"/>
            <a:ext cx="2016224" cy="3600986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2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1376" y="4501143"/>
            <a:ext cx="5976664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NEŽ ZAČNEŠ, ZKUS ODHADNOUT: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ve kterém sloupečku bude nejvíce čísel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zbydou nám nějaká čísla    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</a:t>
            </a:r>
            <a:endParaRPr lang="cs-CZ" sz="3600" dirty="0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6919743" y="5185568"/>
            <a:ext cx="648072" cy="759363"/>
          </a:xfrm>
          <a:prstGeom prst="actionButtonHelp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29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25652"/>
            <a:ext cx="1744960" cy="63894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ŘEŠENÍ: 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7901" y="764595"/>
            <a:ext cx="7776864" cy="95410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75; 76; 102; 105; 108; 123; 206; 520; 603; 700; 702; 801; 918; 950; 965; 990; 1320; 1485; 1562; 1602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2867" y="1808557"/>
            <a:ext cx="2016224" cy="3600986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10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520</a:t>
            </a:r>
            <a:endParaRPr lang="cs-CZ" sz="2400" dirty="0"/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700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950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990</a:t>
            </a:r>
            <a:endParaRPr lang="cs-CZ" sz="2400" dirty="0"/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1320</a:t>
            </a:r>
          </a:p>
          <a:p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05042" y="1808557"/>
            <a:ext cx="1988886" cy="3785652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5</a:t>
            </a:r>
          </a:p>
          <a:p>
            <a:r>
              <a:rPr lang="cs-CZ" sz="2400" dirty="0" smtClean="0"/>
              <a:t>520	</a:t>
            </a:r>
            <a:endParaRPr lang="cs-CZ" sz="2400" dirty="0"/>
          </a:p>
          <a:p>
            <a:r>
              <a:rPr lang="cs-CZ" sz="2400" dirty="0" smtClean="0"/>
              <a:t>700	</a:t>
            </a:r>
          </a:p>
          <a:p>
            <a:r>
              <a:rPr lang="cs-CZ" sz="2400" dirty="0" smtClean="0"/>
              <a:t>950</a:t>
            </a:r>
            <a:endParaRPr lang="cs-CZ" sz="2400" dirty="0"/>
          </a:p>
          <a:p>
            <a:r>
              <a:rPr lang="cs-CZ" sz="2400" dirty="0" smtClean="0"/>
              <a:t>990	</a:t>
            </a:r>
          </a:p>
          <a:p>
            <a:r>
              <a:rPr lang="cs-CZ" sz="2400" dirty="0" smtClean="0"/>
              <a:t>1320</a:t>
            </a:r>
          </a:p>
          <a:p>
            <a:r>
              <a:rPr lang="cs-CZ" sz="2400" dirty="0" smtClean="0"/>
              <a:t>75</a:t>
            </a:r>
          </a:p>
          <a:p>
            <a:r>
              <a:rPr lang="cs-CZ" sz="2400" dirty="0" smtClean="0"/>
              <a:t>105</a:t>
            </a:r>
          </a:p>
          <a:p>
            <a:r>
              <a:rPr lang="cs-CZ" sz="2400" dirty="0" smtClean="0"/>
              <a:t>965</a:t>
            </a:r>
          </a:p>
          <a:p>
            <a:r>
              <a:rPr lang="cs-CZ" sz="2400" dirty="0" smtClean="0"/>
              <a:t>1485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724179" y="1900890"/>
            <a:ext cx="2733971" cy="3416320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2</a:t>
            </a:r>
          </a:p>
          <a:p>
            <a:r>
              <a:rPr lang="cs-CZ" sz="2400" dirty="0"/>
              <a:t>520</a:t>
            </a:r>
          </a:p>
          <a:p>
            <a:r>
              <a:rPr lang="cs-CZ" sz="2400" dirty="0"/>
              <a:t>700</a:t>
            </a:r>
          </a:p>
          <a:p>
            <a:r>
              <a:rPr lang="cs-CZ" sz="2400" dirty="0"/>
              <a:t>950</a:t>
            </a:r>
          </a:p>
          <a:p>
            <a:r>
              <a:rPr lang="cs-CZ" sz="2400" dirty="0"/>
              <a:t>990</a:t>
            </a:r>
          </a:p>
          <a:p>
            <a:r>
              <a:rPr lang="cs-CZ" sz="2400" dirty="0" smtClean="0"/>
              <a:t>1320</a:t>
            </a:r>
          </a:p>
          <a:p>
            <a:r>
              <a:rPr lang="cs-CZ" sz="2400" dirty="0" smtClean="0"/>
              <a:t>76      102    108</a:t>
            </a:r>
          </a:p>
          <a:p>
            <a:r>
              <a:rPr lang="cs-CZ" sz="2400" dirty="0" smtClean="0"/>
              <a:t>206    702    918</a:t>
            </a:r>
          </a:p>
          <a:p>
            <a:r>
              <a:rPr lang="cs-CZ" sz="2400" dirty="0" smtClean="0"/>
              <a:t>1562	       1602</a:t>
            </a: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5797330" y="764595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789218" y="1241649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941890" y="1241649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556970" y="1283950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7201486" y="764596"/>
            <a:ext cx="648072" cy="47705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993561" y="806897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881006" y="764594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5797330" y="1241646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247875" y="1241647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548858" y="764593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196930" y="783885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871339" y="1221794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527855" y="1241649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7898318" y="796765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6661426" y="1260938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617854" y="774427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009535" y="806897"/>
            <a:ext cx="648072" cy="4770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548858" y="5733256"/>
            <a:ext cx="5433500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ANO, nejvíce čísel je dělitelných 2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ANO, zbyly nám čísla 123; 603 a 801 </a:t>
            </a:r>
          </a:p>
        </p:txBody>
      </p:sp>
    </p:spTree>
    <p:extLst>
      <p:ext uri="{BB962C8B-B14F-4D97-AF65-F5344CB8AC3E}">
        <p14:creationId xmlns:p14="http://schemas.microsoft.com/office/powerpoint/2010/main" val="122613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02995" y="116632"/>
            <a:ext cx="6372708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U ZBYLÝCH ČÍSEL URČI DĚLITELNOST: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03648" y="1337628"/>
            <a:ext cx="2304256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123; 603; 801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31540" y="2040661"/>
            <a:ext cx="1944216" cy="1846659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3</a:t>
            </a:r>
          </a:p>
          <a:p>
            <a:pPr algn="ctr"/>
            <a:r>
              <a:rPr lang="cs-CZ" sz="2400" dirty="0" smtClean="0"/>
              <a:t>123</a:t>
            </a:r>
            <a:endParaRPr lang="cs-CZ" sz="2400" dirty="0"/>
          </a:p>
          <a:p>
            <a:pPr algn="ctr"/>
            <a:r>
              <a:rPr lang="cs-CZ" sz="2400" dirty="0" smtClean="0"/>
              <a:t>603</a:t>
            </a:r>
          </a:p>
          <a:p>
            <a:pPr algn="ctr"/>
            <a:r>
              <a:rPr lang="cs-CZ" sz="2400" dirty="0"/>
              <a:t>801</a:t>
            </a:r>
          </a:p>
          <a:p>
            <a:endParaRPr lang="cs-CZ" dirty="0" smtClean="0"/>
          </a:p>
        </p:txBody>
      </p:sp>
      <p:sp>
        <p:nvSpPr>
          <p:cNvPr id="36" name="TextovéPole 35"/>
          <p:cNvSpPr txBox="1"/>
          <p:nvPr/>
        </p:nvSpPr>
        <p:spPr>
          <a:xfrm>
            <a:off x="2531255" y="2045303"/>
            <a:ext cx="1944216" cy="1477328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9</a:t>
            </a:r>
          </a:p>
          <a:p>
            <a:pPr algn="ctr"/>
            <a:r>
              <a:rPr lang="cs-CZ" sz="2400" dirty="0" smtClean="0"/>
              <a:t>603</a:t>
            </a:r>
          </a:p>
          <a:p>
            <a:pPr algn="ctr"/>
            <a:r>
              <a:rPr lang="cs-CZ" sz="2400" dirty="0"/>
              <a:t>801</a:t>
            </a:r>
          </a:p>
          <a:p>
            <a:endParaRPr lang="cs-CZ" dirty="0" smtClean="0"/>
          </a:p>
        </p:txBody>
      </p:sp>
      <p:sp>
        <p:nvSpPr>
          <p:cNvPr id="37" name="TextovéPole 36"/>
          <p:cNvSpPr txBox="1"/>
          <p:nvPr/>
        </p:nvSpPr>
        <p:spPr>
          <a:xfrm>
            <a:off x="3503363" y="3561833"/>
            <a:ext cx="5256584" cy="310854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DĚLITELNOST 6 </a:t>
            </a:r>
          </a:p>
          <a:p>
            <a:pPr algn="ctr"/>
            <a:endParaRPr lang="cs-CZ" sz="2800" b="1" dirty="0" smtClean="0"/>
          </a:p>
          <a:p>
            <a:r>
              <a:rPr lang="cs-CZ" sz="2800" dirty="0" smtClean="0"/>
              <a:t>aby bylo číslo dělitelné 6, musí být splněny dvě podmínky současně:</a:t>
            </a:r>
          </a:p>
          <a:p>
            <a:pPr marL="342900" indent="-342900">
              <a:buFontTx/>
              <a:buChar char="-"/>
            </a:pPr>
            <a:r>
              <a:rPr lang="cs-CZ" sz="2800" b="1" dirty="0" smtClean="0"/>
              <a:t>POSLEDNÍ ČÍSLICE SUDÁ</a:t>
            </a:r>
          </a:p>
          <a:p>
            <a:pPr marL="342900" indent="-342900">
              <a:buFontTx/>
              <a:buChar char="-"/>
            </a:pPr>
            <a:r>
              <a:rPr lang="cs-CZ" sz="2800" b="1" dirty="0" smtClean="0"/>
              <a:t>CIFERNÝ SOUČET DĚLITELNÝ 3</a:t>
            </a:r>
            <a:r>
              <a:rPr lang="cs-CZ" sz="2400" dirty="0"/>
              <a:t>	</a:t>
            </a:r>
            <a:r>
              <a:rPr lang="cs-CZ" sz="2400" dirty="0" smtClean="0"/>
              <a:t>			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6835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6372708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DĚLITELNOST 6 - procvičení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411760" y="2257708"/>
            <a:ext cx="2304256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123; 603; 801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495369" y="2277161"/>
            <a:ext cx="1944216" cy="4154984"/>
          </a:xfrm>
          <a:prstGeom prst="rect">
            <a:avLst/>
          </a:prstGeom>
          <a:solidFill>
            <a:srgbClr val="C8D45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DĚLITELNÉ 6</a:t>
            </a:r>
          </a:p>
          <a:p>
            <a:pPr algn="ctr"/>
            <a:r>
              <a:rPr lang="cs-CZ" sz="2400" dirty="0" smtClean="0"/>
              <a:t>312</a:t>
            </a:r>
          </a:p>
          <a:p>
            <a:pPr algn="ctr"/>
            <a:r>
              <a:rPr lang="cs-CZ" sz="2400" dirty="0" smtClean="0"/>
              <a:t>132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306</a:t>
            </a:r>
          </a:p>
          <a:p>
            <a:pPr algn="ctr"/>
            <a:r>
              <a:rPr lang="cs-CZ" sz="2400" dirty="0" smtClean="0"/>
              <a:t>630</a:t>
            </a:r>
          </a:p>
          <a:p>
            <a:pPr algn="ctr"/>
            <a:r>
              <a:rPr lang="cs-CZ" sz="2400" dirty="0" smtClean="0"/>
              <a:t>360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180</a:t>
            </a:r>
          </a:p>
          <a:p>
            <a:pPr algn="ctr"/>
            <a:r>
              <a:rPr lang="cs-CZ" sz="2400" dirty="0" smtClean="0"/>
              <a:t>810</a:t>
            </a:r>
          </a:p>
          <a:p>
            <a:pPr algn="ctr"/>
            <a:r>
              <a:rPr lang="cs-CZ" sz="2400" dirty="0" smtClean="0"/>
              <a:t>108</a:t>
            </a:r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301859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ÚKOL: </a:t>
            </a:r>
            <a:r>
              <a:rPr lang="cs-CZ" sz="2400" dirty="0" smtClean="0"/>
              <a:t>u daných čísel (123; 603; 801) přemístěte jednotlivé číslice tak, aby bylo výsledné číslo </a:t>
            </a:r>
            <a:r>
              <a:rPr lang="cs-CZ" sz="2400" b="1" dirty="0" smtClean="0"/>
              <a:t>DĚLITELNÉ 6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548" y="3073315"/>
            <a:ext cx="5256584" cy="36009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 NA TO ?</a:t>
            </a:r>
          </a:p>
          <a:p>
            <a:pPr algn="ctr"/>
            <a:endParaRPr lang="cs-CZ" sz="2800" b="1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pokud se v čísle nezmění jednotlivé číslice, </a:t>
            </a:r>
            <a:r>
              <a:rPr lang="cs-CZ" sz="2800" dirty="0" err="1" smtClean="0"/>
              <a:t>ciferný</a:t>
            </a:r>
            <a:r>
              <a:rPr lang="cs-CZ" sz="2800" dirty="0" smtClean="0"/>
              <a:t> součet bude stále stejný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přemístíme proto číslice tak, aby bylo na místě jednotek sudé číslo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702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762016"/>
            <a:ext cx="8208912" cy="572464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NĚCO NAVÍC</a:t>
            </a:r>
          </a:p>
          <a:p>
            <a:pPr algn="ctr"/>
            <a:r>
              <a:rPr lang="cs-CZ" sz="3200" b="1" dirty="0" smtClean="0"/>
              <a:t>Co je to DOKONALÉ ČÍSLO ?</a:t>
            </a:r>
          </a:p>
          <a:p>
            <a:pPr algn="ctr"/>
            <a:endParaRPr lang="cs-CZ" sz="3200" b="1" dirty="0" smtClean="0"/>
          </a:p>
          <a:p>
            <a:pPr marL="342900" indent="-342900">
              <a:buFontTx/>
              <a:buChar char="-"/>
            </a:pPr>
            <a:r>
              <a:rPr lang="cs-CZ" sz="2800" b="1" dirty="0" smtClean="0"/>
              <a:t>DOKONALÉ ČÍSLO </a:t>
            </a:r>
            <a:r>
              <a:rPr lang="cs-CZ" sz="2800" dirty="0" smtClean="0"/>
              <a:t>je </a:t>
            </a:r>
            <a:r>
              <a:rPr lang="cs-CZ" sz="2800" dirty="0"/>
              <a:t>takové přirozené číslo, které má stejnou hodnotu, jako součet všech jeho kladných dělitelů (kromě jeho samého</a:t>
            </a:r>
            <a:r>
              <a:rPr lang="cs-CZ" sz="2800" dirty="0" smtClean="0"/>
              <a:t>)</a:t>
            </a:r>
          </a:p>
          <a:p>
            <a:pPr marL="342900" indent="-342900">
              <a:buFontTx/>
              <a:buChar char="-"/>
            </a:pPr>
            <a:endParaRPr lang="cs-CZ" sz="2800" i="1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Nejmenší dokonalé číslo je číslo 6, protože 6 lze dělit čísly: 1; 2; 3, a zároveň </a:t>
            </a:r>
            <a:r>
              <a:rPr lang="cs-CZ" sz="2800" b="1" dirty="0" smtClean="0"/>
              <a:t>6 = 1 + 2 + 3</a:t>
            </a:r>
          </a:p>
          <a:p>
            <a:pPr marL="342900" indent="-342900">
              <a:buFontTx/>
              <a:buChar char="-"/>
            </a:pPr>
            <a:endParaRPr lang="cs-CZ" sz="2800" b="1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Zkusme najít další dokonalé číslo </a:t>
            </a:r>
            <a:r>
              <a:rPr lang="cs-CZ" sz="2800" i="1" dirty="0" smtClean="0"/>
              <a:t>(nápověda toto číslo je větší než 20 a menší než 30).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2320" y="476672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6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7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82192" y="333137"/>
            <a:ext cx="7834223" cy="594008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 NA TO ?</a:t>
            </a:r>
          </a:p>
          <a:p>
            <a:r>
              <a:rPr lang="cs-CZ" sz="2400" dirty="0" smtClean="0"/>
              <a:t>Budeme postupně u čísel hledat dělitele, které následně sečteme:</a:t>
            </a:r>
          </a:p>
          <a:p>
            <a:r>
              <a:rPr lang="cs-CZ" sz="2400" dirty="0" smtClean="0"/>
              <a:t>21 je dělitelné 1; 3; 7 (1 + 3 + 7 = 11)</a:t>
            </a:r>
          </a:p>
          <a:p>
            <a:r>
              <a:rPr lang="cs-CZ" sz="2400" dirty="0" smtClean="0"/>
              <a:t>22 je dělitelné 1; 2; 11 (1 + 2 + 11 = 14)</a:t>
            </a:r>
          </a:p>
          <a:p>
            <a:r>
              <a:rPr lang="cs-CZ" sz="2400" dirty="0" smtClean="0"/>
              <a:t>23 je dělitelné pouze 1 a samo sebou</a:t>
            </a:r>
          </a:p>
          <a:p>
            <a:r>
              <a:rPr lang="cs-CZ" sz="2400" dirty="0" smtClean="0"/>
              <a:t>24 je dělitelné 1; 2; 3; 4; 6; 8; 12 (1+2+3+4+6+8+12=36)</a:t>
            </a:r>
          </a:p>
          <a:p>
            <a:r>
              <a:rPr lang="cs-CZ" sz="2400" dirty="0" smtClean="0"/>
              <a:t>25 je dělitelné 1; 5 (1 + 5 = 6)</a:t>
            </a:r>
          </a:p>
          <a:p>
            <a:r>
              <a:rPr lang="cs-CZ" sz="2400" dirty="0" smtClean="0"/>
              <a:t>26 je dělitelné 1; 2; 13 (1 + 2 + 13 = 16)</a:t>
            </a:r>
          </a:p>
          <a:p>
            <a:r>
              <a:rPr lang="cs-CZ" sz="2400" dirty="0" smtClean="0"/>
              <a:t>27 je dělitelné 1; 3; 9 (1 + 3 + 9 = 13)</a:t>
            </a:r>
          </a:p>
          <a:p>
            <a:r>
              <a:rPr lang="cs-CZ" sz="2400" dirty="0" smtClean="0"/>
              <a:t>28 je dělitelné 1; 2; 4; 7; 14 ( 1+2+4+7+14 = 28)  </a:t>
            </a:r>
          </a:p>
          <a:p>
            <a:endParaRPr lang="cs-CZ" sz="2400" dirty="0"/>
          </a:p>
          <a:p>
            <a:r>
              <a:rPr lang="cs-CZ" sz="2800" b="1" dirty="0"/>
              <a:t>28 je dělitelné 1; 2; 4; 7; 14 ( 1+2+4+7+14 = 28)  </a:t>
            </a:r>
            <a:endParaRPr lang="cs-CZ" sz="2800" b="1" dirty="0" smtClean="0"/>
          </a:p>
          <a:p>
            <a:pPr algn="ctr"/>
            <a:r>
              <a:rPr lang="cs-CZ" sz="2800" b="1" dirty="0" smtClean="0"/>
              <a:t>28 je tedy také DOKONALÉ ČÍSLO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2138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04088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výukový materiál bude využíván při hodině aritmetiky </a:t>
            </a:r>
            <a:r>
              <a:rPr lang="cs-CZ" sz="8000" dirty="0" smtClean="0"/>
              <a:t>v  </a:t>
            </a:r>
            <a:r>
              <a:rPr lang="cs-CZ" sz="8000" dirty="0"/>
              <a:t>6. ročníku </a:t>
            </a:r>
            <a:r>
              <a:rPr lang="cs-CZ" sz="8000" dirty="0" smtClean="0"/>
              <a:t>při procvičování dělitelnosti.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Na začátku hodiny si </a:t>
            </a:r>
            <a:r>
              <a:rPr lang="cs-CZ" sz="8000" dirty="0" smtClean="0"/>
              <a:t>utřídíme, co sledujeme u dělitelnosti a u kterých konkrétních čísel.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Následuje práce s čísly, ze kterých postupně vybíráme ta, která jsou dělitelná 10; 5 a 2, žáci pracují do sešitu společně s interaktivní tabulí.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Po vytřídění čísel nám některá zbydou, tak u nich také určíme dělitelnost.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Následně definujeme dělitelnost číslem 6 a z daných číslic utváříme čísla dělitelná 6.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Následuje definice dokonalého čísla – je to právě číslo 6.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Na závěr </a:t>
            </a:r>
            <a:r>
              <a:rPr lang="cs-CZ" sz="8000" dirty="0"/>
              <a:t>hodiny </a:t>
            </a:r>
            <a:r>
              <a:rPr lang="cs-CZ" sz="8000" dirty="0" smtClean="0"/>
              <a:t>společně hledáme další dokonalé číslo, přičemž si procvičujeme hledání dělitelů čísla.</a:t>
            </a:r>
            <a:endParaRPr lang="cs-CZ" sz="8000" dirty="0"/>
          </a:p>
          <a:p>
            <a:pPr>
              <a:lnSpc>
                <a:spcPct val="120000"/>
              </a:lnSpc>
              <a:buNone/>
            </a:pPr>
            <a:r>
              <a:rPr lang="cs-CZ" sz="72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72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7200" i="1" dirty="0"/>
              <a:t>	učebnice  Matematika 6 – Aritmetika, </a:t>
            </a:r>
            <a:r>
              <a:rPr lang="cs-CZ" sz="7200" i="1" dirty="0" err="1"/>
              <a:t>Binterová</a:t>
            </a:r>
            <a:r>
              <a:rPr lang="cs-CZ" sz="7200" i="1" dirty="0"/>
              <a:t>, Fuchs, Tlustý; nakladatelství Fraus, Plzeň 2007</a:t>
            </a:r>
            <a:endParaRPr lang="cs-CZ" sz="72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1053</TotalTime>
  <Words>709</Words>
  <Application>Microsoft Office PowerPoint</Application>
  <PresentationFormat>Předvádění na obrazovce (4:3)</PresentationFormat>
  <Paragraphs>163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MATEMATIKA – ARITMETIKA 6</vt:lpstr>
      <vt:lpstr>CO JIŽ VÍME O DĚLITELNOSTI? Přiřaďte správné odpovědi</vt:lpstr>
      <vt:lpstr>CO JIŽ VÍME O DĚLITELNOSTI? správné odpovědi</vt:lpstr>
      <vt:lpstr>ÚKOL : následující čísla přiřaď do jednotlivých sloupečků podle dělitelnosti číslem</vt:lpstr>
      <vt:lpstr>ŘEŠENÍ: </vt:lpstr>
      <vt:lpstr>U ZBYLÝCH ČÍSEL URČI DĚLITELNOST:</vt:lpstr>
      <vt:lpstr>DĚLITELNOST 6 - procvičení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154</cp:revision>
  <dcterms:created xsi:type="dcterms:W3CDTF">2011-11-27T20:43:59Z</dcterms:created>
  <dcterms:modified xsi:type="dcterms:W3CDTF">2013-04-30T10:54:59Z</dcterms:modified>
</cp:coreProperties>
</file>