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256" r:id="rId2"/>
    <p:sldId id="257" r:id="rId3"/>
    <p:sldId id="281" r:id="rId4"/>
    <p:sldId id="282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C8D45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VY_32_INOVACE_05_M6_DĚLITELNOST - kvarteto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DĚLITELNOST - kvarteto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12.2.2013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920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414" custScaleY="120765" custLinFactNeighborX="103" custLinFactNeighborY="7340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104" custLinFactNeighborY="1141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6842" y="0"/>
          <a:ext cx="2619722" cy="26197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09861" y="0"/>
          <a:ext cx="6611018" cy="261972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9861" y="0"/>
        <a:ext cx="6611018" cy="419155"/>
      </dsp:txXfrm>
    </dsp:sp>
    <dsp:sp modelId="{A52A0455-90FF-4808-ABD0-F02540D31D5A}">
      <dsp:nvSpPr>
        <dsp:cNvPr id="0" name=""/>
        <dsp:cNvSpPr/>
      </dsp:nvSpPr>
      <dsp:spPr>
        <a:xfrm>
          <a:off x="268228" y="419155"/>
          <a:ext cx="2069580" cy="206958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03018" y="419155"/>
          <a:ext cx="6611018" cy="206958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419155"/>
        <a:ext cx="6611018" cy="419155"/>
      </dsp:txXfrm>
    </dsp:sp>
    <dsp:sp modelId="{313FC574-E1CD-4FB4-B054-0B805CE0447D}">
      <dsp:nvSpPr>
        <dsp:cNvPr id="0" name=""/>
        <dsp:cNvSpPr/>
      </dsp:nvSpPr>
      <dsp:spPr>
        <a:xfrm>
          <a:off x="543299" y="838311"/>
          <a:ext cx="1519438" cy="15194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89333" y="784771"/>
          <a:ext cx="6638388" cy="18349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VY_32_INOVACE_05_M6_DĚLITELNOST - kvarteto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89333" y="784771"/>
        <a:ext cx="6638388" cy="506193"/>
      </dsp:txXfrm>
    </dsp:sp>
    <dsp:sp modelId="{FFC9F71D-1B4F-4AD9-A4A6-86ADEFC8AF5C}">
      <dsp:nvSpPr>
        <dsp:cNvPr id="0" name=""/>
        <dsp:cNvSpPr/>
      </dsp:nvSpPr>
      <dsp:spPr>
        <a:xfrm>
          <a:off x="818370" y="1257466"/>
          <a:ext cx="969297" cy="96929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96143" y="1368150"/>
          <a:ext cx="6611018" cy="969297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DĚLITELNOST - kvarteto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296143" y="1368150"/>
        <a:ext cx="6611018" cy="419155"/>
      </dsp:txXfrm>
    </dsp:sp>
    <dsp:sp modelId="{EE85B701-7295-41C0-BA7A-34D3756A2AE6}">
      <dsp:nvSpPr>
        <dsp:cNvPr id="0" name=""/>
        <dsp:cNvSpPr/>
      </dsp:nvSpPr>
      <dsp:spPr>
        <a:xfrm>
          <a:off x="1093440" y="1676622"/>
          <a:ext cx="419155" cy="41915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03018" y="1676622"/>
          <a:ext cx="6611018" cy="419155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DATUM VYTVOŘENÍ: 12.2.2013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303018" y="1676622"/>
        <a:ext cx="6611018" cy="4191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377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6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/>
              <a:t>DĚLITELNOST hra kvarteto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583347092"/>
              </p:ext>
            </p:extLst>
          </p:nvPr>
        </p:nvGraphicFramePr>
        <p:xfrm>
          <a:off x="1115616" y="908720"/>
          <a:ext cx="7920880" cy="26197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91108" y="548680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DĚLITELNOST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HRA KVARTETO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524" y="1675251"/>
            <a:ext cx="864096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PRAVIDLA HRY: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- </a:t>
            </a:r>
            <a:r>
              <a:rPr lang="cs-CZ" sz="2400" dirty="0" smtClean="0"/>
              <a:t>Na stole leží 16 karet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- Uspořádejte je do čtyřech čtveřic (4 x 4)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 - v každé </a:t>
            </a:r>
            <a:r>
              <a:rPr lang="cs-CZ" sz="2400" dirty="0"/>
              <a:t>skupině </a:t>
            </a:r>
            <a:r>
              <a:rPr lang="cs-CZ" sz="2400" dirty="0" smtClean="0"/>
              <a:t>budou </a:t>
            </a:r>
            <a:r>
              <a:rPr lang="cs-CZ" sz="2400" dirty="0"/>
              <a:t>pouze čísla, která </a:t>
            </a:r>
            <a:r>
              <a:rPr lang="cs-CZ" sz="2400" dirty="0" smtClean="0"/>
              <a:t>mají STEJNÉHO DĚLITELE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3779912" y="4246240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930846" y="4246240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00936" y="4270627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261448" y="4273242"/>
            <a:ext cx="1008112" cy="1728192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9932" y="49212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25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10866" y="492120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80956" y="4921203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41468" y="492120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4070524"/>
            <a:ext cx="3096344" cy="1200329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NAPŘÍKLAD TAKTO:</a:t>
            </a:r>
          </a:p>
          <a:p>
            <a:r>
              <a:rPr lang="cs-CZ" sz="2400" dirty="0" smtClean="0"/>
              <a:t>Všechna čísla jsou dělitelná číslem 5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896142" y="5567017"/>
            <a:ext cx="1656184" cy="40741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6" grpId="0" animBg="1"/>
      <p:bldP spid="20" grpId="0" animBg="1"/>
      <p:bldP spid="21" grpId="0" animBg="1"/>
      <p:bldP spid="10" grpId="0"/>
      <p:bldP spid="22" grpId="0"/>
      <p:bldP spid="23" grpId="0"/>
      <p:bldP spid="24" grpId="0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81755" y="158194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61775" y="223251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1284784" y="95284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2359416" y="2337154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2267744" y="164213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414647" y="15819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3370830" y="130149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3460840" y="190935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4602235" y="184490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693907" y="249548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5605264" y="121581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6679896" y="2600121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588224" y="190510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5735127" y="184490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691310" y="156446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7836239" y="217231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410225" y="408888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90245" y="473946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413254" y="345978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2487886" y="4844096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2396214" y="414908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543117" y="4088882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499300" y="3808440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3644229" y="441629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4693907" y="435609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4873927" y="500667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696936" y="372699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6771568" y="5111310"/>
            <a:ext cx="6706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679896" y="441629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5826799" y="4356096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782982" y="4075654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927911" y="4683508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38267" y="5848042"/>
            <a:ext cx="383566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TAK VZHŮRU DO HRY !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56741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37" grpId="0" animBg="1"/>
      <p:bldP spid="38" grpId="0"/>
      <p:bldP spid="39" grpId="0" animBg="1"/>
      <p:bldP spid="40" grpId="0"/>
      <p:bldP spid="41" grpId="0" animBg="1"/>
      <p:bldP spid="42" grpId="0"/>
      <p:bldP spid="43" grpId="0" animBg="1"/>
      <p:bldP spid="44" grpId="0"/>
      <p:bldP spid="45" grpId="0" animBg="1"/>
      <p:bldP spid="46" grpId="0"/>
      <p:bldP spid="47" grpId="0" animBg="1"/>
      <p:bldP spid="48" grpId="0"/>
      <p:bldP spid="49" grpId="0" animBg="1"/>
      <p:bldP spid="50" grpId="0"/>
      <p:bldP spid="51" grpId="0" animBg="1"/>
      <p:bldP spid="52" grpId="0"/>
      <p:bldP spid="53" grpId="0" animBg="1"/>
      <p:bldP spid="54" grpId="0"/>
      <p:bldP spid="55" grpId="0" animBg="1"/>
      <p:bldP spid="56" grpId="0"/>
      <p:bldP spid="57" grpId="0" animBg="1"/>
      <p:bldP spid="58" grpId="0"/>
      <p:bldP spid="59" grpId="0" animBg="1"/>
      <p:bldP spid="60" grpId="0"/>
      <p:bldP spid="61" grpId="0" animBg="1"/>
      <p:bldP spid="62" grpId="0"/>
      <p:bldP spid="63" grpId="0" animBg="1"/>
      <p:bldP spid="64" grpId="0"/>
      <p:bldP spid="65" grpId="0" animBg="1"/>
      <p:bldP spid="66" grpId="0"/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80000"/>
                <a:satMod val="400000"/>
              </a:schemeClr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31338" y="414944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53182" y="4798774"/>
            <a:ext cx="648072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31338" y="162252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1493039" y="2244254"/>
            <a:ext cx="670610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1414298" y="1622529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553182" y="2201491"/>
            <a:ext cx="64807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33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95087" y="4190921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TextovéPole 41"/>
          <p:cNvSpPr txBox="1"/>
          <p:nvPr/>
        </p:nvSpPr>
        <p:spPr>
          <a:xfrm>
            <a:off x="4785097" y="4841728"/>
            <a:ext cx="648072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49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1414298" y="41718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1505970" y="4822445"/>
            <a:ext cx="648072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2376737" y="1648168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TextovéPole 45"/>
          <p:cNvSpPr txBox="1"/>
          <p:nvPr/>
        </p:nvSpPr>
        <p:spPr>
          <a:xfrm>
            <a:off x="4757804" y="2293352"/>
            <a:ext cx="67061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638690" y="16481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/>
          <p:cNvSpPr txBox="1"/>
          <p:nvPr/>
        </p:nvSpPr>
        <p:spPr>
          <a:xfrm>
            <a:off x="2433869" y="2244254"/>
            <a:ext cx="64807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5739769" y="420339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5829739" y="4841727"/>
            <a:ext cx="648072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56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649719" y="165632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740198" y="2306903"/>
            <a:ext cx="6480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2377780" y="41718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6834114" y="4856951"/>
            <a:ext cx="670610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77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6760538" y="4215883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2507643" y="4800964"/>
            <a:ext cx="648072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65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3336405" y="1653865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3426415" y="2246464"/>
            <a:ext cx="648072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3348035" y="4171866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438045" y="4797458"/>
            <a:ext cx="648072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85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658728" y="16676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TextovéPole 61"/>
          <p:cNvSpPr txBox="1"/>
          <p:nvPr/>
        </p:nvSpPr>
        <p:spPr>
          <a:xfrm>
            <a:off x="7842545" y="4822445"/>
            <a:ext cx="670610" cy="646331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91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7750873" y="4215882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TextovéPole 63"/>
          <p:cNvSpPr txBox="1"/>
          <p:nvPr/>
        </p:nvSpPr>
        <p:spPr>
          <a:xfrm>
            <a:off x="6742111" y="2310976"/>
            <a:ext cx="6480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88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695954" y="1667667"/>
            <a:ext cx="828092" cy="1415011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7785964" y="2306162"/>
            <a:ext cx="64807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92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433869" y="836690"/>
            <a:ext cx="383566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SPRÁVNÉ ŘEŠENÍ !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2260" y="3212764"/>
            <a:ext cx="293802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3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845384" y="5812020"/>
            <a:ext cx="2938020" cy="461665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5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880603" y="3267529"/>
            <a:ext cx="2938020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4</a:t>
            </a:r>
            <a:endParaRPr lang="cs-CZ" sz="2400" b="1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4919260" y="5774562"/>
            <a:ext cx="2938020" cy="461665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ČÍSLA DĚLITELNÁ 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0055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1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5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2" grpId="0" animBg="1"/>
      <p:bldP spid="3" grpId="0" animBg="1"/>
      <p:bldP spid="36" grpId="0" animBg="1"/>
      <p:bldP spid="67" grpId="0" animBg="1"/>
      <p:bldP spid="6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04088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8000" dirty="0"/>
              <a:t>Tento výukový materiál bude využíván při hodině aritmetiky </a:t>
            </a:r>
            <a:r>
              <a:rPr lang="cs-CZ" sz="8000" dirty="0" smtClean="0"/>
              <a:t>v  </a:t>
            </a:r>
            <a:r>
              <a:rPr lang="cs-CZ" sz="8000" dirty="0"/>
              <a:t>6. </a:t>
            </a:r>
            <a:r>
              <a:rPr lang="cs-CZ" sz="8000" dirty="0" smtClean="0"/>
              <a:t>ročníku, jako hra </a:t>
            </a:r>
            <a:r>
              <a:rPr lang="cs-CZ" sz="8000" dirty="0"/>
              <a:t>na </a:t>
            </a:r>
            <a:r>
              <a:rPr lang="cs-CZ" sz="8000" dirty="0" smtClean="0"/>
              <a:t>procvičování dělitelnosti.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/>
              <a:t>Na začátku </a:t>
            </a:r>
            <a:r>
              <a:rPr lang="cs-CZ" sz="8000" dirty="0" smtClean="0"/>
              <a:t>jsou stanovena pravidla hry a názorná ukázka řešení.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Pak učitel rozdá žákům do dvojic papírové karty s čísly, stejnými jako jsou promítány na tabuli.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Žáci mají karty roztřídit do čtveřic, podle dělitelnosti stejným číslem.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Učitel záměrně žákům nesdělí, kterými čísly mají být čísla dělitelná.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Účelem hry je, aby žáci na každém čísle vylučovací metodou zjistili, dělitelnost jednotlivými čísly.</a:t>
            </a:r>
          </a:p>
          <a:p>
            <a:pPr>
              <a:lnSpc>
                <a:spcPct val="120000"/>
              </a:lnSpc>
            </a:pPr>
            <a:r>
              <a:rPr lang="cs-CZ" sz="8000" dirty="0" smtClean="0"/>
              <a:t>Záměrně jsou zařazeny i násobky čísla 7, které neodpovídají žádnému ze znaků dělitelnosti, ale předpokládá se, že je žáci odliší.</a:t>
            </a:r>
            <a:endParaRPr lang="cs-CZ" sz="8000" dirty="0"/>
          </a:p>
          <a:p>
            <a:pPr>
              <a:lnSpc>
                <a:spcPct val="120000"/>
              </a:lnSpc>
            </a:pPr>
            <a:r>
              <a:rPr lang="cs-CZ" sz="8000" dirty="0" smtClean="0"/>
              <a:t>Na závěr hry si společně zkontrolujeme správnost řešení.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720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7200" dirty="0" smtClean="0">
                <a:solidFill>
                  <a:schemeClr val="bg2">
                    <a:lumMod val="25000"/>
                  </a:schemeClr>
                </a:solidFill>
              </a:rPr>
              <a:t>     </a:t>
            </a:r>
            <a:r>
              <a:rPr lang="cs-CZ" sz="7200" b="1" dirty="0" smtClean="0">
                <a:solidFill>
                  <a:schemeClr val="bg2">
                    <a:lumMod val="25000"/>
                  </a:schemeClr>
                </a:solidFill>
              </a:rPr>
              <a:t>použitá </a:t>
            </a:r>
            <a:r>
              <a:rPr lang="cs-CZ" sz="7200" b="1" dirty="0">
                <a:solidFill>
                  <a:schemeClr val="bg2">
                    <a:lumMod val="25000"/>
                  </a:schemeClr>
                </a:solidFill>
              </a:rPr>
              <a:t>literatura:</a:t>
            </a:r>
          </a:p>
          <a:p>
            <a:pPr>
              <a:lnSpc>
                <a:spcPct val="120000"/>
              </a:lnSpc>
              <a:buNone/>
            </a:pPr>
            <a:r>
              <a:rPr lang="cs-CZ" sz="7200" i="1" dirty="0"/>
              <a:t>	učebnice  Matematika 6 – Aritmetika, </a:t>
            </a:r>
            <a:r>
              <a:rPr lang="cs-CZ" sz="7200" i="1" dirty="0" err="1"/>
              <a:t>Binterová</a:t>
            </a:r>
            <a:r>
              <a:rPr lang="cs-CZ" sz="7200" i="1" dirty="0"/>
              <a:t>, Fuchs, Tlustý; nakladatelství Fraus, Plzeň 2007</a:t>
            </a:r>
            <a:endParaRPr lang="cs-CZ" sz="7200" dirty="0"/>
          </a:p>
          <a:p>
            <a:endParaRPr lang="cs-CZ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1213</TotalTime>
  <Words>263</Words>
  <Application>Microsoft Office PowerPoint</Application>
  <PresentationFormat>Předvádění na obrazovce (4:3)</PresentationFormat>
  <Paragraphs>69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 MATEMATIKA – ARITMETIKA 6</vt:lpstr>
      <vt:lpstr>DĚLITELNOST HRA KVARTETO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ucitel</cp:lastModifiedBy>
  <cp:revision>163</cp:revision>
  <dcterms:created xsi:type="dcterms:W3CDTF">2011-11-27T20:43:59Z</dcterms:created>
  <dcterms:modified xsi:type="dcterms:W3CDTF">2013-04-30T10:56:12Z</dcterms:modified>
</cp:coreProperties>
</file>