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56" r:id="rId2"/>
    <p:sldId id="257" r:id="rId3"/>
    <p:sldId id="281" r:id="rId4"/>
    <p:sldId id="283" r:id="rId5"/>
    <p:sldId id="284" r:id="rId6"/>
    <p:sldId id="285" r:id="rId7"/>
    <p:sldId id="282" r:id="rId8"/>
    <p:sldId id="286" r:id="rId9"/>
    <p:sldId id="290" r:id="rId10"/>
    <p:sldId id="291" r:id="rId11"/>
    <p:sldId id="292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8D4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VY_32_INOVACE_06_M6_DĚLITELNOST – kvarteto II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DĚLITELNOST – kvarteto II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414" custScaleY="120765" custLinFactNeighborX="103" custLinFactNeighborY="734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04" custLinFactNeighborY="1141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6842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68228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3018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43299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89333" y="784771"/>
          <a:ext cx="6638388" cy="18349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VY_32_INOVACE_06_M6_DĚLITELNOST – kvarteto II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89333" y="784771"/>
        <a:ext cx="6638388" cy="506193"/>
      </dsp:txXfrm>
    </dsp:sp>
    <dsp:sp modelId="{FFC9F71D-1B4F-4AD9-A4A6-86ADEFC8AF5C}">
      <dsp:nvSpPr>
        <dsp:cNvPr id="0" name=""/>
        <dsp:cNvSpPr/>
      </dsp:nvSpPr>
      <dsp:spPr>
        <a:xfrm>
          <a:off x="818370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3" y="136815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DĚLITELNOST – kvarteto II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6143" y="136815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093440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3018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DĚLITELNOST hra kvarteto II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2588097115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5104" y="260648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DĚLITELNOST- HRA KVARTETO II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196752"/>
            <a:ext cx="86409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Hru už známe z předcházejících hodin, dnes se ale staneme i jejími </a:t>
            </a:r>
            <a:r>
              <a:rPr lang="cs-CZ" sz="2400" b="1" dirty="0" smtClean="0"/>
              <a:t>spolutvůrci</a:t>
            </a:r>
            <a:r>
              <a:rPr lang="cs-CZ" sz="2400" dirty="0" smtClean="0"/>
              <a:t>, zopakujeme si pravidla hry:</a:t>
            </a:r>
            <a:endParaRPr lang="cs-CZ" sz="3200" b="1" dirty="0" smtClean="0"/>
          </a:p>
          <a:p>
            <a:r>
              <a:rPr lang="cs-CZ" sz="2800" dirty="0" smtClean="0"/>
              <a:t> - </a:t>
            </a:r>
            <a:r>
              <a:rPr lang="cs-CZ" sz="2400" dirty="0" smtClean="0"/>
              <a:t>Na stole leží 16 karet, které tvoří 4 čtveřice se stejným znakem dělitelnosti.</a:t>
            </a:r>
          </a:p>
          <a:p>
            <a:r>
              <a:rPr lang="cs-CZ" sz="2400" dirty="0" smtClean="0"/>
              <a:t> - Dnes sice máme 16 karet, ale jen na 8 z nich jsou čísla. Ostatní čísla musíme sami doplnit a to tak, aby se jednalo o „mezilehlá“ čísla, tedy např. mezi čísla 5 a 25 umístíme čísla 15 a 20.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779912" y="4246240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30846" y="4246240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00936" y="4270627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261448" y="4273242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9932" y="49212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10866" y="505825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61101" y="505825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41468" y="49212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0327" y="4246240"/>
            <a:ext cx="309634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NAPŘÍKLAD TAKTO:</a:t>
            </a:r>
          </a:p>
          <a:p>
            <a:r>
              <a:rPr lang="cs-CZ" sz="2400" dirty="0" smtClean="0"/>
              <a:t>Všechna čísla jsou dělitelná číslem 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896142" y="5567017"/>
            <a:ext cx="1656184" cy="407415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30846" y="4420874"/>
            <a:ext cx="828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15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00936" y="4420872"/>
            <a:ext cx="794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20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20" grpId="0" animBg="1"/>
      <p:bldP spid="21" grpId="0" animBg="1"/>
      <p:bldP spid="10" grpId="0"/>
      <p:bldP spid="22" grpId="0"/>
      <p:bldP spid="23" grpId="0"/>
      <p:bldP spid="24" grpId="0"/>
      <p:bldP spid="13" grpId="0" animBg="1"/>
      <p:bldP spid="14" grpId="0" animBg="1"/>
      <p:bldP spid="15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81755" y="158194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81755" y="2289445"/>
            <a:ext cx="9565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111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284784" y="95284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150907" y="2271970"/>
            <a:ext cx="1359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105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267744" y="164213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207023" y="1597622"/>
            <a:ext cx="1019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104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370830" y="130149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402652" y="1967637"/>
            <a:ext cx="950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110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602235" y="184490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600842" y="2552412"/>
            <a:ext cx="1049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605264" y="121581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609123" y="2600121"/>
            <a:ext cx="875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138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588224" y="190510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5634546" y="1904557"/>
            <a:ext cx="952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691310" y="156446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7750303" y="2217058"/>
            <a:ext cx="1273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10225" y="408888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00235" y="469733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413254" y="345978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2487886" y="4844096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396214" y="414908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543117" y="408888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499300" y="380844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3644229" y="441629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693907" y="435609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4873927" y="500667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696936" y="372699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6771568" y="5111310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679896" y="441629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5826799" y="435609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782982" y="407565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927911" y="46835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38267" y="5848042"/>
            <a:ext cx="3835660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TAK VZHŮRU DO HRY 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674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37" grpId="0" animBg="1"/>
      <p:bldP spid="38" grpId="0"/>
      <p:bldP spid="39" grpId="0" animBg="1"/>
      <p:bldP spid="40" grpId="0"/>
      <p:bldP spid="41" grpId="0" animBg="1"/>
      <p:bldP spid="42" grpId="0"/>
      <p:bldP spid="43" grpId="0" animBg="1"/>
      <p:bldP spid="44" grpId="0"/>
      <p:bldP spid="45" grpId="0" animBg="1"/>
      <p:bldP spid="46" grpId="0"/>
      <p:bldP spid="47" grpId="0" animBg="1"/>
      <p:bldP spid="48" grpId="0"/>
      <p:bldP spid="49" grpId="0" animBg="1"/>
      <p:bldP spid="50" grpId="0"/>
      <p:bldP spid="51" grpId="0" animBg="1"/>
      <p:bldP spid="52" grpId="0"/>
      <p:bldP spid="53" grpId="0" animBg="1"/>
      <p:bldP spid="54" grpId="0"/>
      <p:bldP spid="55" grpId="0" animBg="1"/>
      <p:bldP spid="56" grpId="0"/>
      <p:bldP spid="57" grpId="0" animBg="1"/>
      <p:bldP spid="58" grpId="0"/>
      <p:bldP spid="59" grpId="0" animBg="1"/>
      <p:bldP spid="60" grpId="0"/>
      <p:bldP spid="61" grpId="0" animBg="1"/>
      <p:bldP spid="62" grpId="0"/>
      <p:bldP spid="63" grpId="0" animBg="1"/>
      <p:bldP spid="64" grpId="0"/>
      <p:bldP spid="65" grpId="0" animBg="1"/>
      <p:bldP spid="66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799" y="404664"/>
            <a:ext cx="83058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NÁVOD: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12879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Nejprve zjistíme u jednotlivých známých čísel jejich dělitele (kromě 1 a samo sebe), abychom mohli čísla </a:t>
            </a:r>
            <a:r>
              <a:rPr lang="cs-CZ" sz="2400" b="1" dirty="0" smtClean="0"/>
              <a:t>uspořádat do dvojic</a:t>
            </a:r>
            <a:r>
              <a:rPr lang="cs-CZ" sz="2400" dirty="0" smtClean="0"/>
              <a:t>:</a:t>
            </a:r>
          </a:p>
          <a:p>
            <a:r>
              <a:rPr lang="cs-CZ" sz="2800" dirty="0" smtClean="0"/>
              <a:t>111</a:t>
            </a:r>
          </a:p>
          <a:p>
            <a:r>
              <a:rPr lang="cs-CZ" sz="2800" dirty="0" smtClean="0"/>
              <a:t>104 </a:t>
            </a:r>
          </a:p>
          <a:p>
            <a:r>
              <a:rPr lang="cs-CZ" sz="2800" dirty="0" smtClean="0"/>
              <a:t>105 </a:t>
            </a:r>
          </a:p>
          <a:p>
            <a:r>
              <a:rPr lang="cs-CZ" sz="2800" dirty="0" smtClean="0"/>
              <a:t>110 </a:t>
            </a:r>
          </a:p>
          <a:p>
            <a:r>
              <a:rPr lang="cs-CZ" sz="2800" dirty="0" smtClean="0"/>
              <a:t>176 </a:t>
            </a:r>
          </a:p>
          <a:p>
            <a:r>
              <a:rPr lang="cs-CZ" sz="2800" dirty="0" smtClean="0"/>
              <a:t>170 </a:t>
            </a:r>
          </a:p>
          <a:p>
            <a:r>
              <a:rPr lang="cs-CZ" sz="2800" dirty="0" smtClean="0"/>
              <a:t>138 </a:t>
            </a:r>
          </a:p>
          <a:p>
            <a:r>
              <a:rPr lang="cs-CZ" sz="2800" dirty="0" smtClean="0"/>
              <a:t>185</a:t>
            </a:r>
          </a:p>
        </p:txBody>
      </p:sp>
    </p:spTree>
    <p:extLst>
      <p:ext uri="{BB962C8B-B14F-4D97-AF65-F5344CB8AC3E}">
        <p14:creationId xmlns:p14="http://schemas.microsoft.com/office/powerpoint/2010/main" val="36822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799" y="404664"/>
            <a:ext cx="83058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712879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závorce jsou všechny dělitele, kromě 1 a samo sebe</a:t>
            </a:r>
          </a:p>
          <a:p>
            <a:r>
              <a:rPr lang="cs-CZ" sz="2800" dirty="0" smtClean="0"/>
              <a:t>111 ( 3 )</a:t>
            </a:r>
          </a:p>
          <a:p>
            <a:r>
              <a:rPr lang="cs-CZ" sz="2800" dirty="0" smtClean="0"/>
              <a:t>104 ( 2; 4 ) </a:t>
            </a:r>
          </a:p>
          <a:p>
            <a:r>
              <a:rPr lang="cs-CZ" sz="2800" dirty="0" smtClean="0"/>
              <a:t>105 ( 5; 3 )</a:t>
            </a:r>
          </a:p>
          <a:p>
            <a:r>
              <a:rPr lang="cs-CZ" sz="2800" dirty="0" smtClean="0"/>
              <a:t>110 ( 2; 5; 10 )</a:t>
            </a:r>
          </a:p>
          <a:p>
            <a:r>
              <a:rPr lang="cs-CZ" sz="2800" dirty="0" smtClean="0"/>
              <a:t>176 ( 2; 4 )</a:t>
            </a:r>
          </a:p>
          <a:p>
            <a:r>
              <a:rPr lang="cs-CZ" sz="2800" dirty="0" smtClean="0"/>
              <a:t>170 ( 2; 5; 10 )</a:t>
            </a:r>
          </a:p>
          <a:p>
            <a:r>
              <a:rPr lang="cs-CZ" sz="2800" dirty="0" smtClean="0"/>
              <a:t>138 ( 2; 3; 6 )</a:t>
            </a:r>
          </a:p>
          <a:p>
            <a:r>
              <a:rPr lang="cs-CZ" sz="2800" dirty="0" smtClean="0"/>
              <a:t>185 ( 5 )</a:t>
            </a:r>
          </a:p>
          <a:p>
            <a:r>
              <a:rPr lang="cs-CZ" sz="2400" dirty="0" smtClean="0"/>
              <a:t>Nyní hledáme dvě dvojice a to tak, abychom mezi ně mohli umístit ještě další dva násobky.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5642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922" y="354765"/>
            <a:ext cx="83058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TVOŘÍME VŠECHNY MOŽNÉ SKUPINY: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799"/>
            <a:ext cx="712879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10:  </a:t>
            </a:r>
            <a:r>
              <a:rPr lang="cs-CZ" sz="2800" dirty="0" smtClean="0"/>
              <a:t>	110; 170</a:t>
            </a:r>
          </a:p>
          <a:p>
            <a:r>
              <a:rPr lang="cs-CZ" sz="2800" b="1" dirty="0" smtClean="0"/>
              <a:t>5: </a:t>
            </a:r>
            <a:r>
              <a:rPr lang="cs-CZ" sz="2800" dirty="0" smtClean="0"/>
              <a:t>	105; 110; 170; 185</a:t>
            </a:r>
          </a:p>
          <a:p>
            <a:r>
              <a:rPr lang="cs-CZ" sz="2800" b="1" dirty="0" smtClean="0"/>
              <a:t>4:  </a:t>
            </a:r>
            <a:r>
              <a:rPr lang="cs-CZ" sz="2800" dirty="0" smtClean="0"/>
              <a:t>	104; 176</a:t>
            </a:r>
          </a:p>
          <a:p>
            <a:r>
              <a:rPr lang="cs-CZ" sz="2800" b="1" dirty="0" smtClean="0"/>
              <a:t>3: </a:t>
            </a:r>
            <a:r>
              <a:rPr lang="cs-CZ" sz="2800" dirty="0" smtClean="0"/>
              <a:t>	105; 111; 138</a:t>
            </a:r>
          </a:p>
          <a:p>
            <a:r>
              <a:rPr lang="cs-CZ" sz="2800" b="1" dirty="0" smtClean="0"/>
              <a:t>2: </a:t>
            </a:r>
            <a:r>
              <a:rPr lang="cs-CZ" sz="2800" dirty="0" smtClean="0"/>
              <a:t>	104; 110; 176; 170; 138</a:t>
            </a:r>
          </a:p>
          <a:p>
            <a:endParaRPr lang="cs-CZ" sz="2800" dirty="0" smtClean="0"/>
          </a:p>
          <a:p>
            <a:r>
              <a:rPr lang="cs-CZ" sz="2400" dirty="0" smtClean="0"/>
              <a:t>Nyní hledáme čtyři čtveřice, tak, aby se žádné číslo neopakovalo:</a:t>
            </a:r>
          </a:p>
          <a:p>
            <a:endParaRPr lang="cs-CZ" sz="24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110; 170	105; </a:t>
            </a:r>
            <a:r>
              <a:rPr lang="cs-CZ" sz="2800" b="1" dirty="0">
                <a:solidFill>
                  <a:srgbClr val="FF0000"/>
                </a:solidFill>
              </a:rPr>
              <a:t>185	 104; 176 </a:t>
            </a:r>
            <a:r>
              <a:rPr lang="cs-CZ" sz="2800" b="1" dirty="0" smtClean="0">
                <a:solidFill>
                  <a:srgbClr val="FF0000"/>
                </a:solidFill>
              </a:rPr>
              <a:t>	111;138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646717" y="1497765"/>
            <a:ext cx="1584176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627784" y="2145837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031940" y="3423658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923928" y="2107651"/>
            <a:ext cx="720080" cy="3811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24764" y="2111726"/>
            <a:ext cx="720080" cy="3811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627784" y="3390010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84240" y="2145837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1783586" y="2467928"/>
            <a:ext cx="1502118" cy="5158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3284240" y="3423658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832776" y="3474740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907760" y="2983784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411816" y="2915559"/>
            <a:ext cx="1502118" cy="5158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4688396" y="3431415"/>
            <a:ext cx="504056" cy="34705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06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2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80000"/>
                <a:satMod val="40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31338" y="414944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89514" y="4798774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105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338" y="162252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382965" y="2286145"/>
            <a:ext cx="75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138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14298" y="162252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60426" y="2295199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111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95087" y="4190921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4740092" y="4874036"/>
            <a:ext cx="738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110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414298" y="41718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505970" y="482244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376737" y="164816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4638690" y="2293352"/>
            <a:ext cx="789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104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38690" y="16481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433869" y="224425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?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5739769" y="420339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5829739" y="4841727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>
                <a:solidFill>
                  <a:srgbClr val="FF0000"/>
                </a:solidFill>
              </a:defRPr>
            </a:lvl1pPr>
          </a:lstStyle>
          <a:p>
            <a:r>
              <a:rPr lang="cs-CZ" dirty="0"/>
              <a:t>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5649719" y="165632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740198" y="230690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?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377780" y="41718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6876889" y="4822445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  <a:endParaRPr lang="cs-CZ" sz="36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760538" y="421588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507643" y="480096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336405" y="165386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505970" y="225999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?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348035" y="417186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393107" y="4822445"/>
            <a:ext cx="738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185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658728" y="16676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7799970" y="4924075"/>
            <a:ext cx="736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170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750873" y="421588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6742111" y="231097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695954" y="16676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705370" y="2348280"/>
            <a:ext cx="7930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176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88598" y="836690"/>
            <a:ext cx="383566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DO SKUPIN: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2260" y="3212764"/>
            <a:ext cx="29380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3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45384" y="5812020"/>
            <a:ext cx="2938020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5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880603" y="3267529"/>
            <a:ext cx="29380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4</a:t>
            </a:r>
            <a:endParaRPr lang="cs-CZ" sz="24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919260" y="5774562"/>
            <a:ext cx="2938020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10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0055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37" grpId="0" animBg="1"/>
      <p:bldP spid="38" grpId="0"/>
      <p:bldP spid="39" grpId="0" animBg="1"/>
      <p:bldP spid="40" grpId="0"/>
      <p:bldP spid="41" grpId="0" animBg="1"/>
      <p:bldP spid="42" grpId="0"/>
      <p:bldP spid="43" grpId="0" animBg="1"/>
      <p:bldP spid="44" grpId="0"/>
      <p:bldP spid="45" grpId="0" animBg="1"/>
      <p:bldP spid="46" grpId="0"/>
      <p:bldP spid="47" grpId="0" animBg="1"/>
      <p:bldP spid="48" grpId="0"/>
      <p:bldP spid="49" grpId="0" animBg="1"/>
      <p:bldP spid="50" grpId="0"/>
      <p:bldP spid="51" grpId="0" animBg="1"/>
      <p:bldP spid="52" grpId="0"/>
      <p:bldP spid="53" grpId="0" animBg="1"/>
      <p:bldP spid="54" grpId="0"/>
      <p:bldP spid="55" grpId="0" animBg="1"/>
      <p:bldP spid="56" grpId="0"/>
      <p:bldP spid="57" grpId="0" animBg="1"/>
      <p:bldP spid="58" grpId="0"/>
      <p:bldP spid="59" grpId="0" animBg="1"/>
      <p:bldP spid="60" grpId="0"/>
      <p:bldP spid="61" grpId="0" animBg="1"/>
      <p:bldP spid="62" grpId="0"/>
      <p:bldP spid="63" grpId="0" animBg="1"/>
      <p:bldP spid="64" grpId="0"/>
      <p:bldP spid="65" grpId="0" animBg="1"/>
      <p:bldP spid="66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08294" y="378630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5220" y="218637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266847" y="2849993"/>
            <a:ext cx="75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138</a:t>
            </a:r>
            <a:endParaRPr lang="cs-CZ" sz="2800" b="1" dirty="0"/>
          </a:p>
        </p:txBody>
      </p:sp>
      <p:sp>
        <p:nvSpPr>
          <p:cNvPr id="39" name="Obdélník 38"/>
          <p:cNvSpPr/>
          <p:nvPr/>
        </p:nvSpPr>
        <p:spPr>
          <a:xfrm>
            <a:off x="1320342" y="218637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4308" y="285904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111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1291254" y="379187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382926" y="44593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22495" y="21760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317751" y="28081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2254736" y="380872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384599" y="443782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220287" y="22177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389852" y="282384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3224991" y="380872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274" y="688706"/>
            <a:ext cx="494644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HLEDÁME CHYBĚJÍCÍ ČÍSLA: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015" y="1211926"/>
            <a:ext cx="87697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ČÍSLA DĚLITELNÁ 3 </a:t>
            </a:r>
          </a:p>
          <a:p>
            <a:r>
              <a:rPr lang="cs-CZ" sz="2400" dirty="0" smtClean="0"/>
              <a:t>stačí k číslům přičíst 3, 6, 9, 12, atd. prostě </a:t>
            </a:r>
            <a:r>
              <a:rPr lang="cs-CZ" sz="2400" b="1" dirty="0" smtClean="0"/>
              <a:t>násobky 3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66470" y="4493808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114</a:t>
            </a:r>
            <a:endParaRPr lang="cs-CZ" sz="28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320342" y="4516512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117</a:t>
            </a:r>
            <a:endParaRPr lang="cs-CZ" sz="28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283167" y="452085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123</a:t>
            </a:r>
            <a:endParaRPr lang="cs-CZ" sz="28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327327" y="4499376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120</a:t>
            </a:r>
            <a:endParaRPr lang="cs-CZ" sz="2800" b="1" dirty="0"/>
          </a:p>
        </p:txBody>
      </p:sp>
      <p:sp>
        <p:nvSpPr>
          <p:cNvPr id="73" name="Obdélník 72"/>
          <p:cNvSpPr/>
          <p:nvPr/>
        </p:nvSpPr>
        <p:spPr>
          <a:xfrm>
            <a:off x="4208364" y="380643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191324" y="382885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5282996" y="447943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154806" y="382885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6284669" y="445795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7125061" y="382885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4237452" y="4560932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126</a:t>
            </a:r>
            <a:endParaRPr lang="cs-CZ" sz="28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188856" y="4580376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129</a:t>
            </a:r>
            <a:endParaRPr lang="cs-CZ" sz="28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183237" y="4590841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135</a:t>
            </a:r>
            <a:endParaRPr lang="cs-CZ" sz="28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194952" y="4596693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132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288" y="5517231"/>
            <a:ext cx="7775380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NAŠLI JSME CELKEM </a:t>
            </a:r>
            <a:r>
              <a:rPr lang="cs-CZ" sz="2400" b="1" dirty="0" smtClean="0"/>
              <a:t>8 MOŽNOSTÍ.</a:t>
            </a:r>
          </a:p>
          <a:p>
            <a:r>
              <a:rPr lang="cs-CZ" sz="2400" dirty="0" smtClean="0"/>
              <a:t>PROVEĎTE </a:t>
            </a:r>
            <a:r>
              <a:rPr lang="cs-CZ" sz="2400" b="1" dirty="0" smtClean="0"/>
              <a:t>CIFERNÝ SOUČET </a:t>
            </a:r>
            <a:r>
              <a:rPr lang="cs-CZ" sz="2400" dirty="0" smtClean="0"/>
              <a:t>A UJISTĚTE SE, ŽE VŠECHNA ČÍSLA JSOU </a:t>
            </a:r>
            <a:r>
              <a:rPr lang="cs-CZ" sz="2400" b="1" dirty="0" smtClean="0"/>
              <a:t>DĚLITELNÁ 3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346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9" grpId="0" animBg="1"/>
      <p:bldP spid="43" grpId="0" animBg="1"/>
      <p:bldP spid="44" grpId="0"/>
      <p:bldP spid="45" grpId="0" animBg="1"/>
      <p:bldP spid="48" grpId="0"/>
      <p:bldP spid="53" grpId="0" animBg="1"/>
      <p:bldP spid="56" grpId="0"/>
      <p:bldP spid="58" grpId="0"/>
      <p:bldP spid="59" grpId="0" animBg="1"/>
      <p:bldP spid="2" grpId="0" animBg="1"/>
      <p:bldP spid="3" grpId="0"/>
      <p:bldP spid="69" grpId="0"/>
      <p:bldP spid="70" grpId="0"/>
      <p:bldP spid="71" grpId="0"/>
      <p:bldP spid="72" grpId="0"/>
      <p:bldP spid="73" grpId="0" animBg="1"/>
      <p:bldP spid="74" grpId="0" animBg="1"/>
      <p:bldP spid="75" grpId="0"/>
      <p:bldP spid="76" grpId="0" animBg="1"/>
      <p:bldP spid="77" grpId="0"/>
      <p:bldP spid="78" grpId="0" animBg="1"/>
      <p:bldP spid="79" grpId="0"/>
      <p:bldP spid="80" grpId="0"/>
      <p:bldP spid="81" grpId="0"/>
      <p:bldP spid="8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4308" y="3725715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5220" y="218637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266847" y="2849993"/>
            <a:ext cx="75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176</a:t>
            </a:r>
            <a:endParaRPr lang="cs-CZ" sz="2800" b="1" dirty="0"/>
          </a:p>
        </p:txBody>
      </p:sp>
      <p:sp>
        <p:nvSpPr>
          <p:cNvPr id="39" name="Obdélník 38"/>
          <p:cNvSpPr/>
          <p:nvPr/>
        </p:nvSpPr>
        <p:spPr>
          <a:xfrm>
            <a:off x="1320342" y="218637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4308" y="285904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104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999334" y="3731282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091006" y="4218432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33616" y="221771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317751" y="28081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1692835" y="3734751"/>
            <a:ext cx="554391" cy="940883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822698" y="4183567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220287" y="22177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389852" y="282384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2381963" y="3744667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274" y="688706"/>
            <a:ext cx="494644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HLEDÁME CHYBĚJÍCÍ ČÍSLA: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015" y="1211926"/>
            <a:ext cx="87697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ČÍSLA DĚLITELNÁ 4 </a:t>
            </a:r>
          </a:p>
          <a:p>
            <a:r>
              <a:rPr lang="cs-CZ" sz="2400" dirty="0" smtClean="0"/>
              <a:t>stačí k číslům přičíst 4, 8, 12, 16, atd. prostě </a:t>
            </a:r>
            <a:r>
              <a:rPr lang="cs-CZ" sz="2400" b="1" dirty="0" smtClean="0"/>
              <a:t>násobky 4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93278" y="4229674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108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028422" y="4236917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112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411033" y="4266487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120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692835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116</a:t>
            </a:r>
            <a:endParaRPr lang="cs-CZ" sz="2000" b="1" dirty="0"/>
          </a:p>
        </p:txBody>
      </p:sp>
      <p:sp>
        <p:nvSpPr>
          <p:cNvPr id="73" name="Obdélník 72"/>
          <p:cNvSpPr/>
          <p:nvPr/>
        </p:nvSpPr>
        <p:spPr>
          <a:xfrm>
            <a:off x="3088140" y="3742379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781641" y="375407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873313" y="4226326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4467927" y="375407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4597790" y="420484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5157055" y="3753520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3117228" y="427982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124</a:t>
            </a:r>
            <a:endParaRPr lang="cs-CZ" sz="2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803514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128</a:t>
            </a:r>
            <a:endParaRPr lang="cs-CZ" sz="2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157055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136</a:t>
            </a:r>
            <a:endParaRPr lang="cs-CZ" sz="2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481574" y="4262641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132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7179" y="5019969"/>
            <a:ext cx="5483821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NAŠLI JSME CELKEM </a:t>
            </a:r>
            <a:r>
              <a:rPr lang="cs-CZ" sz="2400" b="1" dirty="0" smtClean="0"/>
              <a:t>17 MOŽNOSTÍ.</a:t>
            </a:r>
          </a:p>
          <a:p>
            <a:r>
              <a:rPr lang="cs-CZ" sz="2400" dirty="0" smtClean="0"/>
              <a:t>SLEDUJTE </a:t>
            </a:r>
            <a:r>
              <a:rPr lang="cs-CZ" sz="2400" b="1" dirty="0" smtClean="0"/>
              <a:t>POSLEDNÍ DVOJČÍSLÍ</a:t>
            </a:r>
            <a:r>
              <a:rPr lang="cs-CZ" sz="2400" dirty="0" smtClean="0"/>
              <a:t>, KTERÉ JE </a:t>
            </a:r>
            <a:r>
              <a:rPr lang="cs-CZ" sz="2400" b="1" dirty="0" smtClean="0"/>
              <a:t>DĚLITELNÉ 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5785451" y="3737096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811619" y="4232180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140</a:t>
            </a:r>
            <a:endParaRPr lang="cs-CZ" sz="2000" b="1" dirty="0"/>
          </a:p>
        </p:txBody>
      </p:sp>
      <p:sp>
        <p:nvSpPr>
          <p:cNvPr id="35" name="Obdélník 34"/>
          <p:cNvSpPr/>
          <p:nvPr/>
        </p:nvSpPr>
        <p:spPr>
          <a:xfrm>
            <a:off x="6468846" y="3734808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162347" y="3746502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7254019" y="421875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13284" y="373161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943147" y="418238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8502412" y="3731060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468846" y="4272255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144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159879" y="4280972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148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489706" y="428739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156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853430" y="4282400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152</a:t>
            </a:r>
            <a:endParaRPr lang="cs-CZ" sz="2000" b="1" dirty="0"/>
          </a:p>
        </p:txBody>
      </p:sp>
      <p:sp>
        <p:nvSpPr>
          <p:cNvPr id="54" name="Obdélník 53"/>
          <p:cNvSpPr/>
          <p:nvPr/>
        </p:nvSpPr>
        <p:spPr>
          <a:xfrm>
            <a:off x="373396" y="4762172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028422" y="4767739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1120094" y="5254889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721923" y="4771208"/>
            <a:ext cx="554391" cy="940883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1851786" y="5220024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2411051" y="4781124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322366" y="5266131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160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057510" y="5273374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164</a:t>
            </a:r>
            <a:endParaRPr lang="cs-CZ" sz="2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440121" y="5302944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172</a:t>
            </a:r>
            <a:endParaRPr lang="cs-CZ" sz="2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721923" y="5295373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168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5482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0" fill="hold">
                      <p:stCondLst>
                        <p:cond delay="indefinite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0" fill="hold">
                      <p:stCondLst>
                        <p:cond delay="indefinite"/>
                      </p:stCondLst>
                      <p:childTnLst>
                        <p:par>
                          <p:cTn id="541" fill="hold">
                            <p:stCondLst>
                              <p:cond delay="0"/>
                            </p:stCondLst>
                            <p:childTnLst>
                              <p:par>
                                <p:cTn id="5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4" fill="hold">
                      <p:stCondLst>
                        <p:cond delay="indefinite"/>
                      </p:stCondLst>
                      <p:childTnLst>
                        <p:par>
                          <p:cTn id="575" fill="hold">
                            <p:stCondLst>
                              <p:cond delay="0"/>
                            </p:stCondLst>
                            <p:childTnLst>
                              <p:par>
                                <p:cTn id="5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8" fill="hold">
                      <p:stCondLst>
                        <p:cond delay="indefinite"/>
                      </p:stCondLst>
                      <p:childTnLst>
                        <p:par>
                          <p:cTn id="609" fill="hold">
                            <p:stCondLst>
                              <p:cond delay="0"/>
                            </p:stCondLst>
                            <p:childTnLst>
                              <p:par>
                                <p:cTn id="6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8" fill="hold">
                      <p:stCondLst>
                        <p:cond delay="indefinite"/>
                      </p:stCondLst>
                      <p:childTnLst>
                        <p:par>
                          <p:cTn id="659" fill="hold">
                            <p:stCondLst>
                              <p:cond delay="0"/>
                            </p:stCondLst>
                            <p:childTnLst>
                              <p:par>
                                <p:cTn id="6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8" fill="hold">
                      <p:stCondLst>
                        <p:cond delay="indefinite"/>
                      </p:stCondLst>
                      <p:childTnLst>
                        <p:par>
                          <p:cTn id="709" fill="hold">
                            <p:stCondLst>
                              <p:cond delay="0"/>
                            </p:stCondLst>
                            <p:childTnLst>
                              <p:par>
                                <p:cTn id="7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2" fill="hold">
                      <p:stCondLst>
                        <p:cond delay="indefinite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9" grpId="0" animBg="1"/>
      <p:bldP spid="43" grpId="0" animBg="1"/>
      <p:bldP spid="44" grpId="0"/>
      <p:bldP spid="45" grpId="0" animBg="1"/>
      <p:bldP spid="48" grpId="0"/>
      <p:bldP spid="53" grpId="0" animBg="1"/>
      <p:bldP spid="56" grpId="0"/>
      <p:bldP spid="58" grpId="0"/>
      <p:bldP spid="59" grpId="0" animBg="1"/>
      <p:bldP spid="2" grpId="0" animBg="1"/>
      <p:bldP spid="3" grpId="0"/>
      <p:bldP spid="69" grpId="0"/>
      <p:bldP spid="70" grpId="0"/>
      <p:bldP spid="71" grpId="0"/>
      <p:bldP spid="72" grpId="0"/>
      <p:bldP spid="73" grpId="0" animBg="1"/>
      <p:bldP spid="74" grpId="0" animBg="1"/>
      <p:bldP spid="75" grpId="0"/>
      <p:bldP spid="76" grpId="0" animBg="1"/>
      <p:bldP spid="77" grpId="0"/>
      <p:bldP spid="78" grpId="0" animBg="1"/>
      <p:bldP spid="79" grpId="0"/>
      <p:bldP spid="80" grpId="0"/>
      <p:bldP spid="81" grpId="0"/>
      <p:bldP spid="82" grpId="0"/>
      <p:bldP spid="4" grpId="0" animBg="1"/>
      <p:bldP spid="33" grpId="0" animBg="1"/>
      <p:bldP spid="34" grpId="0"/>
      <p:bldP spid="35" grpId="0" animBg="1"/>
      <p:bldP spid="36" grpId="0" animBg="1"/>
      <p:bldP spid="41" grpId="0"/>
      <p:bldP spid="42" grpId="0" animBg="1"/>
      <p:bldP spid="46" grpId="0"/>
      <p:bldP spid="47" grpId="0" animBg="1"/>
      <p:bldP spid="49" grpId="0"/>
      <p:bldP spid="50" grpId="0"/>
      <p:bldP spid="51" grpId="0"/>
      <p:bldP spid="52" grpId="0"/>
      <p:bldP spid="54" grpId="0" animBg="1"/>
      <p:bldP spid="55" grpId="0" animBg="1"/>
      <p:bldP spid="60" grpId="0"/>
      <p:bldP spid="61" grpId="0" animBg="1"/>
      <p:bldP spid="62" grpId="0"/>
      <p:bldP spid="63" grpId="0" animBg="1"/>
      <p:bldP spid="64" grpId="0"/>
      <p:bldP spid="65" grpId="0"/>
      <p:bldP spid="66" grpId="0"/>
      <p:bldP spid="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44308" y="3725715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5220" y="218637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266847" y="2849993"/>
            <a:ext cx="75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185</a:t>
            </a:r>
            <a:endParaRPr lang="cs-CZ" sz="2800" b="1" dirty="0"/>
          </a:p>
        </p:txBody>
      </p:sp>
      <p:sp>
        <p:nvSpPr>
          <p:cNvPr id="39" name="Obdélník 38"/>
          <p:cNvSpPr/>
          <p:nvPr/>
        </p:nvSpPr>
        <p:spPr>
          <a:xfrm>
            <a:off x="1320342" y="218637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4308" y="285904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105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999334" y="3731282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091006" y="4218432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33616" y="221771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317751" y="28081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1692835" y="3734751"/>
            <a:ext cx="554391" cy="940883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822698" y="4183567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220287" y="22177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389852" y="282384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2381963" y="3744667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274" y="688706"/>
            <a:ext cx="494644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HLEDÁME CHYBĚJÍCÍ ČÍSLA: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015" y="1211926"/>
            <a:ext cx="87697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ČÍSLA DĚLITELNÁ 5</a:t>
            </a:r>
          </a:p>
          <a:p>
            <a:r>
              <a:rPr lang="cs-CZ" sz="2400" dirty="0" smtClean="0"/>
              <a:t>stačí k číslům přičítat 5, prostě </a:t>
            </a:r>
            <a:r>
              <a:rPr lang="cs-CZ" sz="2400" b="1" dirty="0" smtClean="0"/>
              <a:t>násobky 5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93278" y="4229674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110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028422" y="4236917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115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411033" y="4266487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125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692835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120</a:t>
            </a:r>
            <a:endParaRPr lang="cs-CZ" sz="2000" b="1" dirty="0"/>
          </a:p>
        </p:txBody>
      </p:sp>
      <p:sp>
        <p:nvSpPr>
          <p:cNvPr id="73" name="Obdélník 72"/>
          <p:cNvSpPr/>
          <p:nvPr/>
        </p:nvSpPr>
        <p:spPr>
          <a:xfrm>
            <a:off x="3088140" y="3742379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781641" y="375407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873313" y="4226326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4467927" y="375407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4597790" y="420484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5157055" y="3753520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3117228" y="427982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130</a:t>
            </a:r>
            <a:endParaRPr lang="cs-CZ" sz="2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803514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135</a:t>
            </a:r>
            <a:endParaRPr lang="cs-CZ" sz="2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157055" y="425891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145</a:t>
            </a:r>
            <a:endParaRPr lang="cs-CZ" sz="2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481574" y="4262641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140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22699" y="5019969"/>
            <a:ext cx="6948302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NAŠLI JSME CELKEM </a:t>
            </a:r>
            <a:r>
              <a:rPr lang="cs-CZ" sz="2400" b="1" dirty="0" smtClean="0"/>
              <a:t>15 MOŽNOSTÍ.</a:t>
            </a:r>
          </a:p>
          <a:p>
            <a:r>
              <a:rPr lang="cs-CZ" sz="2400" dirty="0" smtClean="0"/>
              <a:t>SLEDUJTE </a:t>
            </a:r>
            <a:r>
              <a:rPr lang="cs-CZ" sz="2400" b="1" dirty="0" smtClean="0"/>
              <a:t>POSLEDNÍ ČÍSLICI, </a:t>
            </a:r>
            <a:r>
              <a:rPr lang="cs-CZ" sz="2400" dirty="0" smtClean="0"/>
              <a:t>KDE SE PRAVIDELNĚ STŘÍDÁ</a:t>
            </a:r>
            <a:r>
              <a:rPr lang="cs-CZ" sz="2400" b="1" dirty="0" smtClean="0"/>
              <a:t> 5 </a:t>
            </a:r>
            <a:r>
              <a:rPr lang="cs-CZ" sz="2400" dirty="0" smtClean="0"/>
              <a:t>a</a:t>
            </a:r>
            <a:r>
              <a:rPr lang="cs-CZ" sz="2400" b="1" dirty="0" smtClean="0"/>
              <a:t> 0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5785451" y="3737096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811619" y="4232180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150</a:t>
            </a:r>
            <a:endParaRPr lang="cs-CZ" sz="2000" b="1" dirty="0"/>
          </a:p>
        </p:txBody>
      </p:sp>
      <p:sp>
        <p:nvSpPr>
          <p:cNvPr id="35" name="Obdélník 34"/>
          <p:cNvSpPr/>
          <p:nvPr/>
        </p:nvSpPr>
        <p:spPr>
          <a:xfrm>
            <a:off x="6468846" y="3734808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162347" y="3746502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7254019" y="421875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13284" y="3731613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943147" y="4182385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8502412" y="3731060"/>
            <a:ext cx="554391" cy="942839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468846" y="4272255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155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159879" y="4280972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160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489706" y="4287396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170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853430" y="4282400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165</a:t>
            </a:r>
            <a:endParaRPr lang="cs-CZ" sz="2000" b="1" dirty="0"/>
          </a:p>
        </p:txBody>
      </p:sp>
      <p:sp>
        <p:nvSpPr>
          <p:cNvPr id="54" name="Obdélník 53"/>
          <p:cNvSpPr/>
          <p:nvPr/>
        </p:nvSpPr>
        <p:spPr>
          <a:xfrm>
            <a:off x="373396" y="4762172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028422" y="4767739"/>
            <a:ext cx="554391" cy="94088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1120094" y="5254889"/>
            <a:ext cx="55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22366" y="5266131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175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057510" y="5273374"/>
            <a:ext cx="66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180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10989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0" fill="hold">
                      <p:stCondLst>
                        <p:cond delay="indefinite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0" fill="hold">
                      <p:stCondLst>
                        <p:cond delay="indefinite"/>
                      </p:stCondLst>
                      <p:childTnLst>
                        <p:par>
                          <p:cTn id="541" fill="hold">
                            <p:stCondLst>
                              <p:cond delay="0"/>
                            </p:stCondLst>
                            <p:childTnLst>
                              <p:par>
                                <p:cTn id="5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4" fill="hold">
                      <p:stCondLst>
                        <p:cond delay="indefinite"/>
                      </p:stCondLst>
                      <p:childTnLst>
                        <p:par>
                          <p:cTn id="575" fill="hold">
                            <p:stCondLst>
                              <p:cond delay="0"/>
                            </p:stCondLst>
                            <p:childTnLst>
                              <p:par>
                                <p:cTn id="5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8" fill="hold">
                      <p:stCondLst>
                        <p:cond delay="indefinite"/>
                      </p:stCondLst>
                      <p:childTnLst>
                        <p:par>
                          <p:cTn id="609" fill="hold">
                            <p:stCondLst>
                              <p:cond delay="0"/>
                            </p:stCondLst>
                            <p:childTnLst>
                              <p:par>
                                <p:cTn id="6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8" fill="hold">
                      <p:stCondLst>
                        <p:cond delay="indefinite"/>
                      </p:stCondLst>
                      <p:childTnLst>
                        <p:par>
                          <p:cTn id="659" fill="hold">
                            <p:stCondLst>
                              <p:cond delay="0"/>
                            </p:stCondLst>
                            <p:childTnLst>
                              <p:par>
                                <p:cTn id="6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9" grpId="0" animBg="1"/>
      <p:bldP spid="43" grpId="0" animBg="1"/>
      <p:bldP spid="44" grpId="0"/>
      <p:bldP spid="45" grpId="0" animBg="1"/>
      <p:bldP spid="48" grpId="0"/>
      <p:bldP spid="53" grpId="0" animBg="1"/>
      <p:bldP spid="56" grpId="0"/>
      <p:bldP spid="58" grpId="0"/>
      <p:bldP spid="59" grpId="0" animBg="1"/>
      <p:bldP spid="2" grpId="0" animBg="1"/>
      <p:bldP spid="3" grpId="0"/>
      <p:bldP spid="69" grpId="0"/>
      <p:bldP spid="70" grpId="0"/>
      <p:bldP spid="71" grpId="0"/>
      <p:bldP spid="72" grpId="0"/>
      <p:bldP spid="73" grpId="0" animBg="1"/>
      <p:bldP spid="74" grpId="0" animBg="1"/>
      <p:bldP spid="75" grpId="0"/>
      <p:bldP spid="76" grpId="0" animBg="1"/>
      <p:bldP spid="77" grpId="0"/>
      <p:bldP spid="78" grpId="0" animBg="1"/>
      <p:bldP spid="79" grpId="0"/>
      <p:bldP spid="80" grpId="0"/>
      <p:bldP spid="81" grpId="0"/>
      <p:bldP spid="82" grpId="0"/>
      <p:bldP spid="4" grpId="0" animBg="1"/>
      <p:bldP spid="33" grpId="0" animBg="1"/>
      <p:bldP spid="34" grpId="0"/>
      <p:bldP spid="35" grpId="0" animBg="1"/>
      <p:bldP spid="36" grpId="0" animBg="1"/>
      <p:bldP spid="41" grpId="0"/>
      <p:bldP spid="42" grpId="0" animBg="1"/>
      <p:bldP spid="46" grpId="0"/>
      <p:bldP spid="47" grpId="0" animBg="1"/>
      <p:bldP spid="49" grpId="0"/>
      <p:bldP spid="50" grpId="0"/>
      <p:bldP spid="51" grpId="0"/>
      <p:bldP spid="52" grpId="0"/>
      <p:bldP spid="54" grpId="0" animBg="1"/>
      <p:bldP spid="55" grpId="0" animBg="1"/>
      <p:bldP spid="60" grpId="0"/>
      <p:bldP spid="64" grpId="0"/>
      <p:bldP spid="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08294" y="378630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5220" y="218637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266847" y="2849993"/>
            <a:ext cx="75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170</a:t>
            </a:r>
            <a:endParaRPr lang="cs-CZ" sz="2800" b="1" dirty="0"/>
          </a:p>
        </p:txBody>
      </p:sp>
      <p:sp>
        <p:nvSpPr>
          <p:cNvPr id="39" name="Obdélník 38"/>
          <p:cNvSpPr/>
          <p:nvPr/>
        </p:nvSpPr>
        <p:spPr>
          <a:xfrm>
            <a:off x="1320342" y="218637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4308" y="285904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110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1291254" y="379187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382926" y="44593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22495" y="21760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317751" y="28081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3" name="Obdélník 52"/>
          <p:cNvSpPr/>
          <p:nvPr/>
        </p:nvSpPr>
        <p:spPr>
          <a:xfrm>
            <a:off x="2254736" y="380872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384599" y="443782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220287" y="221771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389852" y="282384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59" name="Obdélník 58"/>
          <p:cNvSpPr/>
          <p:nvPr/>
        </p:nvSpPr>
        <p:spPr>
          <a:xfrm>
            <a:off x="3224991" y="380872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274" y="688706"/>
            <a:ext cx="4946443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HLEDÁME CHYBĚJÍCÍ ČÍSLA: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015" y="1211926"/>
            <a:ext cx="87697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ČÍSLA DĚLITELNÁ 10 </a:t>
            </a:r>
          </a:p>
          <a:p>
            <a:r>
              <a:rPr lang="cs-CZ" sz="2400" dirty="0" smtClean="0"/>
              <a:t>stačí k číslům přičítat 10, prostě </a:t>
            </a:r>
            <a:r>
              <a:rPr lang="cs-CZ" sz="2400" b="1" dirty="0" smtClean="0"/>
              <a:t>násobky 10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66470" y="4493808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120</a:t>
            </a:r>
            <a:endParaRPr lang="cs-CZ" sz="28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320342" y="4516512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130</a:t>
            </a:r>
            <a:endParaRPr lang="cs-CZ" sz="28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283167" y="4520857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150</a:t>
            </a:r>
            <a:endParaRPr lang="cs-CZ" sz="28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327327" y="4499376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140</a:t>
            </a:r>
            <a:endParaRPr lang="cs-CZ" sz="2800" b="1" dirty="0"/>
          </a:p>
        </p:txBody>
      </p:sp>
      <p:sp>
        <p:nvSpPr>
          <p:cNvPr id="73" name="Obdélník 72"/>
          <p:cNvSpPr/>
          <p:nvPr/>
        </p:nvSpPr>
        <p:spPr>
          <a:xfrm>
            <a:off x="4208364" y="380643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4237452" y="4560932"/>
            <a:ext cx="769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160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288" y="5517231"/>
            <a:ext cx="7775380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NAŠLI JSME CELKEM </a:t>
            </a:r>
            <a:r>
              <a:rPr lang="cs-CZ" sz="2400" b="1" dirty="0" smtClean="0"/>
              <a:t>5 MOŽNOSTÍ.</a:t>
            </a:r>
          </a:p>
          <a:p>
            <a:r>
              <a:rPr lang="cs-CZ" sz="2400" dirty="0" smtClean="0"/>
              <a:t>SLEDUJTE, ŽE </a:t>
            </a:r>
            <a:r>
              <a:rPr lang="cs-CZ" sz="2400" b="1" dirty="0" smtClean="0"/>
              <a:t>NA MÍSTĚ JEDNOTEK </a:t>
            </a:r>
            <a:r>
              <a:rPr lang="cs-CZ" sz="2400" dirty="0" smtClean="0"/>
              <a:t>JE ČÍSLICE </a:t>
            </a:r>
            <a:r>
              <a:rPr lang="cs-CZ" sz="2400" b="1" dirty="0" smtClean="0"/>
              <a:t>0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4670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9" grpId="0" animBg="1"/>
      <p:bldP spid="43" grpId="0" animBg="1"/>
      <p:bldP spid="44" grpId="0"/>
      <p:bldP spid="45" grpId="0" animBg="1"/>
      <p:bldP spid="48" grpId="0"/>
      <p:bldP spid="53" grpId="0" animBg="1"/>
      <p:bldP spid="56" grpId="0"/>
      <p:bldP spid="58" grpId="0"/>
      <p:bldP spid="59" grpId="0" animBg="1"/>
      <p:bldP spid="2" grpId="0" animBg="1"/>
      <p:bldP spid="3" grpId="0"/>
      <p:bldP spid="69" grpId="0"/>
      <p:bldP spid="70" grpId="0"/>
      <p:bldP spid="71" grpId="0"/>
      <p:bldP spid="72" grpId="0"/>
      <p:bldP spid="73" grpId="0" animBg="1"/>
      <p:bldP spid="79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04088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aritmetiky </a:t>
            </a:r>
            <a:r>
              <a:rPr lang="cs-CZ" sz="8000" dirty="0" smtClean="0"/>
              <a:t>v  </a:t>
            </a:r>
            <a:r>
              <a:rPr lang="cs-CZ" sz="8000" dirty="0"/>
              <a:t>6. </a:t>
            </a:r>
            <a:r>
              <a:rPr lang="cs-CZ" sz="8000" dirty="0" smtClean="0"/>
              <a:t>ročníku, jako hra </a:t>
            </a:r>
            <a:r>
              <a:rPr lang="cs-CZ" sz="8000" dirty="0"/>
              <a:t>na </a:t>
            </a:r>
            <a:r>
              <a:rPr lang="cs-CZ" sz="8000" dirty="0" smtClean="0"/>
              <a:t>procvičování dělitelnosti u čísel větších než 100.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</a:t>
            </a:r>
            <a:r>
              <a:rPr lang="cs-CZ" sz="8000" dirty="0" smtClean="0"/>
              <a:t>jsou stanovena pravidla hry a názorná ukázka řešení. Hru musí žáci dotvořit společně s učitelem, protože některé karty jsou neznámé.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Nejprve žáci zjistí všechny dělitele čísel kromě 1 a daného čísla.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Pak utřídíme čísla, podle dělitelnosti a následně musíme vybrat čtyři dvojice tak, aby se žádné číslo neopakovalo.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Při třídění postupujeme systematicky a využijeme metod kombinatoriky.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Když nalezneme čtyři dvojice, postupně doplňujeme všechna možná „mezilehlá</a:t>
            </a:r>
            <a:r>
              <a:rPr lang="cs-CZ" sz="8000" smtClean="0"/>
              <a:t>“ čísla.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Při hledání násobků a rekapitulaci si opět zopakujeme znaky dělitelnosti čísly 3; 4; 5 a 10.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7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7200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</a:rPr>
              <a:t>použitá </a:t>
            </a:r>
            <a:r>
              <a:rPr lang="cs-CZ" sz="7200" b="1" dirty="0">
                <a:solidFill>
                  <a:schemeClr val="bg2">
                    <a:lumMod val="25000"/>
                  </a:schemeClr>
                </a:solidFill>
              </a:rPr>
              <a:t>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7200" i="1" dirty="0"/>
              <a:t>	učebnice  Matematika 6 – Aritmetika, </a:t>
            </a:r>
            <a:r>
              <a:rPr lang="cs-CZ" sz="7200" i="1" dirty="0" err="1"/>
              <a:t>Binterová</a:t>
            </a:r>
            <a:r>
              <a:rPr lang="cs-CZ" sz="7200" i="1" dirty="0"/>
              <a:t>, Fuchs, Tlustý; nakladatelství Fraus, Plzeň 2007</a:t>
            </a:r>
            <a:endParaRPr lang="cs-CZ" sz="72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1402</TotalTime>
  <Words>706</Words>
  <Application>Microsoft Office PowerPoint</Application>
  <PresentationFormat>Předvádění na obrazovce (4:3)</PresentationFormat>
  <Paragraphs>202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MATEMATIKA – ARITMETIKA 6</vt:lpstr>
      <vt:lpstr>DĚLITELNOST- HRA KVARTETO II</vt:lpstr>
      <vt:lpstr>Prezentace aplikace PowerPoint</vt:lpstr>
      <vt:lpstr>NÁVOD:</vt:lpstr>
      <vt:lpstr>ŘEŠENÍ:</vt:lpstr>
      <vt:lpstr>TVOŘÍME VŠECHNY MOŽNÉ SKUPINY: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202</cp:revision>
  <dcterms:created xsi:type="dcterms:W3CDTF">2011-11-27T20:43:59Z</dcterms:created>
  <dcterms:modified xsi:type="dcterms:W3CDTF">2013-04-30T10:56:54Z</dcterms:modified>
</cp:coreProperties>
</file>