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57" r:id="rId3"/>
    <p:sldId id="271" r:id="rId4"/>
    <p:sldId id="278" r:id="rId5"/>
    <p:sldId id="279" r:id="rId6"/>
    <p:sldId id="280" r:id="rId7"/>
    <p:sldId id="281" r:id="rId8"/>
    <p:sldId id="282" r:id="rId9"/>
    <p:sldId id="275" r:id="rId10"/>
    <p:sldId id="276" r:id="rId11"/>
    <p:sldId id="266" r:id="rId12"/>
    <p:sldId id="283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VY_32_INOVACE_07_M6_PRVOČÍSLA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OBJEVUJEME PRVOČÍSLA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25.2.2013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VY_32_INOVACE_07_M6_PRVOČÍSLA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OBJEVUJEME PRVOČÍSLA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25.2.2013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OBJEVUJEME PRVOČÍSLA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176501163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983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DĚLITELNOST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51520" y="1268760"/>
            <a:ext cx="8784976" cy="53285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Pracujeme v množině </a:t>
            </a:r>
            <a:r>
              <a:rPr lang="cs-CZ" sz="2800" b="1" dirty="0" smtClean="0"/>
              <a:t>PŘIROZENÝCH ČÍSEL </a:t>
            </a:r>
            <a:r>
              <a:rPr lang="cs-CZ" sz="2400" dirty="0" smtClean="0"/>
              <a:t>(1; 2; 3; 4; atd.).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V předchozích úlohách jsme hledali všechny dělitele čísel.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Pomohla nám při tom znalost </a:t>
            </a:r>
            <a:r>
              <a:rPr lang="cs-CZ" sz="2800" b="1" dirty="0" smtClean="0"/>
              <a:t>ZNAKŮ DĚLITELNOSTI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Zjistili jsme, že všechna čísla mají společného dělitele a to číslo </a:t>
            </a:r>
            <a:r>
              <a:rPr lang="cs-CZ" sz="2800" b="1" dirty="0" smtClean="0"/>
              <a:t>1</a:t>
            </a:r>
            <a:r>
              <a:rPr lang="cs-CZ" sz="2800" dirty="0" smtClean="0"/>
              <a:t> a dělené číslo (</a:t>
            </a:r>
            <a:r>
              <a:rPr lang="cs-CZ" sz="2800" b="1" dirty="0" smtClean="0"/>
              <a:t>SAMO SEBE</a:t>
            </a:r>
            <a:r>
              <a:rPr lang="cs-CZ" sz="2800" dirty="0" smtClean="0"/>
              <a:t>).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Tyto dělitele nazýváme </a:t>
            </a:r>
            <a:r>
              <a:rPr lang="cs-CZ" sz="2800" b="1" dirty="0" smtClean="0"/>
              <a:t>SAMOZŘEJMÉ DĚLITELE</a:t>
            </a:r>
            <a:r>
              <a:rPr lang="cs-CZ" sz="2800" dirty="0" smtClean="0"/>
              <a:t>. </a:t>
            </a:r>
            <a:endParaRPr lang="cs-CZ" sz="2800" b="1" dirty="0" smtClean="0"/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Dnes budeme přirozená čísla ještě dále zkoumat.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endParaRPr lang="cs-CZ" sz="2800" dirty="0" smtClean="0"/>
          </a:p>
          <a:p>
            <a:pPr marL="0" indent="0">
              <a:lnSpc>
                <a:spcPct val="150000"/>
              </a:lnSpc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35613" y="0"/>
            <a:ext cx="5112568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2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0535" y="2438080"/>
            <a:ext cx="4752528" cy="40934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1    2    3    4    5    6     7    8    9  10</a:t>
            </a:r>
          </a:p>
          <a:p>
            <a:r>
              <a:rPr lang="cs-CZ" sz="2400" dirty="0" smtClean="0"/>
              <a:t>  11  12  13  14  15  16  17  18  19  20</a:t>
            </a:r>
          </a:p>
          <a:p>
            <a:r>
              <a:rPr lang="cs-CZ" sz="2400" dirty="0" smtClean="0"/>
              <a:t>  21  22  23  24  25  26  27  28  29  30</a:t>
            </a:r>
          </a:p>
          <a:p>
            <a:r>
              <a:rPr lang="cs-CZ" sz="2400" dirty="0" smtClean="0"/>
              <a:t>  31  32  33  34  35  36  37  38  39  40</a:t>
            </a:r>
          </a:p>
          <a:p>
            <a:r>
              <a:rPr lang="cs-CZ" sz="2400" dirty="0" smtClean="0"/>
              <a:t>  41  42  43  44  45  46  47  48  49  50</a:t>
            </a:r>
          </a:p>
          <a:p>
            <a:r>
              <a:rPr lang="cs-CZ" sz="2400" dirty="0" smtClean="0"/>
              <a:t>  51  52  53  54  55  56  57  58  59  60</a:t>
            </a:r>
          </a:p>
          <a:p>
            <a:r>
              <a:rPr lang="cs-CZ" sz="2400" dirty="0" smtClean="0"/>
              <a:t>  61  62  63  64  65  66  67  68  69  70</a:t>
            </a:r>
          </a:p>
          <a:p>
            <a:r>
              <a:rPr lang="cs-CZ" sz="2400" dirty="0" smtClean="0"/>
              <a:t>  71  72  73  74  75  76  77  78  79  80</a:t>
            </a:r>
          </a:p>
          <a:p>
            <a:r>
              <a:rPr lang="cs-CZ" sz="2400" dirty="0" smtClean="0"/>
              <a:t>  81  82  83  84  85  86  87  88  89  90</a:t>
            </a:r>
          </a:p>
          <a:p>
            <a:r>
              <a:rPr lang="cs-CZ" sz="2400" dirty="0" smtClean="0"/>
              <a:t>  91  92  93  94  95  96  97  98  99 100</a:t>
            </a:r>
          </a:p>
          <a:p>
            <a:r>
              <a:rPr lang="cs-CZ" sz="2000" dirty="0" smtClean="0"/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5" y="1113017"/>
            <a:ext cx="83275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ÚKOL:  </a:t>
            </a:r>
            <a:r>
              <a:rPr lang="cs-CZ" sz="2800" dirty="0" smtClean="0"/>
              <a:t>V následující tabulce zakroužkuj číslo 2 a pak vybarvi všechny násobky čísla 2 žlutě.</a:t>
            </a:r>
          </a:p>
        </p:txBody>
      </p:sp>
    </p:spTree>
    <p:extLst>
      <p:ext uri="{BB962C8B-B14F-4D97-AF65-F5344CB8AC3E}">
        <p14:creationId xmlns:p14="http://schemas.microsoft.com/office/powerpoint/2010/main" val="296835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35613" y="0"/>
            <a:ext cx="5112568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2 - ŘEŠENÍ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0535" y="2438080"/>
            <a:ext cx="4752528" cy="40934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1    2    3    4    5    6     7    8    9  10</a:t>
            </a:r>
          </a:p>
          <a:p>
            <a:r>
              <a:rPr lang="cs-CZ" sz="2400" dirty="0" smtClean="0"/>
              <a:t>  11  12  13  14  15  16  17  18  19  20</a:t>
            </a:r>
          </a:p>
          <a:p>
            <a:r>
              <a:rPr lang="cs-CZ" sz="2400" dirty="0" smtClean="0"/>
              <a:t>  21  22  23  24  25  26  27  28  29  30</a:t>
            </a:r>
          </a:p>
          <a:p>
            <a:r>
              <a:rPr lang="cs-CZ" sz="2400" dirty="0" smtClean="0"/>
              <a:t>  31  32  33  34  35  36  37  38  39  40</a:t>
            </a:r>
          </a:p>
          <a:p>
            <a:r>
              <a:rPr lang="cs-CZ" sz="2400" dirty="0" smtClean="0"/>
              <a:t>  41  42  43  44  45  46  47  48  49  50</a:t>
            </a:r>
          </a:p>
          <a:p>
            <a:r>
              <a:rPr lang="cs-CZ" sz="2400" dirty="0" smtClean="0"/>
              <a:t>  51  52  53  54  55  56  57  58  59  60</a:t>
            </a:r>
          </a:p>
          <a:p>
            <a:r>
              <a:rPr lang="cs-CZ" sz="2400" dirty="0" smtClean="0"/>
              <a:t>  61  62  63  64  65  66  67  68  69  70</a:t>
            </a:r>
          </a:p>
          <a:p>
            <a:r>
              <a:rPr lang="cs-CZ" sz="2400" dirty="0" smtClean="0"/>
              <a:t>  71  72  73  74  75  76  77  78  79  80</a:t>
            </a:r>
          </a:p>
          <a:p>
            <a:r>
              <a:rPr lang="cs-CZ" sz="2400" dirty="0" smtClean="0"/>
              <a:t>  81  82  83  84  85  86  87  88  89  90</a:t>
            </a:r>
          </a:p>
          <a:p>
            <a:r>
              <a:rPr lang="cs-CZ" sz="2400" dirty="0" smtClean="0"/>
              <a:t>  91  92  93  94  95  96  97  98  99 100</a:t>
            </a:r>
          </a:p>
          <a:p>
            <a:r>
              <a:rPr lang="cs-CZ" sz="2000" dirty="0" smtClean="0"/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716016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508104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6799" y="241599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236296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8172400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604274" y="2872389"/>
            <a:ext cx="432048" cy="327082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65514" y="1268760"/>
            <a:ext cx="83275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ÚKOL:  </a:t>
            </a:r>
            <a:r>
              <a:rPr lang="cs-CZ" sz="2800" dirty="0" smtClean="0"/>
              <a:t>Pokračuj a zakroužkuj číslo 3 a pak vybarvi všechny násobky čísla 3 žlutě (některé násobky už jsou obarvené).</a:t>
            </a:r>
          </a:p>
        </p:txBody>
      </p:sp>
    </p:spTree>
    <p:extLst>
      <p:ext uri="{BB962C8B-B14F-4D97-AF65-F5344CB8AC3E}">
        <p14:creationId xmlns:p14="http://schemas.microsoft.com/office/powerpoint/2010/main" val="232403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35613" y="0"/>
            <a:ext cx="5112568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2; 3 - ŘEŠENÍ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0535" y="2438080"/>
            <a:ext cx="4752528" cy="40934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1    2    3    4    5    6     7    8    9  10</a:t>
            </a:r>
          </a:p>
          <a:p>
            <a:r>
              <a:rPr lang="cs-CZ" sz="2400" dirty="0" smtClean="0"/>
              <a:t>  11  12  13  14  15  16  17  18  19  20</a:t>
            </a:r>
          </a:p>
          <a:p>
            <a:r>
              <a:rPr lang="cs-CZ" sz="2400" dirty="0" smtClean="0"/>
              <a:t>  21  22  23  24  25  26  27  28  29  30</a:t>
            </a:r>
          </a:p>
          <a:p>
            <a:r>
              <a:rPr lang="cs-CZ" sz="2400" dirty="0" smtClean="0"/>
              <a:t>  31  32  33  34  35  36  37  38  39  40</a:t>
            </a:r>
          </a:p>
          <a:p>
            <a:r>
              <a:rPr lang="cs-CZ" sz="2400" dirty="0" smtClean="0"/>
              <a:t>  41  42  43  44  45  46  47  48  49  50</a:t>
            </a:r>
          </a:p>
          <a:p>
            <a:r>
              <a:rPr lang="cs-CZ" sz="2400" dirty="0" smtClean="0"/>
              <a:t>  51  52  53  54  55  56  57  58  59  60</a:t>
            </a:r>
          </a:p>
          <a:p>
            <a:r>
              <a:rPr lang="cs-CZ" sz="2400" dirty="0" smtClean="0"/>
              <a:t>  61  62  63  64  65  66  67  68  69  70</a:t>
            </a:r>
          </a:p>
          <a:p>
            <a:r>
              <a:rPr lang="cs-CZ" sz="2400" dirty="0" smtClean="0"/>
              <a:t>  71  72  73  74  75  76  77  78  79  80</a:t>
            </a:r>
          </a:p>
          <a:p>
            <a:r>
              <a:rPr lang="cs-CZ" sz="2400" dirty="0" smtClean="0"/>
              <a:t>  81  82  83  84  85  86  87  88  89  90</a:t>
            </a:r>
          </a:p>
          <a:p>
            <a:r>
              <a:rPr lang="cs-CZ" sz="2400" dirty="0" smtClean="0"/>
              <a:t>  91  92  93  94  95  96  97  98  99 100</a:t>
            </a:r>
          </a:p>
          <a:p>
            <a:r>
              <a:rPr lang="cs-CZ" sz="2000" dirty="0" smtClean="0"/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716016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508104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6799" y="241599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236296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8172400" y="2438081"/>
            <a:ext cx="432048" cy="370513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604274" y="2872389"/>
            <a:ext cx="432048" cy="327082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08398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668344" y="2438081"/>
            <a:ext cx="504056" cy="434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778847" y="3212976"/>
            <a:ext cx="457449" cy="36119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00218" y="321297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40151" y="2872389"/>
            <a:ext cx="410703" cy="340587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05120" y="432109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40152" y="3968329"/>
            <a:ext cx="410702" cy="33336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668344" y="361225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04048" y="360579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55543" y="5450599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55543" y="4344713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68344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8344" y="4691021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04048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24239" y="470565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846798" y="504700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99294" y="5402995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815826"/>
            <a:ext cx="30243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POKRAČUJ:</a:t>
            </a:r>
          </a:p>
          <a:p>
            <a:r>
              <a:rPr lang="cs-CZ" sz="2800" dirty="0" smtClean="0"/>
              <a:t>Další nevybarvené číslo je číslo 5, zakroužkuj ho a opět žlutě vybarvi jeho násobky.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76624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35612" y="0"/>
            <a:ext cx="7016707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2; 3; 5 - ŘEŠENÍ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0535" y="2438080"/>
            <a:ext cx="4752528" cy="40934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1    2    3    4    5    6     7    8    9  10</a:t>
            </a:r>
          </a:p>
          <a:p>
            <a:r>
              <a:rPr lang="cs-CZ" sz="2400" dirty="0" smtClean="0"/>
              <a:t>  11  12  13  14  15  16  17  18  19  20</a:t>
            </a:r>
          </a:p>
          <a:p>
            <a:r>
              <a:rPr lang="cs-CZ" sz="2400" dirty="0" smtClean="0"/>
              <a:t>  21  22  23  24  25  26  27  28  29  30</a:t>
            </a:r>
          </a:p>
          <a:p>
            <a:r>
              <a:rPr lang="cs-CZ" sz="2400" dirty="0" smtClean="0"/>
              <a:t>  31  32  33  34  35  36  37  38  39  40</a:t>
            </a:r>
          </a:p>
          <a:p>
            <a:r>
              <a:rPr lang="cs-CZ" sz="2400" dirty="0" smtClean="0"/>
              <a:t>  41  42  43  44  45  46  47  48  49  50</a:t>
            </a:r>
          </a:p>
          <a:p>
            <a:r>
              <a:rPr lang="cs-CZ" sz="2400" dirty="0" smtClean="0"/>
              <a:t>  51  52  53  54  55  56  57  58  59  60</a:t>
            </a:r>
          </a:p>
          <a:p>
            <a:r>
              <a:rPr lang="cs-CZ" sz="2400" dirty="0" smtClean="0"/>
              <a:t>  61  62  63  64  65  66  67  68  69  70</a:t>
            </a:r>
          </a:p>
          <a:p>
            <a:r>
              <a:rPr lang="cs-CZ" sz="2400" dirty="0" smtClean="0"/>
              <a:t>  71  72  73  74  75  76  77  78  79  80</a:t>
            </a:r>
          </a:p>
          <a:p>
            <a:r>
              <a:rPr lang="cs-CZ" sz="2400" dirty="0" smtClean="0"/>
              <a:t>  81  82  83  84  85  86  87  88  89  90</a:t>
            </a:r>
          </a:p>
          <a:p>
            <a:r>
              <a:rPr lang="cs-CZ" sz="2400" dirty="0" smtClean="0"/>
              <a:t>  91  92  93  94  95  96  97  98  99 100</a:t>
            </a:r>
          </a:p>
          <a:p>
            <a:r>
              <a:rPr lang="cs-CZ" sz="2000" dirty="0" smtClean="0"/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716016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508104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6799" y="241599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236296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8172400" y="2438081"/>
            <a:ext cx="432048" cy="370513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604274" y="2872389"/>
            <a:ext cx="432048" cy="327082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08398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668344" y="2438081"/>
            <a:ext cx="504056" cy="434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778847" y="3212976"/>
            <a:ext cx="457449" cy="36119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00218" y="321297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40151" y="2872389"/>
            <a:ext cx="410703" cy="340587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05120" y="432109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40152" y="3968329"/>
            <a:ext cx="410702" cy="33336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668344" y="361225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04048" y="360579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55543" y="5450599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55543" y="4344713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68344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8344" y="4691021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04048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24239" y="470565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939228" y="5037329"/>
            <a:ext cx="411626" cy="365665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99294" y="5402995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965483" y="2475215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 flipV="1">
            <a:off x="5939227" y="5399773"/>
            <a:ext cx="407572" cy="743442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940151" y="4301693"/>
            <a:ext cx="406648" cy="73563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940152" y="3559285"/>
            <a:ext cx="410702" cy="40904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940151" y="3195272"/>
            <a:ext cx="410703" cy="378899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39552" y="1815826"/>
            <a:ext cx="30243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POKRAČUJ</a:t>
            </a:r>
          </a:p>
          <a:p>
            <a:r>
              <a:rPr lang="cs-CZ" sz="2800" dirty="0" smtClean="0"/>
              <a:t>obdobně s násobky čísla 7.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755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35612" y="0"/>
            <a:ext cx="7016707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2; 3; 5; 7 - ŘEŠENÍ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0535" y="2438080"/>
            <a:ext cx="4752528" cy="40934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1    2    3    4    5    6     7    8    9  10</a:t>
            </a:r>
          </a:p>
          <a:p>
            <a:r>
              <a:rPr lang="cs-CZ" sz="2400" dirty="0" smtClean="0"/>
              <a:t>  11  12  13  14  15  16  17  18  19  20</a:t>
            </a:r>
          </a:p>
          <a:p>
            <a:r>
              <a:rPr lang="cs-CZ" sz="2400" dirty="0" smtClean="0"/>
              <a:t>  21  22  23  24  25  26  27  28  29  30</a:t>
            </a:r>
          </a:p>
          <a:p>
            <a:r>
              <a:rPr lang="cs-CZ" sz="2400" dirty="0" smtClean="0"/>
              <a:t>  31  32  33  34  35  36  37  38  39  40</a:t>
            </a:r>
          </a:p>
          <a:p>
            <a:r>
              <a:rPr lang="cs-CZ" sz="2400" dirty="0" smtClean="0"/>
              <a:t>  41  42  43  44  45  46  47  48  49  50</a:t>
            </a:r>
          </a:p>
          <a:p>
            <a:r>
              <a:rPr lang="cs-CZ" sz="2400" dirty="0" smtClean="0"/>
              <a:t>  51  52  53  54  55  56  57  58  59  60</a:t>
            </a:r>
          </a:p>
          <a:p>
            <a:r>
              <a:rPr lang="cs-CZ" sz="2400" dirty="0" smtClean="0"/>
              <a:t>  61  62  63  64  65  66  67  68  69  70</a:t>
            </a:r>
          </a:p>
          <a:p>
            <a:r>
              <a:rPr lang="cs-CZ" sz="2400" dirty="0" smtClean="0"/>
              <a:t>  71  72  73  74  75  76  77  78  79  80</a:t>
            </a:r>
          </a:p>
          <a:p>
            <a:r>
              <a:rPr lang="cs-CZ" sz="2400" dirty="0" smtClean="0"/>
              <a:t>  81  82  83  84  85  86  87  88  89  90</a:t>
            </a:r>
          </a:p>
          <a:p>
            <a:r>
              <a:rPr lang="cs-CZ" sz="2400" dirty="0" smtClean="0"/>
              <a:t>  91  92  93  94  95  96  97  98  99 100</a:t>
            </a:r>
          </a:p>
          <a:p>
            <a:r>
              <a:rPr lang="cs-CZ" sz="2000" dirty="0" smtClean="0"/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716016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508104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6799" y="241599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236296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8172400" y="2438081"/>
            <a:ext cx="432048" cy="370513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604274" y="2872389"/>
            <a:ext cx="432048" cy="327082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08398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668344" y="2438081"/>
            <a:ext cx="504056" cy="434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778847" y="3212976"/>
            <a:ext cx="457449" cy="36119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00218" y="321297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40151" y="2872389"/>
            <a:ext cx="410703" cy="340587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05120" y="432109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40152" y="3968329"/>
            <a:ext cx="410702" cy="33336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668344" y="361225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04048" y="360579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55543" y="5450599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55543" y="4344713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68344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8344" y="4691021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04048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24239" y="470565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939228" y="5037329"/>
            <a:ext cx="411626" cy="365665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99294" y="5402995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965483" y="2475215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 flipV="1">
            <a:off x="5939227" y="5399773"/>
            <a:ext cx="407572" cy="743442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940151" y="4301693"/>
            <a:ext cx="406648" cy="73563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940152" y="3559285"/>
            <a:ext cx="410702" cy="40904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940151" y="3195272"/>
            <a:ext cx="410703" cy="378899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6876256" y="2492980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668344" y="397043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778847" y="5104291"/>
            <a:ext cx="480752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105120" y="5763549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539552" y="1815826"/>
            <a:ext cx="30243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POKRAČUJ</a:t>
            </a:r>
          </a:p>
          <a:p>
            <a:r>
              <a:rPr lang="cs-CZ" sz="2800" dirty="0" smtClean="0"/>
              <a:t>obdobně s násobky čísla 11</a:t>
            </a:r>
          </a:p>
          <a:p>
            <a:r>
              <a:rPr lang="cs-CZ" sz="2800" dirty="0" smtClean="0"/>
              <a:t>(11, 22, 33, atd. všechny leží na diagonále a jsou již vybarvené).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4132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35612" y="0"/>
            <a:ext cx="7016707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2; 3; 5; 7; 11 - ŘEŠENÍ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0535" y="2438080"/>
            <a:ext cx="4752528" cy="40934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1    2    3    4    5    6     7    8    9  10</a:t>
            </a:r>
          </a:p>
          <a:p>
            <a:r>
              <a:rPr lang="cs-CZ" sz="2400" dirty="0" smtClean="0"/>
              <a:t>  11  12  13  14  15  16  17  18  19  20</a:t>
            </a:r>
          </a:p>
          <a:p>
            <a:r>
              <a:rPr lang="cs-CZ" sz="2400" dirty="0" smtClean="0"/>
              <a:t>  21  22  23  24  25  26  27  28  29  30</a:t>
            </a:r>
          </a:p>
          <a:p>
            <a:r>
              <a:rPr lang="cs-CZ" sz="2400" dirty="0" smtClean="0"/>
              <a:t>  31  32  33  34  35  36  37  38  39  40</a:t>
            </a:r>
          </a:p>
          <a:p>
            <a:r>
              <a:rPr lang="cs-CZ" sz="2400" dirty="0" smtClean="0"/>
              <a:t>  41  42  43  44  45  46  47  48  49  50</a:t>
            </a:r>
          </a:p>
          <a:p>
            <a:r>
              <a:rPr lang="cs-CZ" sz="2400" dirty="0" smtClean="0"/>
              <a:t>  51  52  53  54  55  56  57  58  59  60</a:t>
            </a:r>
          </a:p>
          <a:p>
            <a:r>
              <a:rPr lang="cs-CZ" sz="2400" dirty="0" smtClean="0"/>
              <a:t>  61  62  63  64  65  66  67  68  69  70</a:t>
            </a:r>
          </a:p>
          <a:p>
            <a:r>
              <a:rPr lang="cs-CZ" sz="2400" dirty="0" smtClean="0"/>
              <a:t>  71  72  73  74  75  76  77  78  79  80</a:t>
            </a:r>
          </a:p>
          <a:p>
            <a:r>
              <a:rPr lang="cs-CZ" sz="2400" dirty="0" smtClean="0"/>
              <a:t>  81  82  83  84  85  86  87  88  89  90</a:t>
            </a:r>
          </a:p>
          <a:p>
            <a:r>
              <a:rPr lang="cs-CZ" sz="2400" dirty="0" smtClean="0"/>
              <a:t>  91  92  93  94  95  96  97  98  99 100</a:t>
            </a:r>
          </a:p>
          <a:p>
            <a:r>
              <a:rPr lang="cs-CZ" sz="2000" dirty="0" smtClean="0"/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716016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508104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6799" y="241599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236296" y="2438081"/>
            <a:ext cx="432048" cy="372722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8172400" y="2438081"/>
            <a:ext cx="432048" cy="370513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604274" y="2872389"/>
            <a:ext cx="432048" cy="327082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08398" y="2512349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668344" y="2438081"/>
            <a:ext cx="504056" cy="434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778847" y="3212976"/>
            <a:ext cx="457449" cy="36119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00218" y="321297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40151" y="2872389"/>
            <a:ext cx="410703" cy="340587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05120" y="4321096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40152" y="3968329"/>
            <a:ext cx="410702" cy="33336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668344" y="361225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04048" y="360579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55543" y="5450599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55543" y="4344713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68344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8344" y="4691021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04048" y="5796907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24239" y="470565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939228" y="5037329"/>
            <a:ext cx="411626" cy="365665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99294" y="5402995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965483" y="2475215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 flipV="1">
            <a:off x="5939227" y="5399773"/>
            <a:ext cx="407572" cy="743442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940151" y="4301693"/>
            <a:ext cx="406648" cy="735636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940152" y="3559285"/>
            <a:ext cx="410702" cy="409044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940151" y="3195272"/>
            <a:ext cx="410703" cy="378899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6876256" y="2492980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668344" y="3970438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778847" y="5104291"/>
            <a:ext cx="480752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105120" y="5763549"/>
            <a:ext cx="504056" cy="346308"/>
          </a:xfrm>
          <a:prstGeom prst="rect">
            <a:avLst/>
          </a:prstGeom>
          <a:solidFill>
            <a:srgbClr val="FFC000">
              <a:alpha val="4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323528" y="1670724"/>
            <a:ext cx="3456384" cy="3785652"/>
          </a:xfrm>
          <a:prstGeom prst="rect">
            <a:avLst/>
          </a:prstGeom>
          <a:solidFill>
            <a:srgbClr val="FFC000">
              <a:alpha val="43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SE ZBYLÝMI ČÍSLY?</a:t>
            </a:r>
          </a:p>
          <a:p>
            <a:endParaRPr lang="cs-CZ" sz="2400" b="1" dirty="0" smtClean="0"/>
          </a:p>
          <a:p>
            <a:pPr marL="457200" indent="-457200">
              <a:buFontTx/>
              <a:buChar char="-"/>
            </a:pPr>
            <a:r>
              <a:rPr lang="cs-CZ" sz="2400" dirty="0" smtClean="0"/>
              <a:t>Nejsou to násobky čísel 2; 3; 4; 5; 6; 7; 8; 9 ani 10.</a:t>
            </a:r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r>
              <a:rPr lang="cs-CZ" sz="2400" dirty="0" smtClean="0"/>
              <a:t>Mají tedy jen </a:t>
            </a:r>
            <a:r>
              <a:rPr lang="cs-CZ" sz="2400" b="1" dirty="0" smtClean="0"/>
              <a:t>SAMOZŘEJMÉ DĚLITELE </a:t>
            </a:r>
            <a:r>
              <a:rPr lang="cs-CZ" sz="2400" dirty="0" smtClean="0"/>
              <a:t>(1 a samo sebe)</a:t>
            </a:r>
            <a:endParaRPr lang="cs-CZ" sz="2400" dirty="0"/>
          </a:p>
        </p:txBody>
      </p:sp>
      <p:sp>
        <p:nvSpPr>
          <p:cNvPr id="42" name="Ovál 41"/>
          <p:cNvSpPr/>
          <p:nvPr/>
        </p:nvSpPr>
        <p:spPr>
          <a:xfrm>
            <a:off x="4172226" y="2853020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49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980728"/>
            <a:ext cx="8208912" cy="547842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CO JSME ZJISTILI ?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Všechna čísla, která jsou obarvena žlutě mají více než dva dělitele.</a:t>
            </a:r>
            <a:endParaRPr lang="cs-CZ" sz="2800" dirty="0"/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Všechna neobarvená čísla kromě 1 mají pouze 2 </a:t>
            </a:r>
            <a:r>
              <a:rPr lang="cs-CZ" sz="2800" b="1" dirty="0" smtClean="0"/>
              <a:t>samozřejmé dělitele </a:t>
            </a:r>
            <a:r>
              <a:rPr lang="cs-CZ" sz="2800" dirty="0" smtClean="0"/>
              <a:t>(1 a samo sebe).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Číslo 1 má pouze jednoho dělitele.</a:t>
            </a:r>
            <a:endParaRPr lang="cs-CZ" sz="2800" dirty="0"/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Pro rozlišení těchto čísel zavedeme dva nové pojmy: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/>
              <a:t>    PRVOČÍSLO a ČÍSLO SLOŽENÉ 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24328" y="188640"/>
            <a:ext cx="1224136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!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7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82192" y="333137"/>
            <a:ext cx="8266272" cy="578619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PRVOČÍSLO</a:t>
            </a:r>
          </a:p>
          <a:p>
            <a:pPr algn="ctr"/>
            <a:r>
              <a:rPr lang="cs-CZ" sz="2800" b="1" dirty="0" smtClean="0"/>
              <a:t>PRVOČÍSLO</a:t>
            </a:r>
            <a:r>
              <a:rPr lang="cs-CZ" sz="2800" dirty="0" smtClean="0"/>
              <a:t> je přirozené číslo, </a:t>
            </a:r>
            <a:r>
              <a:rPr lang="cs-CZ" sz="2800" dirty="0"/>
              <a:t>které je </a:t>
            </a:r>
            <a:r>
              <a:rPr lang="cs-CZ" sz="2800" dirty="0" smtClean="0"/>
              <a:t>(beze zbytku) dělitelné pouze číslem </a:t>
            </a:r>
            <a:r>
              <a:rPr lang="cs-CZ" sz="2800" b="1" dirty="0" smtClean="0"/>
              <a:t>1 </a:t>
            </a:r>
            <a:r>
              <a:rPr lang="cs-CZ" sz="2800" b="1" dirty="0"/>
              <a:t>a </a:t>
            </a:r>
            <a:r>
              <a:rPr lang="cs-CZ" sz="2800" b="1" dirty="0" smtClean="0"/>
              <a:t>samo sebou</a:t>
            </a:r>
            <a:r>
              <a:rPr lang="cs-CZ" sz="2800" dirty="0" smtClean="0"/>
              <a:t>. Má tedy pouze </a:t>
            </a:r>
            <a:r>
              <a:rPr lang="cs-CZ" sz="2800" b="1" dirty="0" smtClean="0"/>
              <a:t>SAMOZŘEJMÉ DĚLITELE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 </a:t>
            </a:r>
            <a:r>
              <a:rPr lang="cs-CZ" sz="2800" i="1" dirty="0" smtClean="0"/>
              <a:t>Do 100 existuje 25 prvočísel. Postupně se je naučíme snadno odlišit od čísel složených.</a:t>
            </a:r>
          </a:p>
          <a:p>
            <a:endParaRPr lang="cs-CZ" sz="3200" dirty="0" smtClean="0"/>
          </a:p>
          <a:p>
            <a:r>
              <a:rPr lang="cs-CZ" sz="3200" dirty="0" smtClean="0"/>
              <a:t>		</a:t>
            </a:r>
            <a:r>
              <a:rPr lang="cs-CZ" sz="3200" b="1" dirty="0" smtClean="0">
                <a:solidFill>
                  <a:srgbClr val="FF0000"/>
                </a:solidFill>
              </a:rPr>
              <a:t>	SLOŽENÉ ČÍSLO</a:t>
            </a:r>
          </a:p>
          <a:p>
            <a:pPr algn="ctr"/>
            <a:r>
              <a:rPr lang="cs-CZ" sz="2800" dirty="0" smtClean="0"/>
              <a:t>Má </a:t>
            </a:r>
            <a:r>
              <a:rPr lang="cs-CZ" sz="2800" b="1" dirty="0" smtClean="0"/>
              <a:t>VÍCE NEŽ DVA SAMOZŘEJMÉ DĚLITELE.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ČÍSLO 1 </a:t>
            </a:r>
          </a:p>
          <a:p>
            <a:pPr algn="ctr"/>
            <a:r>
              <a:rPr lang="cs-CZ" sz="2800" b="1" dirty="0" smtClean="0"/>
              <a:t>ČÍSLO 1 NENÍ ANI PRVOČÍSLO, ANI ČÍSLO SLOŽENÉ!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138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72008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ZKOUŠKA ZNALOSTÍ: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01608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 smtClean="0"/>
              <a:t>Určete, zda jde o prvočísla, nebo čísla složená:</a:t>
            </a:r>
          </a:p>
          <a:p>
            <a:pPr marL="0" indent="0">
              <a:buNone/>
            </a:pPr>
            <a:r>
              <a:rPr lang="cs-CZ" sz="4000" dirty="0" smtClean="0"/>
              <a:t>76</a:t>
            </a:r>
          </a:p>
          <a:p>
            <a:pPr marL="0" indent="0">
              <a:buNone/>
            </a:pPr>
            <a:r>
              <a:rPr lang="cs-CZ" sz="4000" dirty="0" smtClean="0"/>
              <a:t>71</a:t>
            </a:r>
          </a:p>
          <a:p>
            <a:pPr marL="0" indent="0">
              <a:buNone/>
            </a:pPr>
            <a:r>
              <a:rPr lang="cs-CZ" sz="4000" dirty="0" smtClean="0"/>
              <a:t>67</a:t>
            </a:r>
          </a:p>
          <a:p>
            <a:pPr marL="0" indent="0">
              <a:buNone/>
            </a:pPr>
            <a:r>
              <a:rPr lang="cs-CZ" sz="4000" dirty="0" smtClean="0"/>
              <a:t>49</a:t>
            </a:r>
          </a:p>
          <a:p>
            <a:pPr marL="0" indent="0">
              <a:buNone/>
            </a:pPr>
            <a:r>
              <a:rPr lang="cs-CZ" sz="4000" dirty="0" smtClean="0"/>
              <a:t>59</a:t>
            </a:r>
          </a:p>
          <a:p>
            <a:pPr marL="0" indent="0">
              <a:buNone/>
            </a:pPr>
            <a:r>
              <a:rPr lang="cs-CZ" sz="4000" dirty="0" smtClean="0"/>
              <a:t>13</a:t>
            </a:r>
          </a:p>
          <a:p>
            <a:pPr marL="0" indent="0">
              <a:buNone/>
            </a:pPr>
            <a:r>
              <a:rPr lang="cs-CZ" sz="4000" dirty="0" smtClean="0"/>
              <a:t>1</a:t>
            </a:r>
          </a:p>
          <a:p>
            <a:pPr marL="0" indent="0">
              <a:buNone/>
            </a:pPr>
            <a:r>
              <a:rPr lang="cs-CZ" sz="4000" dirty="0" smtClean="0"/>
              <a:t>53</a:t>
            </a:r>
          </a:p>
          <a:p>
            <a:pPr marL="0" indent="0">
              <a:buNone/>
            </a:pPr>
            <a:r>
              <a:rPr lang="cs-CZ" sz="4000" dirty="0" smtClean="0"/>
              <a:t>27</a:t>
            </a:r>
          </a:p>
          <a:p>
            <a:pPr marL="0" indent="0">
              <a:buNone/>
            </a:pPr>
            <a:r>
              <a:rPr lang="cs-CZ" sz="4000" dirty="0" smtClean="0"/>
              <a:t>29</a:t>
            </a:r>
          </a:p>
          <a:p>
            <a:pPr marL="0" indent="0">
              <a:buNone/>
            </a:pPr>
            <a:r>
              <a:rPr lang="cs-CZ" sz="4000" dirty="0" smtClean="0"/>
              <a:t>19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2852936"/>
            <a:ext cx="1440160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?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72008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ZKOUŠKA ZNALOSTÍ – SPRÁVNÉ ŘEŠENÍ: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01608" cy="52565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/>
              <a:t>76	číslo složené (dělitelné 1; 2; 4; 19; 38; 76)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71	prvočíslo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67	prvočíslo</a:t>
            </a:r>
          </a:p>
          <a:p>
            <a:pPr marL="0" indent="0">
              <a:buNone/>
            </a:pPr>
            <a:r>
              <a:rPr lang="cs-CZ" sz="4000" dirty="0" smtClean="0"/>
              <a:t>49	číslo </a:t>
            </a:r>
            <a:r>
              <a:rPr lang="cs-CZ" sz="4000" dirty="0"/>
              <a:t>složené (dělitelné </a:t>
            </a:r>
            <a:r>
              <a:rPr lang="cs-CZ" sz="4000" dirty="0" smtClean="0"/>
              <a:t>1; 7; 49)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59	</a:t>
            </a:r>
            <a:r>
              <a:rPr lang="cs-CZ" sz="4000" b="1" dirty="0" smtClean="0">
                <a:solidFill>
                  <a:srgbClr val="FF0000"/>
                </a:solidFill>
              </a:rPr>
              <a:t>prvočíslo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13	prvočíslo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1	není prvočíslo, ani číslo složené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53	prvočíslo</a:t>
            </a:r>
          </a:p>
          <a:p>
            <a:pPr marL="0" indent="0">
              <a:buNone/>
            </a:pPr>
            <a:r>
              <a:rPr lang="cs-CZ" sz="4000" dirty="0"/>
              <a:t>27	číslo složené (dělitelné 1; </a:t>
            </a:r>
            <a:r>
              <a:rPr lang="cs-CZ" sz="4000" dirty="0" smtClean="0"/>
              <a:t>3; 9; 27)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29	prvočíslo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19	prvočíslo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67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9600" dirty="0"/>
              <a:t>Tento výukový materiál bude využíván při hodině aritmetiky </a:t>
            </a:r>
            <a:r>
              <a:rPr lang="cs-CZ" sz="9600" dirty="0" smtClean="0"/>
              <a:t>v  </a:t>
            </a:r>
            <a:r>
              <a:rPr lang="cs-CZ" sz="9600" dirty="0"/>
              <a:t>6. ročníku jako společné objevování </a:t>
            </a:r>
            <a:r>
              <a:rPr lang="cs-CZ" sz="9600" dirty="0" smtClean="0"/>
              <a:t>prvočísel.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/>
              <a:t>Na začátku hodiny si </a:t>
            </a:r>
            <a:r>
              <a:rPr lang="cs-CZ" sz="9600" dirty="0" smtClean="0"/>
              <a:t>utřídíme co víme o dělitelnosti a zavedeme pojem samozřejmý dělitel.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/>
              <a:t>Žáci dostanou předtištěný </a:t>
            </a:r>
            <a:r>
              <a:rPr lang="cs-CZ" sz="9600" dirty="0" smtClean="0"/>
              <a:t>list s tabulkou čísel od 1 do 100. 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V tabulce postupně vybarvujeme násobky čísel 2, 3, 5, 7 a 11. Zjišťujeme, že některá čísla jsou obarvená vícekrát.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U nevybarvených čísel hledáme jejich společné vlastnosti.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Pro odlišení zavádíme pojmy prvočíslo a číslo složené.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 smtClean="0"/>
              <a:t>Závěr </a:t>
            </a:r>
            <a:r>
              <a:rPr lang="cs-CZ" sz="9600" dirty="0"/>
              <a:t>hodiny je věnovaný krátkému </a:t>
            </a:r>
            <a:r>
              <a:rPr lang="cs-CZ" sz="9600" dirty="0" smtClean="0"/>
              <a:t>procvičování na rozlišení prvočísel do 100.</a:t>
            </a:r>
            <a:endParaRPr lang="cs-CZ" sz="9600" dirty="0"/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96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9600" i="1" dirty="0"/>
              <a:t>	učebnice  Matematika 6 – Aritmetika, </a:t>
            </a:r>
            <a:r>
              <a:rPr lang="cs-CZ" sz="9600" i="1" dirty="0" err="1"/>
              <a:t>Binterová</a:t>
            </a:r>
            <a:r>
              <a:rPr lang="cs-CZ" sz="9600" i="1" dirty="0"/>
              <a:t>, Fuchs, Tlustý; nakladatelství Fraus, Plzeň 2007</a:t>
            </a:r>
            <a:endParaRPr lang="cs-CZ" sz="96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944</TotalTime>
  <Words>1162</Words>
  <Application>Microsoft Office PowerPoint</Application>
  <PresentationFormat>Předvádění na obrazovce (4:3)</PresentationFormat>
  <Paragraphs>155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 MATEMATIKA – ARITMETIKA 6</vt:lpstr>
      <vt:lpstr>DĚLITELNOST ČÍSEL</vt:lpstr>
      <vt:lpstr>NÁSOBKY ČÍSLA 2</vt:lpstr>
      <vt:lpstr>NÁSOBKY ČÍSLA 2 - ŘEŠENÍ</vt:lpstr>
      <vt:lpstr>NÁSOBKY ČÍSLA 2; 3 - ŘEŠENÍ</vt:lpstr>
      <vt:lpstr>NÁSOBKY ČÍSLA 2; 3; 5 - ŘEŠENÍ</vt:lpstr>
      <vt:lpstr>NÁSOBKY ČÍSLA 2; 3; 5; 7 - ŘEŠENÍ</vt:lpstr>
      <vt:lpstr>NÁSOBKY ČÍSLA 2; 3; 5; 7; 11 - ŘEŠENÍ</vt:lpstr>
      <vt:lpstr>Prezentace aplikace PowerPoint</vt:lpstr>
      <vt:lpstr>Prezentace aplikace PowerPoint</vt:lpstr>
      <vt:lpstr>  ZKOUŠKA ZNALOSTÍ:  </vt:lpstr>
      <vt:lpstr>  ZKOUŠKA ZNALOSTÍ – SPRÁVNÉ ŘEŠENÍ:  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149</cp:revision>
  <dcterms:created xsi:type="dcterms:W3CDTF">2011-11-27T20:43:59Z</dcterms:created>
  <dcterms:modified xsi:type="dcterms:W3CDTF">2013-04-30T10:57:49Z</dcterms:modified>
</cp:coreProperties>
</file>