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0"/>
  </p:notesMasterIdLst>
  <p:sldIdLst>
    <p:sldId id="256" r:id="rId2"/>
    <p:sldId id="257" r:id="rId3"/>
    <p:sldId id="284" r:id="rId4"/>
    <p:sldId id="285" r:id="rId5"/>
    <p:sldId id="271" r:id="rId6"/>
    <p:sldId id="278" r:id="rId7"/>
    <p:sldId id="286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588" autoAdjust="0"/>
    <p:restoredTop sz="94671" autoAdjust="0"/>
  </p:normalViewPr>
  <p:slideViewPr>
    <p:cSldViewPr>
      <p:cViewPr varScale="1">
        <p:scale>
          <a:sx n="87" d="100"/>
          <a:sy n="87" d="100"/>
        </p:scale>
        <p:origin x="-8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xfrm>
          <a:off x="1273857" y="815268"/>
          <a:ext cx="6498543" cy="147767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</a:t>
          </a:r>
          <a:r>
            <a:rPr lang="cs-CZ" sz="2000" baseline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 VY_32_INOVACE_08_M6_PRVOČÍSLA - ŠIFROVÁNÍ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xfrm>
          <a:off x="1258000" y="0"/>
          <a:ext cx="6498543" cy="254771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ZŠ KOLÍN V., Mnichovická 62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xfrm>
          <a:off x="1273857" y="407634"/>
          <a:ext cx="6498543" cy="201269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 Ing. Martina Šťastná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xfrm>
          <a:off x="1273857" y="1222902"/>
          <a:ext cx="6498543" cy="94265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</a:t>
          </a:r>
          <a:r>
            <a:rPr lang="cs-CZ" sz="2000" baseline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PRVOČÍSLA - ŠIFROVÁNÍ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xfrm>
          <a:off x="1273857" y="1630536"/>
          <a:ext cx="6498543" cy="407634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pPr algn="l" rtl="0"/>
          <a:r>
            <a:rPr lang="cs-CZ" sz="2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DATUM VYTVOŘENÍ: 5.3.2013</a:t>
          </a:r>
          <a:endParaRPr lang="cs-CZ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920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7770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DBFAB67-6DF2-4166-9A5D-2A37F9759A58}" type="presOf" srcId="{D8197B8C-B260-4A16-BDF4-0947B075E274}" destId="{5A5FFA88-C948-4069-8E93-59FA12366E83}" srcOrd="1" destOrd="0" presId="urn:microsoft.com/office/officeart/2005/8/layout/target3"/>
    <dgm:cxn modelId="{D542BF12-3576-4E47-9F67-514E5952A92C}" type="presOf" srcId="{B651F6E3-6281-48DB-9319-2AEAFDAE7572}" destId="{619D679B-A015-4ECF-8348-D1034C574F40}" srcOrd="0" destOrd="0" presId="urn:microsoft.com/office/officeart/2005/8/layout/target3"/>
    <dgm:cxn modelId="{D38F9D64-1563-421D-8971-6A5EAD8738DD}" type="presOf" srcId="{D1B46980-6531-4606-95E6-44980827E919}" destId="{2BE915AB-18AA-4053-B92C-3BFC9ED204BB}" srcOrd="1" destOrd="0" presId="urn:microsoft.com/office/officeart/2005/8/layout/target3"/>
    <dgm:cxn modelId="{E4A211E1-84D4-4C27-9689-AA5C2F1E0FB6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13D70D2-5A18-45E0-AAC1-EC2DC745E3A9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8AFB5FB-5299-4130-BE26-72EB253A43D0}" type="presOf" srcId="{D1B46980-6531-4606-95E6-44980827E919}" destId="{6140AFEC-043D-4C43-A2F9-D0F5331DF3A3}" srcOrd="0" destOrd="0" presId="urn:microsoft.com/office/officeart/2005/8/layout/target3"/>
    <dgm:cxn modelId="{DB85857D-6273-4A86-9B2A-F948AC01AF23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A2FAB7F-ED76-48EE-A62E-712AB2DB82B8}" type="presOf" srcId="{D1D4F407-5343-4D3F-B5B9-D407B03CAEB4}" destId="{D005CE8C-CC26-4C3E-AC11-E15060ECD759}" srcOrd="0" destOrd="0" presId="urn:microsoft.com/office/officeart/2005/8/layout/target3"/>
    <dgm:cxn modelId="{B12AF07B-B47F-4A76-9095-CFE0931F15A5}" type="presOf" srcId="{B651F6E3-6281-48DB-9319-2AEAFDAE7572}" destId="{6BB5E863-4638-4E1D-BFDE-399D028AC4ED}" srcOrd="1" destOrd="0" presId="urn:microsoft.com/office/officeart/2005/8/layout/target3"/>
    <dgm:cxn modelId="{A48E1933-52B5-4D75-907D-F2195F865360}" type="presOf" srcId="{4C35D32F-0EAB-4CD7-82EE-45574DC2A586}" destId="{890E4F0B-2866-4A3F-A3C7-2A14B1797930}" srcOrd="1" destOrd="0" presId="urn:microsoft.com/office/officeart/2005/8/layout/target3"/>
    <dgm:cxn modelId="{1AA26919-1CC3-4C2A-8C34-175B438813D0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CF7305D-6FC1-4E38-995C-C3D597AA451C}" type="presParOf" srcId="{333A1088-737F-45CB-B68E-254E46348037}" destId="{F5ABB229-8D3B-4694-996A-96F23CF14429}" srcOrd="0" destOrd="0" presId="urn:microsoft.com/office/officeart/2005/8/layout/target3"/>
    <dgm:cxn modelId="{E624255C-E1EF-4F94-A2A0-A5EC2914E2BB}" type="presParOf" srcId="{333A1088-737F-45CB-B68E-254E46348037}" destId="{F41139FD-01EE-4571-8B17-4FB00FC51163}" srcOrd="1" destOrd="0" presId="urn:microsoft.com/office/officeart/2005/8/layout/target3"/>
    <dgm:cxn modelId="{4F35DE92-F0BD-4A8B-934D-AD52DB275AA0}" type="presParOf" srcId="{333A1088-737F-45CB-B68E-254E46348037}" destId="{D005CE8C-CC26-4C3E-AC11-E15060ECD759}" srcOrd="2" destOrd="0" presId="urn:microsoft.com/office/officeart/2005/8/layout/target3"/>
    <dgm:cxn modelId="{8D98501C-9F63-44F0-9C90-C9E8D789E334}" type="presParOf" srcId="{333A1088-737F-45CB-B68E-254E46348037}" destId="{2C702D82-9B77-49B7-9568-BB8EB47C3372}" srcOrd="3" destOrd="0" presId="urn:microsoft.com/office/officeart/2005/8/layout/target3"/>
    <dgm:cxn modelId="{7A615D6C-645F-4CDE-A067-8CF9400E898A}" type="presParOf" srcId="{333A1088-737F-45CB-B68E-254E46348037}" destId="{A52A0455-90FF-4808-ABD0-F02540D31D5A}" srcOrd="4" destOrd="0" presId="urn:microsoft.com/office/officeart/2005/8/layout/target3"/>
    <dgm:cxn modelId="{5B32CAAC-9247-4FDF-B37C-378F62341E51}" type="presParOf" srcId="{333A1088-737F-45CB-B68E-254E46348037}" destId="{6140AFEC-043D-4C43-A2F9-D0F5331DF3A3}" srcOrd="5" destOrd="0" presId="urn:microsoft.com/office/officeart/2005/8/layout/target3"/>
    <dgm:cxn modelId="{6CDAA932-256C-47B0-B5D1-F5E5E02387B6}" type="presParOf" srcId="{333A1088-737F-45CB-B68E-254E46348037}" destId="{9358AC05-5D7D-4327-9F80-1AD486AEA664}" srcOrd="6" destOrd="0" presId="urn:microsoft.com/office/officeart/2005/8/layout/target3"/>
    <dgm:cxn modelId="{ECCE4C56-09E7-45B2-B5C2-505C55DB1DA2}" type="presParOf" srcId="{333A1088-737F-45CB-B68E-254E46348037}" destId="{313FC574-E1CD-4FB4-B054-0B805CE0447D}" srcOrd="7" destOrd="0" presId="urn:microsoft.com/office/officeart/2005/8/layout/target3"/>
    <dgm:cxn modelId="{6C7722B8-7DD5-445C-923A-45E1EE74B04F}" type="presParOf" srcId="{333A1088-737F-45CB-B68E-254E46348037}" destId="{619D679B-A015-4ECF-8348-D1034C574F40}" srcOrd="8" destOrd="0" presId="urn:microsoft.com/office/officeart/2005/8/layout/target3"/>
    <dgm:cxn modelId="{D0903532-4198-4BB6-BCE6-D9F5DF54B6FD}" type="presParOf" srcId="{333A1088-737F-45CB-B68E-254E46348037}" destId="{322283A8-4A27-4CDA-BAE3-F381106A9174}" srcOrd="9" destOrd="0" presId="urn:microsoft.com/office/officeart/2005/8/layout/target3"/>
    <dgm:cxn modelId="{AE1CBFE1-D900-4B51-9CF0-8085E500A6D2}" type="presParOf" srcId="{333A1088-737F-45CB-B68E-254E46348037}" destId="{FFC9F71D-1B4F-4AD9-A4A6-86ADEFC8AF5C}" srcOrd="10" destOrd="0" presId="urn:microsoft.com/office/officeart/2005/8/layout/target3"/>
    <dgm:cxn modelId="{6A16DB5B-6F82-4969-B7BD-DA1175EF9CFE}" type="presParOf" srcId="{333A1088-737F-45CB-B68E-254E46348037}" destId="{25B08C86-7E15-44DC-BE7F-FFB55DD49D12}" srcOrd="11" destOrd="0" presId="urn:microsoft.com/office/officeart/2005/8/layout/target3"/>
    <dgm:cxn modelId="{F2A53274-9EAD-4444-A048-D36934D68BC1}" type="presParOf" srcId="{333A1088-737F-45CB-B68E-254E46348037}" destId="{76644BE8-9D7C-4C09-B250-3D10AF48CBB7}" srcOrd="12" destOrd="0" presId="urn:microsoft.com/office/officeart/2005/8/layout/target3"/>
    <dgm:cxn modelId="{74720152-4AA1-4796-8F4D-91BC2055F672}" type="presParOf" srcId="{333A1088-737F-45CB-B68E-254E46348037}" destId="{EE85B701-7295-41C0-BA7A-34D3756A2AE6}" srcOrd="13" destOrd="0" presId="urn:microsoft.com/office/officeart/2005/8/layout/target3"/>
    <dgm:cxn modelId="{07B61E0A-A746-4D5A-9CB1-E7315DA1D0CA}" type="presParOf" srcId="{333A1088-737F-45CB-B68E-254E46348037}" destId="{8BEBB6EC-1DAA-4CAC-8A25-BC0FCBD5DBD5}" srcOrd="14" destOrd="0" presId="urn:microsoft.com/office/officeart/2005/8/layout/target3"/>
    <dgm:cxn modelId="{C4F9A916-19A1-473C-8291-76CE2ED53EF1}" type="presParOf" srcId="{333A1088-737F-45CB-B68E-254E46348037}" destId="{AED2198E-93D5-4001-81B4-73124B309672}" srcOrd="15" destOrd="0" presId="urn:microsoft.com/office/officeart/2005/8/layout/target3"/>
    <dgm:cxn modelId="{1715655D-8011-446A-949A-3A4730AC2991}" type="presParOf" srcId="{333A1088-737F-45CB-B68E-254E46348037}" destId="{2BE915AB-18AA-4053-B92C-3BFC9ED204BB}" srcOrd="16" destOrd="0" presId="urn:microsoft.com/office/officeart/2005/8/layout/target3"/>
    <dgm:cxn modelId="{256C080E-144E-4498-AFFA-EC21DAA02D86}" type="presParOf" srcId="{333A1088-737F-45CB-B68E-254E46348037}" destId="{6BB5E863-4638-4E1D-BFDE-399D028AC4ED}" srcOrd="17" destOrd="0" presId="urn:microsoft.com/office/officeart/2005/8/layout/target3"/>
    <dgm:cxn modelId="{4BDE56D7-E439-4B26-B921-2989B5C411E7}" type="presParOf" srcId="{333A1088-737F-45CB-B68E-254E46348037}" destId="{5A5FFA88-C948-4069-8E93-59FA12366E83}" srcOrd="18" destOrd="0" presId="urn:microsoft.com/office/officeart/2005/8/layout/target3"/>
    <dgm:cxn modelId="{424C8D85-D4AD-4DA7-A9DA-ED8CFBDFD2E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619722" cy="26197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09861" y="0"/>
          <a:ext cx="6611018" cy="2619722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 ŠKOLY: ZŠ KOLÍN V., Mnichovická 62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309861" y="0"/>
        <a:ext cx="6611018" cy="419155"/>
      </dsp:txXfrm>
    </dsp:sp>
    <dsp:sp modelId="{A52A0455-90FF-4808-ABD0-F02540D31D5A}">
      <dsp:nvSpPr>
        <dsp:cNvPr id="0" name=""/>
        <dsp:cNvSpPr/>
      </dsp:nvSpPr>
      <dsp:spPr>
        <a:xfrm>
          <a:off x="275070" y="419155"/>
          <a:ext cx="2069580" cy="206958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309861" y="419155"/>
          <a:ext cx="6611018" cy="206958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AUTOR: Ing. Martina Šťastná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309861" y="419155"/>
        <a:ext cx="6611018" cy="419155"/>
      </dsp:txXfrm>
    </dsp:sp>
    <dsp:sp modelId="{313FC574-E1CD-4FB4-B054-0B805CE0447D}">
      <dsp:nvSpPr>
        <dsp:cNvPr id="0" name=""/>
        <dsp:cNvSpPr/>
      </dsp:nvSpPr>
      <dsp:spPr>
        <a:xfrm>
          <a:off x="550141" y="838311"/>
          <a:ext cx="1519438" cy="15194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309861" y="838311"/>
          <a:ext cx="6611018" cy="1519438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NÁZEV:</a:t>
          </a:r>
          <a:r>
            <a:rPr lang="cs-CZ" sz="2000" kern="1200" baseline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 VY_32_INOVACE_08_M6_PRVOČÍSLA - ŠIFROVÁNÍ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309861" y="838311"/>
        <a:ext cx="6611018" cy="419155"/>
      </dsp:txXfrm>
    </dsp:sp>
    <dsp:sp modelId="{FFC9F71D-1B4F-4AD9-A4A6-86ADEFC8AF5C}">
      <dsp:nvSpPr>
        <dsp:cNvPr id="0" name=""/>
        <dsp:cNvSpPr/>
      </dsp:nvSpPr>
      <dsp:spPr>
        <a:xfrm>
          <a:off x="825212" y="1257466"/>
          <a:ext cx="969297" cy="96929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309861" y="1332780"/>
          <a:ext cx="6611018" cy="969297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TEMA: </a:t>
          </a:r>
          <a:r>
            <a:rPr lang="cs-CZ" sz="2000" kern="1200" baseline="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PRVOČÍSLA - ŠIFROVÁNÍ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309861" y="1332780"/>
        <a:ext cx="6611018" cy="419155"/>
      </dsp:txXfrm>
    </dsp:sp>
    <dsp:sp modelId="{EE85B701-7295-41C0-BA7A-34D3756A2AE6}">
      <dsp:nvSpPr>
        <dsp:cNvPr id="0" name=""/>
        <dsp:cNvSpPr/>
      </dsp:nvSpPr>
      <dsp:spPr>
        <a:xfrm>
          <a:off x="1100283" y="1676622"/>
          <a:ext cx="419155" cy="41915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rgbClr val="4F81BD">
                <a:hueOff val="0"/>
                <a:satOff val="0"/>
                <a:lumOff val="0"/>
                <a:alphaOff val="0"/>
                <a:shade val="51000"/>
                <a:satMod val="130000"/>
              </a:srgbClr>
            </a:gs>
            <a:gs pos="80000">
              <a:srgbClr val="4F81BD">
                <a:hueOff val="0"/>
                <a:satOff val="0"/>
                <a:lumOff val="0"/>
                <a:alphaOff val="0"/>
                <a:shade val="93000"/>
                <a:satMod val="130000"/>
              </a:srgbClr>
            </a:gs>
            <a:gs pos="100000">
              <a:srgbClr val="4F81BD">
                <a:hueOff val="0"/>
                <a:satOff val="0"/>
                <a:lumOff val="0"/>
                <a:alphaOff val="0"/>
                <a:shade val="94000"/>
                <a:satMod val="135000"/>
              </a:srgb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309861" y="1676622"/>
          <a:ext cx="6611018" cy="419155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9525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DATUM VYTVOŘENÍ: 5.3.2013</a:t>
          </a:r>
          <a:endParaRPr lang="cs-CZ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309861" y="1676622"/>
        <a:ext cx="6611018" cy="4191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D58CD9-83E4-4058-948E-50FB07291595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C3B5A5-EDE7-4538-9C5A-B044A9FDBC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0377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B3E27AE-3B02-44A5-B66B-990BBC286946}" type="datetimeFigureOut">
              <a:rPr lang="cs-CZ" smtClean="0"/>
              <a:pPr/>
              <a:t>30.4.2013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A674EE4-1E50-49B9-83C7-B1B0DFAD96D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3861048"/>
            <a:ext cx="7851648" cy="779512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/>
            </a:r>
            <a:br>
              <a:rPr lang="cs-CZ" sz="3200" dirty="0" smtClean="0">
                <a:solidFill>
                  <a:schemeClr val="tx1"/>
                </a:solidFill>
              </a:rPr>
            </a:br>
            <a:r>
              <a:rPr lang="cs-CZ" sz="4000" dirty="0" smtClean="0">
                <a:solidFill>
                  <a:schemeClr val="accent1">
                    <a:lumMod val="50000"/>
                  </a:schemeClr>
                </a:solidFill>
              </a:rPr>
              <a:t>MATEMATIKA – ARITMETIKA 6</a:t>
            </a:r>
            <a:endParaRPr lang="cs-CZ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683568" y="4581128"/>
            <a:ext cx="7854696" cy="776528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/>
              <a:t>PRVOČÍSLA - ŠIFROVÁNÍ</a:t>
            </a:r>
            <a:endParaRPr lang="cs-CZ" sz="3200" b="1" dirty="0"/>
          </a:p>
        </p:txBody>
      </p:sp>
      <p:graphicFrame>
        <p:nvGraphicFramePr>
          <p:cNvPr id="30" name="Diagram 29"/>
          <p:cNvGraphicFramePr/>
          <p:nvPr>
            <p:extLst>
              <p:ext uri="{D42A27DB-BD31-4B8C-83A1-F6EECF244321}">
                <p14:modId xmlns:p14="http://schemas.microsoft.com/office/powerpoint/2010/main" val="830580170"/>
              </p:ext>
            </p:extLst>
          </p:nvPr>
        </p:nvGraphicFramePr>
        <p:xfrm>
          <a:off x="1115616" y="908720"/>
          <a:ext cx="7920880" cy="26197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1" name="Obrázek 4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712" y="5445224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121162" y="1241414"/>
            <a:ext cx="8892480" cy="525688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 smtClean="0"/>
              <a:t>ÚKOL: </a:t>
            </a:r>
            <a:r>
              <a:rPr lang="cs-CZ" sz="2800" dirty="0" smtClean="0"/>
              <a:t>daná čísla roztřiďte podle dělitelnosti na prvočísla a čísla složená: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15875"/>
            <a:ext cx="8305800" cy="114300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PRVOČÍSLA A ČÍSLA SLOŽENÁ</a:t>
            </a:r>
            <a:endParaRPr lang="cs-CZ" sz="36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295781" y="2413870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43</a:t>
            </a:r>
            <a:endParaRPr lang="cs-CZ" sz="36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236296" y="2100090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89</a:t>
            </a:r>
            <a:endParaRPr lang="cs-CZ" sz="36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159877" y="4582867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73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22963" y="5175124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13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981314" y="3546690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7</a:t>
            </a:r>
            <a:r>
              <a:rPr lang="cs-CZ" sz="3600" b="1" dirty="0" smtClean="0"/>
              <a:t>7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1560" y="2204802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27</a:t>
            </a:r>
            <a:endParaRPr lang="cs-CZ" sz="36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830554" y="2240735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57</a:t>
            </a:r>
            <a:endParaRPr lang="cs-CZ" sz="36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372200" y="3115761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63</a:t>
            </a:r>
            <a:endParaRPr lang="cs-CZ" sz="36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508104" y="3894680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83</a:t>
            </a:r>
            <a:endParaRPr lang="cs-CZ" sz="36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292080" y="2483331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67</a:t>
            </a:r>
            <a:endParaRPr lang="cs-CZ" sz="36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383853" y="4916900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71</a:t>
            </a:r>
            <a:endParaRPr lang="cs-CZ" sz="36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668344" y="3372368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41</a:t>
            </a:r>
            <a:endParaRPr lang="cs-CZ" sz="36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341709" y="5448802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48</a:t>
            </a:r>
            <a:endParaRPr lang="cs-CZ" sz="36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411760" y="5552364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29</a:t>
            </a:r>
            <a:endParaRPr lang="cs-CZ" sz="36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915967" y="5498290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93</a:t>
            </a:r>
            <a:endParaRPr lang="cs-CZ" sz="36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411760" y="3706197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23</a:t>
            </a:r>
            <a:endParaRPr lang="cs-CZ" sz="36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135354" y="3283756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7</a:t>
            </a:r>
            <a:endParaRPr lang="cs-CZ" sz="36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236296" y="4501076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81</a:t>
            </a:r>
            <a:endParaRPr lang="cs-CZ" sz="36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353970" y="4352528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1</a:t>
            </a:r>
            <a:endParaRPr lang="cs-CZ" sz="36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431685" y="4430225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19</a:t>
            </a:r>
            <a:endParaRPr lang="cs-C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0" y="1196975"/>
            <a:ext cx="9144000" cy="540067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2800" b="1" dirty="0" smtClean="0"/>
              <a:t> 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75119" y="-132593"/>
            <a:ext cx="8305800" cy="114300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SPRÁVNÉ ŘEŠENÍ:</a:t>
            </a:r>
            <a:endParaRPr lang="cs-CZ" sz="36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61999" y="980802"/>
            <a:ext cx="3644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/>
              <a:t>PRVOČÍSLA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5205805" y="1010058"/>
            <a:ext cx="3644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SLOŽENÁ ČÍSLA</a:t>
            </a:r>
            <a:endParaRPr lang="cs-CZ" sz="3200" b="1" dirty="0"/>
          </a:p>
        </p:txBody>
      </p:sp>
      <p:sp>
        <p:nvSpPr>
          <p:cNvPr id="28" name="Ovál 27"/>
          <p:cNvSpPr/>
          <p:nvPr/>
        </p:nvSpPr>
        <p:spPr>
          <a:xfrm>
            <a:off x="323527" y="1930816"/>
            <a:ext cx="4057459" cy="426131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 28"/>
          <p:cNvSpPr/>
          <p:nvPr/>
        </p:nvSpPr>
        <p:spPr>
          <a:xfrm>
            <a:off x="4719042" y="2348879"/>
            <a:ext cx="4170412" cy="403660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229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135192" y="1057839"/>
            <a:ext cx="9144000" cy="540067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2800" b="1" dirty="0" smtClean="0"/>
              <a:t> 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75119" y="-132593"/>
            <a:ext cx="8305800" cy="114300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SPRÁVNÉ ŘEŠENÍ:</a:t>
            </a:r>
            <a:endParaRPr lang="cs-CZ" sz="36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292400" y="2729801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43</a:t>
            </a:r>
            <a:endParaRPr lang="cs-CZ" sz="36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248571" y="2160165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89</a:t>
            </a:r>
            <a:endParaRPr lang="cs-CZ" sz="36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63733" y="4201370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73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15007" y="4118764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13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422346" y="2729800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7</a:t>
            </a:r>
            <a:r>
              <a:rPr lang="cs-CZ" sz="3600" b="1" dirty="0" smtClean="0"/>
              <a:t>7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239206" y="3138045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27</a:t>
            </a:r>
            <a:endParaRPr lang="cs-CZ" sz="36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593445" y="3376132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57</a:t>
            </a:r>
            <a:endParaRPr lang="cs-CZ" sz="36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247949" y="3758177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63</a:t>
            </a:r>
            <a:endParaRPr lang="cs-CZ" sz="36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56496" y="3150537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83</a:t>
            </a:r>
            <a:endParaRPr lang="cs-CZ" sz="36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390191" y="1930816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67</a:t>
            </a:r>
            <a:endParaRPr lang="cs-CZ" sz="36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362153" y="4004114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71</a:t>
            </a:r>
            <a:endParaRPr lang="cs-CZ" sz="36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526095" y="3199134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41</a:t>
            </a:r>
            <a:endParaRPr lang="cs-CZ" sz="36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671254" y="4765095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48</a:t>
            </a:r>
            <a:endParaRPr lang="cs-CZ" sz="36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822239" y="5111843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29</a:t>
            </a:r>
            <a:endParaRPr lang="cs-CZ" sz="36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915967" y="5498290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93</a:t>
            </a:r>
            <a:endParaRPr lang="cs-CZ" sz="36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958143" y="5601164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23</a:t>
            </a:r>
            <a:endParaRPr lang="cs-CZ" sz="36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61999" y="2764463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7</a:t>
            </a:r>
            <a:endParaRPr lang="cs-CZ" sz="36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236296" y="4501076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81</a:t>
            </a:r>
            <a:endParaRPr lang="cs-CZ" sz="36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275144" y="5243389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1</a:t>
            </a:r>
            <a:endParaRPr lang="cs-CZ" sz="40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094047" y="5111844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19</a:t>
            </a:r>
            <a:endParaRPr lang="cs-CZ" sz="36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205805" y="1010058"/>
            <a:ext cx="3644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SLOŽENÁ ČÍSLA</a:t>
            </a:r>
            <a:endParaRPr lang="cs-CZ" sz="3200" b="1" dirty="0"/>
          </a:p>
        </p:txBody>
      </p:sp>
      <p:sp>
        <p:nvSpPr>
          <p:cNvPr id="26" name="Ovál 25"/>
          <p:cNvSpPr/>
          <p:nvPr/>
        </p:nvSpPr>
        <p:spPr>
          <a:xfrm>
            <a:off x="323527" y="1930816"/>
            <a:ext cx="4057459" cy="426131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4719042" y="2348879"/>
            <a:ext cx="4170412" cy="403660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4020592" y="5003844"/>
            <a:ext cx="911448" cy="1140777"/>
          </a:xfrm>
          <a:prstGeom prst="ellipse">
            <a:avLst/>
          </a:prstGeom>
          <a:solidFill>
            <a:schemeClr val="accent2">
              <a:lumMod val="75000"/>
              <a:alpha val="4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2254830" y="6268361"/>
            <a:ext cx="4771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 není prvočíslo, ani číslo složené</a:t>
            </a:r>
            <a:endParaRPr lang="cs-CZ" sz="24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61999" y="980802"/>
            <a:ext cx="3644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/>
              <a:t>PRVOČÍSLA</a:t>
            </a:r>
          </a:p>
        </p:txBody>
      </p:sp>
    </p:spTree>
    <p:extLst>
      <p:ext uri="{BB962C8B-B14F-4D97-AF65-F5344CB8AC3E}">
        <p14:creationId xmlns:p14="http://schemas.microsoft.com/office/powerpoint/2010/main" val="2690245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1" fill="hold">
                      <p:stCondLst>
                        <p:cond delay="indefinite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5" fill="hold">
                      <p:stCondLst>
                        <p:cond delay="indefinite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7" fill="hold">
                      <p:stCondLst>
                        <p:cond delay="indefinite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8" grpId="0" animBg="1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1475656" y="188640"/>
            <a:ext cx="5112568" cy="114300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VYUŽITÍ PRVOČÍSEL</a:t>
            </a:r>
            <a:endParaRPr lang="cs-CZ" sz="36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51520" y="1412776"/>
            <a:ext cx="847154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praktický </a:t>
            </a:r>
            <a:r>
              <a:rPr lang="cs-CZ" sz="3200" dirty="0"/>
              <a:t>význam mají prvočísla v </a:t>
            </a:r>
            <a:r>
              <a:rPr lang="cs-CZ" sz="3200" dirty="0" smtClean="0"/>
              <a:t>kryptografii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b="1" dirty="0" smtClean="0"/>
              <a:t>KRYPTOGRAFIE</a:t>
            </a:r>
            <a:r>
              <a:rPr lang="cs-CZ" sz="3200" dirty="0" smtClean="0"/>
              <a:t> je </a:t>
            </a:r>
            <a:r>
              <a:rPr lang="cs-CZ" sz="3200" b="1" dirty="0" smtClean="0"/>
              <a:t>ŠIFROVÁNÍ</a:t>
            </a:r>
            <a:r>
              <a:rPr lang="cs-CZ" sz="3200" dirty="0" smtClean="0"/>
              <a:t> a následné luštění </a:t>
            </a:r>
            <a:r>
              <a:rPr lang="cs-CZ" sz="3200" dirty="0"/>
              <a:t>zašifrovaných </a:t>
            </a:r>
            <a:r>
              <a:rPr lang="cs-CZ" sz="3200" dirty="0" smtClean="0"/>
              <a:t>zpráv</a:t>
            </a:r>
            <a:endParaRPr lang="cs-CZ" sz="3200" b="1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slovo </a:t>
            </a:r>
            <a:r>
              <a:rPr lang="cs-CZ" sz="3200" dirty="0"/>
              <a:t>kryptografie pochází z </a:t>
            </a:r>
            <a:r>
              <a:rPr lang="cs-CZ" sz="3200" dirty="0" smtClean="0"/>
              <a:t>řeckého– </a:t>
            </a:r>
            <a:r>
              <a:rPr lang="cs-CZ" sz="3200" i="1" dirty="0" err="1"/>
              <a:t>kryptós</a:t>
            </a:r>
            <a:r>
              <a:rPr lang="cs-CZ" sz="3200" i="1" dirty="0"/>
              <a:t> </a:t>
            </a:r>
            <a:r>
              <a:rPr lang="cs-CZ" sz="3200" i="1" dirty="0" smtClean="0"/>
              <a:t>- skrytý </a:t>
            </a:r>
            <a:r>
              <a:rPr lang="cs-CZ" sz="3200" i="1" dirty="0"/>
              <a:t>a </a:t>
            </a:r>
            <a:r>
              <a:rPr lang="cs-CZ" sz="3200" i="1" dirty="0" err="1"/>
              <a:t>gráphein</a:t>
            </a:r>
            <a:r>
              <a:rPr lang="cs-CZ" sz="3200" i="1" dirty="0"/>
              <a:t> </a:t>
            </a:r>
            <a:r>
              <a:rPr lang="cs-CZ" sz="3200" i="1" dirty="0" smtClean="0"/>
              <a:t>– psát</a:t>
            </a:r>
            <a:endParaRPr lang="cs-CZ" sz="3200" i="1" dirty="0"/>
          </a:p>
          <a:p>
            <a:pPr marL="457200" indent="-457200">
              <a:buFont typeface="Arial" pitchFamily="34" charset="0"/>
              <a:buChar char="•"/>
            </a:pPr>
            <a:r>
              <a:rPr lang="cs-CZ" sz="3200" b="1" dirty="0" smtClean="0"/>
              <a:t>SUBSTITUČNÍ ŠIFRA </a:t>
            </a:r>
            <a:r>
              <a:rPr lang="cs-CZ" sz="3200" dirty="0" smtClean="0"/>
              <a:t>spočívá </a:t>
            </a:r>
            <a:r>
              <a:rPr lang="cs-CZ" sz="3200" dirty="0"/>
              <a:t>v </a:t>
            </a:r>
            <a:r>
              <a:rPr lang="cs-CZ" sz="3200" b="1" dirty="0" smtClean="0"/>
              <a:t>NAHRAZENÍ</a:t>
            </a:r>
            <a:r>
              <a:rPr lang="cs-CZ" sz="3200" dirty="0" smtClean="0"/>
              <a:t> </a:t>
            </a:r>
            <a:r>
              <a:rPr lang="cs-CZ" sz="3200" dirty="0"/>
              <a:t>každého znaku zprávy jiným znakem </a:t>
            </a:r>
            <a:r>
              <a:rPr lang="cs-CZ" sz="3200" b="1" dirty="0" smtClean="0"/>
              <a:t>PODLE NĚJAKÉHO PRAVIDLA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my v dnešní úloze použijeme substituční šifru</a:t>
            </a:r>
          </a:p>
        </p:txBody>
      </p:sp>
    </p:spTree>
    <p:extLst>
      <p:ext uri="{BB962C8B-B14F-4D97-AF65-F5344CB8AC3E}">
        <p14:creationId xmlns:p14="http://schemas.microsoft.com/office/powerpoint/2010/main" val="2968351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448755" cy="114300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ROZLUŠTI ŠIFROVANOU ZPRÁVU:</a:t>
            </a:r>
            <a:endParaRPr lang="cs-CZ" sz="3600" b="1" dirty="0">
              <a:solidFill>
                <a:schemeClr val="bg2">
                  <a:lumMod val="10000"/>
                </a:schemeClr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6080714"/>
              </p:ext>
            </p:extLst>
          </p:nvPr>
        </p:nvGraphicFramePr>
        <p:xfrm>
          <a:off x="251520" y="2060848"/>
          <a:ext cx="8441520" cy="10177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</a:tblGrid>
              <a:tr h="508887"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W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</a:tr>
              <a:tr h="508887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6</a:t>
                      </a:r>
                      <a:endParaRPr lang="cs-CZ" sz="1800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7</a:t>
                      </a:r>
                      <a:endParaRPr lang="cs-CZ" sz="1800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21</a:t>
                      </a:r>
                      <a:endParaRPr lang="cs-CZ" sz="1800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89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27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31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27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45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21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1140944"/>
              </p:ext>
            </p:extLst>
          </p:nvPr>
        </p:nvGraphicFramePr>
        <p:xfrm>
          <a:off x="308516" y="3438273"/>
          <a:ext cx="8441520" cy="10177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</a:tblGrid>
              <a:tr h="508887"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</a:tr>
              <a:tr h="508887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67</a:t>
                      </a:r>
                      <a:endParaRPr lang="cs-CZ" sz="1800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6</a:t>
                      </a:r>
                      <a:endParaRPr lang="cs-CZ" sz="1800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3</a:t>
                      </a:r>
                      <a:endParaRPr lang="cs-CZ" sz="1800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27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41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27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27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" name="Tlačítko akce: Nápověda 1">
            <a:hlinkClick r:id="" action="ppaction://noaction" highlightClick="1"/>
          </p:cNvPr>
          <p:cNvSpPr/>
          <p:nvPr/>
        </p:nvSpPr>
        <p:spPr>
          <a:xfrm>
            <a:off x="1115616" y="4862648"/>
            <a:ext cx="1440160" cy="1584176"/>
          </a:xfrm>
          <a:prstGeom prst="actionButtonHelp">
            <a:avLst/>
          </a:prstGeom>
          <a:solidFill>
            <a:srgbClr val="7030A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347864" y="4862648"/>
            <a:ext cx="51125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JAK NA TO?</a:t>
            </a:r>
          </a:p>
          <a:p>
            <a:r>
              <a:rPr lang="cs-CZ" sz="2800" dirty="0" smtClean="0"/>
              <a:t>V tabulce vyhledáme pouze </a:t>
            </a:r>
            <a:r>
              <a:rPr lang="cs-CZ" sz="2800" b="1" dirty="0" smtClean="0"/>
              <a:t>PRVOČÍSLA</a:t>
            </a:r>
            <a:r>
              <a:rPr lang="cs-CZ" sz="2800" dirty="0" smtClean="0"/>
              <a:t> a příslušná písmena budou tedy součástí šifry.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324030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448755" cy="114300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chemeClr val="bg2">
                    <a:lumMod val="10000"/>
                  </a:schemeClr>
                </a:solidFill>
              </a:rPr>
              <a:t>ŠIFROVANÁ ZPRÁVU - ŘEŠENÍ:</a:t>
            </a:r>
            <a:endParaRPr lang="cs-CZ" sz="3600" b="1" dirty="0">
              <a:solidFill>
                <a:schemeClr val="bg2">
                  <a:lumMod val="10000"/>
                </a:schemeClr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6774343"/>
              </p:ext>
            </p:extLst>
          </p:nvPr>
        </p:nvGraphicFramePr>
        <p:xfrm>
          <a:off x="251520" y="2060848"/>
          <a:ext cx="8441520" cy="10177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</a:tblGrid>
              <a:tr h="508887"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W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</a:tr>
              <a:tr h="508887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6</a:t>
                      </a:r>
                      <a:endParaRPr lang="cs-CZ" sz="1800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7</a:t>
                      </a:r>
                      <a:endParaRPr lang="cs-CZ" sz="18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21</a:t>
                      </a:r>
                      <a:endParaRPr lang="cs-CZ" sz="1800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89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27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31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27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45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21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8860613"/>
              </p:ext>
            </p:extLst>
          </p:nvPr>
        </p:nvGraphicFramePr>
        <p:xfrm>
          <a:off x="308516" y="3438273"/>
          <a:ext cx="8441520" cy="10177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  <a:gridCol w="422076"/>
              </a:tblGrid>
              <a:tr h="508887"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508887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67</a:t>
                      </a:r>
                      <a:endParaRPr lang="cs-CZ" sz="18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6</a:t>
                      </a:r>
                      <a:endParaRPr lang="cs-CZ" sz="1800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3</a:t>
                      </a:r>
                      <a:endParaRPr lang="cs-CZ" sz="18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27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41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27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21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27</a:t>
                      </a:r>
                      <a:endParaRPr lang="cs-CZ" dirty="0"/>
                    </a:p>
                  </a:txBody>
                  <a:tcPr>
                    <a:solidFill>
                      <a:srgbClr val="7030A0">
                        <a:alpha val="7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460085" y="4737556"/>
            <a:ext cx="81369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ŠIFRA:    SPRINGISCOMINGSOON     ??????</a:t>
            </a:r>
          </a:p>
          <a:p>
            <a:r>
              <a:rPr lang="cs-CZ" sz="2800" i="1" dirty="0" smtClean="0"/>
              <a:t>Aha je to anglicky: </a:t>
            </a:r>
            <a:r>
              <a:rPr lang="cs-CZ" sz="2800" b="1" dirty="0" smtClean="0"/>
              <a:t>SPRING IS COMING SOON</a:t>
            </a:r>
          </a:p>
          <a:p>
            <a:r>
              <a:rPr lang="cs-CZ" sz="2800" b="1" dirty="0" smtClean="0"/>
              <a:t> 			BRZY BUDE JARO       </a:t>
            </a:r>
          </a:p>
        </p:txBody>
      </p:sp>
      <p:sp>
        <p:nvSpPr>
          <p:cNvPr id="4" name="Veselý obličej 3"/>
          <p:cNvSpPr/>
          <p:nvPr/>
        </p:nvSpPr>
        <p:spPr>
          <a:xfrm>
            <a:off x="7553650" y="5831589"/>
            <a:ext cx="576064" cy="576064"/>
          </a:xfrm>
          <a:prstGeom prst="smileyFace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8678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924744" y="476672"/>
            <a:ext cx="8219256" cy="420656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/>
              <a:t>     ANOTACE:  </a:t>
            </a:r>
            <a:endParaRPr lang="cs-CZ" sz="32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79512" y="764704"/>
            <a:ext cx="8507288" cy="5559896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</a:pPr>
            <a:r>
              <a:rPr lang="cs-CZ" sz="9600" dirty="0"/>
              <a:t>Tento výukový materiál bude využíván při hodině aritmetiky </a:t>
            </a:r>
            <a:r>
              <a:rPr lang="cs-CZ" sz="9600" dirty="0" smtClean="0"/>
              <a:t>v  </a:t>
            </a:r>
            <a:r>
              <a:rPr lang="cs-CZ" sz="9600" dirty="0"/>
              <a:t>6. ročníku jako </a:t>
            </a:r>
            <a:r>
              <a:rPr lang="cs-CZ" sz="9600" dirty="0" smtClean="0"/>
              <a:t>doplňkový, pro relaxační chvilku a hravou matematiku.</a:t>
            </a:r>
            <a:endParaRPr lang="cs-CZ" sz="9600" dirty="0"/>
          </a:p>
          <a:p>
            <a:pPr>
              <a:lnSpc>
                <a:spcPct val="120000"/>
              </a:lnSpc>
            </a:pPr>
            <a:r>
              <a:rPr lang="cs-CZ" sz="9600" dirty="0" smtClean="0"/>
              <a:t>Nejprve </a:t>
            </a:r>
            <a:r>
              <a:rPr lang="cs-CZ" sz="9600" dirty="0"/>
              <a:t>si </a:t>
            </a:r>
            <a:r>
              <a:rPr lang="cs-CZ" sz="9600" dirty="0" smtClean="0"/>
              <a:t>utřídíme co víme o prvočíslech a složených číslech.</a:t>
            </a:r>
            <a:endParaRPr lang="cs-CZ" sz="9600" dirty="0"/>
          </a:p>
          <a:p>
            <a:pPr>
              <a:lnSpc>
                <a:spcPct val="120000"/>
              </a:lnSpc>
            </a:pPr>
            <a:r>
              <a:rPr lang="cs-CZ" sz="9600" dirty="0" smtClean="0"/>
              <a:t>Následuje krátký test, pro upevnění dovedností.</a:t>
            </a:r>
          </a:p>
          <a:p>
            <a:pPr>
              <a:lnSpc>
                <a:spcPct val="120000"/>
              </a:lnSpc>
            </a:pPr>
            <a:r>
              <a:rPr lang="cs-CZ" sz="9600" dirty="0" smtClean="0"/>
              <a:t>Pak objasníme pojem kryptografie a využití znalostí prvočísel pro šifrování.</a:t>
            </a:r>
          </a:p>
          <a:p>
            <a:pPr>
              <a:lnSpc>
                <a:spcPct val="120000"/>
              </a:lnSpc>
            </a:pPr>
            <a:r>
              <a:rPr lang="cs-CZ" sz="9600" dirty="0" smtClean="0"/>
              <a:t>Následuje vlastní šifra s návodem na práci, žáci pracují sami na pracovní list.</a:t>
            </a:r>
          </a:p>
          <a:p>
            <a:pPr>
              <a:lnSpc>
                <a:spcPct val="120000"/>
              </a:lnSpc>
            </a:pPr>
            <a:r>
              <a:rPr lang="cs-CZ" sz="9600" dirty="0" smtClean="0"/>
              <a:t>Pro kontrolu je uvedeno správné řešení.</a:t>
            </a:r>
            <a:endParaRPr lang="cs-CZ" sz="9600" dirty="0"/>
          </a:p>
          <a:p>
            <a:pPr>
              <a:lnSpc>
                <a:spcPct val="120000"/>
              </a:lnSpc>
            </a:pPr>
            <a:r>
              <a:rPr lang="cs-CZ" sz="9600" dirty="0" smtClean="0"/>
              <a:t>Šifra je záměrně zvolena v anglickém jazyce, aby nebyl předem zřejmý výsledek.</a:t>
            </a:r>
            <a:endParaRPr lang="cs-CZ" sz="9600" dirty="0"/>
          </a:p>
          <a:p>
            <a:pPr>
              <a:lnSpc>
                <a:spcPct val="120000"/>
              </a:lnSpc>
              <a:buNone/>
            </a:pPr>
            <a:r>
              <a:rPr lang="cs-CZ" sz="9600" dirty="0">
                <a:solidFill>
                  <a:schemeClr val="bg2">
                    <a:lumMod val="25000"/>
                  </a:schemeClr>
                </a:solidFill>
              </a:rPr>
              <a:t>	</a:t>
            </a:r>
            <a:r>
              <a:rPr lang="cs-CZ" sz="8000" b="1" dirty="0">
                <a:solidFill>
                  <a:schemeClr val="bg2">
                    <a:lumMod val="25000"/>
                  </a:schemeClr>
                </a:solidFill>
              </a:rPr>
              <a:t>použitá </a:t>
            </a:r>
            <a:r>
              <a:rPr lang="cs-CZ" sz="8000" b="1" dirty="0" smtClean="0">
                <a:solidFill>
                  <a:schemeClr val="bg2">
                    <a:lumMod val="25000"/>
                  </a:schemeClr>
                </a:solidFill>
              </a:rPr>
              <a:t>literatura: </a:t>
            </a:r>
            <a:r>
              <a:rPr lang="cs-CZ" sz="8000" i="1" dirty="0" smtClean="0"/>
              <a:t>učebnice  </a:t>
            </a:r>
            <a:r>
              <a:rPr lang="cs-CZ" sz="8000" i="1" dirty="0"/>
              <a:t>Matematika 6 – Aritmetika, </a:t>
            </a:r>
            <a:r>
              <a:rPr lang="cs-CZ" sz="8000" i="1" dirty="0" err="1"/>
              <a:t>Binterová</a:t>
            </a:r>
            <a:r>
              <a:rPr lang="cs-CZ" sz="8000" i="1" dirty="0"/>
              <a:t>, Fuchs, Tlustý; nakladatelství Fraus, Plzeň 2007</a:t>
            </a:r>
            <a:endParaRPr lang="cs-CZ" sz="8000" dirty="0"/>
          </a:p>
          <a:p>
            <a:endParaRPr lang="cs-CZ" dirty="0" smtClean="0"/>
          </a:p>
          <a:p>
            <a:pPr>
              <a:buNone/>
            </a:pPr>
            <a:r>
              <a:rPr lang="cs-CZ" sz="2400" dirty="0" smtClean="0">
                <a:solidFill>
                  <a:schemeClr val="bg2">
                    <a:lumMod val="25000"/>
                  </a:schemeClr>
                </a:solidFill>
              </a:rPr>
              <a:t>	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lnDef>
      <a:spPr>
        <a:ln w="38100" cap="rnd" cmpd="sng">
          <a:solidFill>
            <a:srgbClr val="FF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1265</TotalTime>
  <Words>450</Words>
  <Application>Microsoft Office PowerPoint</Application>
  <PresentationFormat>Předvádění na obrazovce (4:3)</PresentationFormat>
  <Paragraphs>242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 MATEMATIKA – ARITMETIKA 6</vt:lpstr>
      <vt:lpstr>PRVOČÍSLA A ČÍSLA SLOŽENÁ</vt:lpstr>
      <vt:lpstr>SPRÁVNÉ ŘEŠENÍ:</vt:lpstr>
      <vt:lpstr>SPRÁVNÉ ŘEŠENÍ:</vt:lpstr>
      <vt:lpstr>VYUŽITÍ PRVOČÍSEL</vt:lpstr>
      <vt:lpstr>ROZLUŠTI ŠIFROVANOU ZPRÁVU:</vt:lpstr>
      <vt:lpstr>ŠIFROVANÁ ZPRÁVU - ŘEŠENÍ:</vt:lpstr>
      <vt:lpstr>     ANOTACE: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Geometrie – 7.ročník</dc:title>
  <dc:creator>Lubos</dc:creator>
  <cp:lastModifiedBy>ucitel</cp:lastModifiedBy>
  <cp:revision>167</cp:revision>
  <dcterms:created xsi:type="dcterms:W3CDTF">2011-11-27T20:43:59Z</dcterms:created>
  <dcterms:modified xsi:type="dcterms:W3CDTF">2013-04-30T10:59:38Z</dcterms:modified>
</cp:coreProperties>
</file>