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56" r:id="rId2"/>
    <p:sldId id="257" r:id="rId3"/>
    <p:sldId id="286" r:id="rId4"/>
    <p:sldId id="287" r:id="rId5"/>
    <p:sldId id="288" r:id="rId6"/>
    <p:sldId id="289" r:id="rId7"/>
    <p:sldId id="290" r:id="rId8"/>
    <p:sldId id="291" r:id="rId9"/>
    <p:sldId id="271" r:id="rId10"/>
    <p:sldId id="292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FF00FF"/>
    <a:srgbClr val="CC00CC"/>
    <a:srgbClr val="660066"/>
    <a:srgbClr val="611551"/>
    <a:srgbClr val="B755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588" autoAdjust="0"/>
    <p:restoredTop sz="94671" autoAdjust="0"/>
  </p:normalViewPr>
  <p:slideViewPr>
    <p:cSldViewPr>
      <p:cViewPr varScale="1">
        <p:scale>
          <a:sx n="87" d="100"/>
          <a:sy n="87" d="100"/>
        </p:scale>
        <p:origin x="-8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VY_32_INOVACE_09_M6_DEVÍTKOVÁ ZKOUŠKA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DEVÍTKOVÁ ZKOUŠKA </a:t>
          </a:r>
          <a:r>
            <a:rPr lang="cs-CZ" sz="20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pro dělení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12.3.2013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920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777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19722" cy="26197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9861" y="0"/>
          <a:ext cx="6611018" cy="261972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0"/>
        <a:ext cx="6611018" cy="419155"/>
      </dsp:txXfrm>
    </dsp:sp>
    <dsp:sp modelId="{A52A0455-90FF-4808-ABD0-F02540D31D5A}">
      <dsp:nvSpPr>
        <dsp:cNvPr id="0" name=""/>
        <dsp:cNvSpPr/>
      </dsp:nvSpPr>
      <dsp:spPr>
        <a:xfrm>
          <a:off x="275070" y="419155"/>
          <a:ext cx="2069580" cy="20695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09861" y="419155"/>
          <a:ext cx="6611018" cy="206958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419155"/>
        <a:ext cx="6611018" cy="419155"/>
      </dsp:txXfrm>
    </dsp:sp>
    <dsp:sp modelId="{313FC574-E1CD-4FB4-B054-0B805CE0447D}">
      <dsp:nvSpPr>
        <dsp:cNvPr id="0" name=""/>
        <dsp:cNvSpPr/>
      </dsp:nvSpPr>
      <dsp:spPr>
        <a:xfrm>
          <a:off x="550141" y="838311"/>
          <a:ext cx="1519438" cy="15194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09861" y="838311"/>
          <a:ext cx="6611018" cy="151943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VY_32_INOVACE_09_M6_DEVÍTKOVÁ ZKOUŠKA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838311"/>
        <a:ext cx="6611018" cy="419155"/>
      </dsp:txXfrm>
    </dsp:sp>
    <dsp:sp modelId="{FFC9F71D-1B4F-4AD9-A4A6-86ADEFC8AF5C}">
      <dsp:nvSpPr>
        <dsp:cNvPr id="0" name=""/>
        <dsp:cNvSpPr/>
      </dsp:nvSpPr>
      <dsp:spPr>
        <a:xfrm>
          <a:off x="825212" y="1257466"/>
          <a:ext cx="969297" cy="9692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09861" y="1332780"/>
          <a:ext cx="6611018" cy="96929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DEVÍTKOVÁ ZKOUŠKA </a:t>
          </a:r>
          <a:r>
            <a:rPr lang="cs-CZ" sz="2000" kern="12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pro dělení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332780"/>
        <a:ext cx="6611018" cy="419155"/>
      </dsp:txXfrm>
    </dsp:sp>
    <dsp:sp modelId="{EE85B701-7295-41C0-BA7A-34D3756A2AE6}">
      <dsp:nvSpPr>
        <dsp:cNvPr id="0" name=""/>
        <dsp:cNvSpPr/>
      </dsp:nvSpPr>
      <dsp:spPr>
        <a:xfrm>
          <a:off x="1100283" y="1676622"/>
          <a:ext cx="419155" cy="4191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09861" y="1676622"/>
          <a:ext cx="6611018" cy="41915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12.3.2013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676622"/>
        <a:ext cx="6611018" cy="419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77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ARITMETIKA 6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4581128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6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DEVÍTKOVÁ ZKOUŠKA PRO DĚLENÍ</a:t>
            </a:r>
            <a:endParaRPr lang="cs-CZ" sz="36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</a:endParaRP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2007991048"/>
              </p:ext>
            </p:extLst>
          </p:nvPr>
        </p:nvGraphicFramePr>
        <p:xfrm>
          <a:off x="1115616" y="908720"/>
          <a:ext cx="7920880" cy="2619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692696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DEVÍTKOVÁ ZKOUŠKA PRO DĚLENÍ, </a:t>
            </a:r>
            <a:b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ANEB NĚCO NAVÍC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59610" y="1988840"/>
            <a:ext cx="808885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 smtClean="0"/>
              <a:t>Při dělení běžně provádíme </a:t>
            </a:r>
            <a:r>
              <a:rPr lang="cs-CZ" sz="2800" b="1" dirty="0" smtClean="0"/>
              <a:t>ZKOUŠKU NÁSOBENÍM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 smtClean="0"/>
              <a:t>Dnes si zkusíme jinou, tzv. </a:t>
            </a:r>
            <a:r>
              <a:rPr lang="cs-CZ" sz="2800" b="1" dirty="0" smtClean="0"/>
              <a:t>DEVÍTKOVOU ZKOUŠKU </a:t>
            </a:r>
            <a:r>
              <a:rPr lang="cs-CZ" sz="2800" i="1" dirty="0" smtClean="0"/>
              <a:t>(pro dělení přirozených čísel beze zbytku)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 smtClean="0"/>
              <a:t>Již víme, co je to </a:t>
            </a:r>
            <a:r>
              <a:rPr lang="cs-CZ" sz="2800" b="1" dirty="0" smtClean="0"/>
              <a:t>CIFERNÝ SOUČET </a:t>
            </a:r>
            <a:r>
              <a:rPr lang="cs-CZ" sz="2800" i="1" dirty="0" smtClean="0"/>
              <a:t>(součet jednotlivých cifer 87; 8+7 = 15)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 smtClean="0"/>
              <a:t>Existuje také </a:t>
            </a:r>
            <a:r>
              <a:rPr lang="cs-CZ" sz="2800" b="1" dirty="0" smtClean="0"/>
              <a:t>KONEČNÝ CIFERNÝ SOUČET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692696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KONEČNÝ CIFERNÝ SOUČET</a:t>
            </a:r>
            <a:b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JAK NA NĚJ?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59610" y="1772816"/>
            <a:ext cx="7848872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/>
              <a:t>KONEČNÝ</a:t>
            </a:r>
            <a:r>
              <a:rPr lang="cs-CZ" sz="2800" dirty="0" smtClean="0"/>
              <a:t> </a:t>
            </a:r>
            <a:r>
              <a:rPr lang="cs-CZ" sz="2800" b="1" dirty="0" smtClean="0"/>
              <a:t>CIFERNÝ SOUČET: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Pokud </a:t>
            </a:r>
            <a:r>
              <a:rPr lang="cs-CZ" sz="2800" dirty="0" err="1" smtClean="0"/>
              <a:t>ciferný</a:t>
            </a:r>
            <a:r>
              <a:rPr lang="cs-CZ" sz="2800" dirty="0" smtClean="0"/>
              <a:t> součet vyjde </a:t>
            </a:r>
            <a:r>
              <a:rPr lang="cs-CZ" sz="2800" b="1" dirty="0" smtClean="0"/>
              <a:t>dvojmístné </a:t>
            </a:r>
            <a:r>
              <a:rPr lang="cs-CZ" sz="2800" b="1" dirty="0" smtClean="0"/>
              <a:t>číslo</a:t>
            </a:r>
            <a:r>
              <a:rPr lang="cs-CZ" sz="2800" dirty="0" smtClean="0"/>
              <a:t>, tak u něj provedeme </a:t>
            </a:r>
            <a:r>
              <a:rPr lang="cs-CZ" sz="2800" b="1" dirty="0" smtClean="0"/>
              <a:t>druhý </a:t>
            </a:r>
            <a:r>
              <a:rPr lang="cs-CZ" sz="2800" b="1" dirty="0" err="1" smtClean="0"/>
              <a:t>ciferný</a:t>
            </a:r>
            <a:r>
              <a:rPr lang="cs-CZ" sz="2800" b="1" dirty="0" smtClean="0"/>
              <a:t> součet</a:t>
            </a:r>
            <a:r>
              <a:rPr lang="cs-CZ" sz="2800" dirty="0" smtClean="0"/>
              <a:t>, tak aby výsledek byl jednomístné číslo například:</a:t>
            </a:r>
          </a:p>
          <a:p>
            <a:pPr>
              <a:lnSpc>
                <a:spcPct val="150000"/>
              </a:lnSpc>
            </a:pPr>
            <a:r>
              <a:rPr lang="cs-CZ" sz="3200" i="1" dirty="0" smtClean="0"/>
              <a:t>u čísla 87; 8+7=15; 1+5=6; </a:t>
            </a:r>
            <a:r>
              <a:rPr lang="cs-CZ" sz="3200" b="1" i="1" dirty="0" smtClean="0"/>
              <a:t>konečný </a:t>
            </a:r>
            <a:r>
              <a:rPr lang="cs-CZ" sz="3200" b="1" i="1" dirty="0" err="1" smtClean="0"/>
              <a:t>ciferný</a:t>
            </a:r>
            <a:r>
              <a:rPr lang="cs-CZ" sz="3200" b="1" i="1" dirty="0" smtClean="0"/>
              <a:t> součet</a:t>
            </a:r>
            <a:r>
              <a:rPr lang="cs-CZ" sz="3200" i="1" dirty="0" smtClean="0"/>
              <a:t> čísla 87 je tedy </a:t>
            </a:r>
            <a:r>
              <a:rPr lang="cs-CZ" sz="3200" b="1" i="1" dirty="0" smtClean="0"/>
              <a:t>6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8281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01689" y="177050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POJĎME TO VYZKOUŠET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30153" y="1318022"/>
            <a:ext cx="7848872" cy="5539978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/>
              <a:t>ÚKOL: </a:t>
            </a:r>
            <a:r>
              <a:rPr lang="cs-CZ" sz="2800" dirty="0" smtClean="0"/>
              <a:t>u následujících čísel určete konečný </a:t>
            </a:r>
            <a:r>
              <a:rPr lang="cs-CZ" sz="2800" dirty="0" err="1" smtClean="0"/>
              <a:t>ciferný</a:t>
            </a:r>
            <a:r>
              <a:rPr lang="cs-CZ" sz="2800" dirty="0" smtClean="0"/>
              <a:t> součet: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189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328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562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1075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1268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999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sp>
        <p:nvSpPr>
          <p:cNvPr id="3" name="Tlačítko akce: Nápověda 2">
            <a:hlinkClick r:id="" action="ppaction://noaction" highlightClick="1"/>
          </p:cNvPr>
          <p:cNvSpPr/>
          <p:nvPr/>
        </p:nvSpPr>
        <p:spPr>
          <a:xfrm>
            <a:off x="3995936" y="2852936"/>
            <a:ext cx="1944216" cy="2016224"/>
          </a:xfrm>
          <a:prstGeom prst="actionButtonHelp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554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01689" y="175022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SPRÁVNÉ ŘEŠENÍ: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30153" y="1318022"/>
            <a:ext cx="7848872" cy="4893647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KONEČNÝ CIFERNÝ SOUČET: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189;	1+8+9=18; 1+8 = </a:t>
            </a:r>
            <a:r>
              <a:rPr lang="cs-CZ" sz="2800" b="1" dirty="0">
                <a:solidFill>
                  <a:srgbClr val="FF0000"/>
                </a:solidFill>
              </a:rPr>
              <a:t>9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328;	3+2+8=13; 1+3 = </a:t>
            </a:r>
            <a:r>
              <a:rPr lang="cs-CZ" sz="2800" b="1" dirty="0" smtClean="0">
                <a:solidFill>
                  <a:srgbClr val="FF0000"/>
                </a:solidFill>
              </a:rPr>
              <a:t>4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562;	5+6+2=13; 1+3 = </a:t>
            </a:r>
            <a:r>
              <a:rPr lang="cs-CZ" sz="2800" b="1" dirty="0">
                <a:solidFill>
                  <a:srgbClr val="FF0000"/>
                </a:solidFill>
              </a:rPr>
              <a:t>4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1075;	1+0+7+5=13</a:t>
            </a:r>
            <a:r>
              <a:rPr lang="cs-CZ" sz="2800" dirty="0"/>
              <a:t>; 1+3 = </a:t>
            </a:r>
            <a:r>
              <a:rPr lang="cs-CZ" sz="2800" b="1" dirty="0">
                <a:solidFill>
                  <a:srgbClr val="FF0000"/>
                </a:solidFill>
              </a:rPr>
              <a:t>4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1268;	1+2+6+8=17; 1+7 = </a:t>
            </a:r>
            <a:r>
              <a:rPr lang="cs-CZ" sz="2800" b="1" dirty="0">
                <a:solidFill>
                  <a:srgbClr val="FF0000"/>
                </a:solidFill>
              </a:rPr>
              <a:t>8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999;	9+9+9=27; 2+7 = </a:t>
            </a:r>
            <a:r>
              <a:rPr lang="cs-CZ" sz="2800" b="1" dirty="0">
                <a:solidFill>
                  <a:srgbClr val="FF0000"/>
                </a:solidFill>
              </a:rPr>
              <a:t>9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6318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0"/>
              </a:spcBef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+mj-lt"/>
                <a:ea typeface="+mj-ea"/>
                <a:cs typeface="+mj-cs"/>
              </a:rPr>
              <a:t>DEVÍTKOVÁ ZKOUŠKA PRO DĚLENÍ  NÁZORNÝ POSTUP</a:t>
            </a:r>
            <a:endParaRPr lang="cs-CZ" sz="3600" b="1" dirty="0">
              <a:solidFill>
                <a:schemeClr val="bg2">
                  <a:lumMod val="10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717622"/>
            <a:ext cx="6552728" cy="1384995"/>
          </a:xfrm>
          <a:prstGeom prst="rect">
            <a:avLst/>
          </a:prstGeom>
          <a:solidFill>
            <a:srgbClr val="660066">
              <a:alpha val="43000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 Vypočítáme podíl dvou přirozených čísel:</a:t>
            </a:r>
            <a:endParaRPr lang="cs-CZ" sz="2800" dirty="0"/>
          </a:p>
          <a:p>
            <a:r>
              <a:rPr lang="cs-CZ" sz="2800" b="1" dirty="0"/>
              <a:t>	</a:t>
            </a:r>
            <a:r>
              <a:rPr lang="cs-CZ" sz="2800" b="1" dirty="0" smtClean="0"/>
              <a:t>DĚLENEC : DĚLITEL = PODÍL</a:t>
            </a:r>
          </a:p>
          <a:p>
            <a:r>
              <a:rPr lang="cs-CZ" sz="2800" b="1" dirty="0" smtClean="0"/>
              <a:t>	          483 : 21 = 23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212976"/>
            <a:ext cx="7452828" cy="954107"/>
          </a:xfrm>
          <a:prstGeom prst="rect">
            <a:avLst/>
          </a:prstGeom>
          <a:solidFill>
            <a:srgbClr val="CC00CC">
              <a:alpha val="43000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 Určíme KONEČNÝ CIFERNÝ </a:t>
            </a:r>
            <a:r>
              <a:rPr lang="cs-CZ" sz="2800" dirty="0" smtClean="0"/>
              <a:t>SOUČET </a:t>
            </a:r>
            <a:r>
              <a:rPr lang="cs-CZ" sz="2800" b="1" dirty="0" smtClean="0"/>
              <a:t>DĚLENCE</a:t>
            </a:r>
          </a:p>
          <a:p>
            <a:r>
              <a:rPr lang="cs-CZ" sz="2800" dirty="0" smtClean="0"/>
              <a:t>483; 4+8+3 = 15; 1+5 = </a:t>
            </a:r>
            <a:r>
              <a:rPr lang="cs-CZ" sz="2800" b="1" dirty="0" smtClean="0"/>
              <a:t>6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4365104"/>
            <a:ext cx="7452828" cy="954107"/>
          </a:xfrm>
          <a:prstGeom prst="rect">
            <a:avLst/>
          </a:prstGeom>
          <a:solidFill>
            <a:srgbClr val="FF00FF">
              <a:alpha val="43000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3. Určíme KONEČNÝ CIFERNÝ </a:t>
            </a:r>
            <a:r>
              <a:rPr lang="cs-CZ" sz="2800" dirty="0" smtClean="0"/>
              <a:t>SOUČET </a:t>
            </a:r>
            <a:r>
              <a:rPr lang="cs-CZ" sz="2800" b="1" dirty="0" smtClean="0"/>
              <a:t>DĚLITELE</a:t>
            </a:r>
          </a:p>
          <a:p>
            <a:r>
              <a:rPr lang="cs-CZ" sz="2800" dirty="0" smtClean="0"/>
              <a:t>21; 2+1 = </a:t>
            </a:r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5445224"/>
            <a:ext cx="7452828" cy="954107"/>
          </a:xfrm>
          <a:prstGeom prst="rect">
            <a:avLst/>
          </a:prstGeom>
          <a:solidFill>
            <a:srgbClr val="FF66FF">
              <a:alpha val="43000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4. Určíme KONEČNÝ CIFERNÝ </a:t>
            </a:r>
            <a:r>
              <a:rPr lang="cs-CZ" sz="2800" dirty="0" smtClean="0"/>
              <a:t>SOUČET </a:t>
            </a:r>
            <a:r>
              <a:rPr lang="cs-CZ" sz="2800" b="1" dirty="0" smtClean="0"/>
              <a:t>PODÍLU</a:t>
            </a:r>
          </a:p>
          <a:p>
            <a:r>
              <a:rPr lang="cs-CZ" sz="2800" dirty="0" smtClean="0"/>
              <a:t>23; 2+3 = </a:t>
            </a:r>
            <a:r>
              <a:rPr lang="cs-CZ" sz="2800" b="1" dirty="0" smtClean="0"/>
              <a:t>5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46478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 flipV="1">
            <a:off x="3502338" y="2870880"/>
            <a:ext cx="2088232" cy="216024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 flipH="1" flipV="1">
            <a:off x="3502338" y="2870880"/>
            <a:ext cx="2088232" cy="216024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314040" y="3397365"/>
            <a:ext cx="7548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3</a:t>
            </a:r>
            <a:endParaRPr lang="cs-CZ" sz="5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69043" y="2474035"/>
            <a:ext cx="7548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6</a:t>
            </a:r>
            <a:endParaRPr lang="cs-CZ" sz="5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35191" y="4324297"/>
            <a:ext cx="7548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6</a:t>
            </a:r>
            <a:endParaRPr lang="cs-CZ" sz="5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14506" y="3475211"/>
            <a:ext cx="7548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5</a:t>
            </a:r>
            <a:endParaRPr lang="cs-CZ" sz="5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3828" y="2870880"/>
            <a:ext cx="26990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KONEČNÝ CIFERNÝ SOUČET DĚLITELE</a:t>
            </a:r>
          </a:p>
          <a:p>
            <a:endParaRPr lang="cs-CZ" sz="2400" b="1" dirty="0"/>
          </a:p>
        </p:txBody>
      </p:sp>
      <p:sp>
        <p:nvSpPr>
          <p:cNvPr id="17" name="Šipka doprava 16"/>
          <p:cNvSpPr/>
          <p:nvPr/>
        </p:nvSpPr>
        <p:spPr>
          <a:xfrm>
            <a:off x="1523380" y="3757289"/>
            <a:ext cx="1440160" cy="387421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 rot="16200000">
            <a:off x="3801882" y="5773996"/>
            <a:ext cx="1440160" cy="387421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 rot="10800000">
            <a:off x="5945889" y="3877498"/>
            <a:ext cx="1440160" cy="387421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5915868" y="2907357"/>
            <a:ext cx="26990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KONEČNÝ CIFERNÝ SOUČET PODÍLU</a:t>
            </a:r>
          </a:p>
          <a:p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732283" y="5367543"/>
            <a:ext cx="26990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KONEČNÝ CIFERNÝ SOUČET DĚLENCE</a:t>
            </a:r>
          </a:p>
          <a:p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972398" y="760000"/>
            <a:ext cx="309646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Vynásobíme konečný </a:t>
            </a:r>
            <a:r>
              <a:rPr lang="cs-CZ" sz="2400" dirty="0" err="1" smtClean="0"/>
              <a:t>ciferný</a:t>
            </a:r>
            <a:r>
              <a:rPr lang="cs-CZ" sz="2400" dirty="0" smtClean="0"/>
              <a:t> součet dělitele a podílu:</a:t>
            </a:r>
          </a:p>
          <a:p>
            <a:r>
              <a:rPr lang="cs-CZ" sz="2800" b="1" dirty="0" smtClean="0"/>
              <a:t>3 ∙ 5 = 15</a:t>
            </a:r>
          </a:p>
        </p:txBody>
      </p:sp>
      <p:sp>
        <p:nvSpPr>
          <p:cNvPr id="24" name="Šipka doprava 23"/>
          <p:cNvSpPr/>
          <p:nvPr/>
        </p:nvSpPr>
        <p:spPr>
          <a:xfrm rot="5400000">
            <a:off x="3749050" y="1600893"/>
            <a:ext cx="1440160" cy="387421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014506" y="632557"/>
            <a:ext cx="387797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výsledek provedeme konečný </a:t>
            </a:r>
            <a:r>
              <a:rPr lang="cs-CZ" sz="2400" dirty="0" err="1" smtClean="0"/>
              <a:t>ciferný</a:t>
            </a:r>
            <a:r>
              <a:rPr lang="cs-CZ" sz="2400" dirty="0" smtClean="0"/>
              <a:t> součet, </a:t>
            </a:r>
            <a:r>
              <a:rPr lang="cs-CZ" sz="2800" b="1" dirty="0" smtClean="0"/>
              <a:t>15;1+5=6</a:t>
            </a:r>
          </a:p>
          <a:p>
            <a:r>
              <a:rPr lang="cs-CZ" sz="2400" dirty="0" smtClean="0"/>
              <a:t>čísla nad sebou se musí rovnat </a:t>
            </a:r>
            <a:r>
              <a:rPr lang="cs-CZ" sz="2800" b="1" dirty="0" smtClean="0"/>
              <a:t>(6=6)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52612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 animBg="1"/>
      <p:bldP spid="19" grpId="0" animBg="1"/>
      <p:bldP spid="20" grpId="0" animBg="1"/>
      <p:bldP spid="21" grpId="0"/>
      <p:bldP spid="22" grpId="0"/>
      <p:bldP spid="23" grpId="0"/>
      <p:bldP spid="24" grpId="0" animBg="1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 flipV="1">
            <a:off x="1059767" y="1699941"/>
            <a:ext cx="2088232" cy="216024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 flipH="1" flipV="1">
            <a:off x="1059767" y="1699941"/>
            <a:ext cx="2088232" cy="216024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950295" y="2318396"/>
            <a:ext cx="7548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3</a:t>
            </a:r>
            <a:endParaRPr lang="cs-CZ" sz="5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32447" y="1238276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6 = 6</a:t>
            </a:r>
            <a:endParaRPr lang="cs-CZ" sz="5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92620" y="3153358"/>
            <a:ext cx="7548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6</a:t>
            </a:r>
            <a:endParaRPr lang="cs-CZ" sz="5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71935" y="2304272"/>
            <a:ext cx="7548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5</a:t>
            </a:r>
            <a:endParaRPr lang="cs-CZ" sz="5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211960" y="2304272"/>
            <a:ext cx="446449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/>
              <a:t>ZÁVĚR: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KONEČNÉ CIFERNÉ SOUČTY </a:t>
            </a:r>
            <a:r>
              <a:rPr lang="cs-CZ" sz="2800" dirty="0" smtClean="0"/>
              <a:t>nahoře a dole v kříži se </a:t>
            </a:r>
            <a:r>
              <a:rPr lang="cs-CZ" sz="2800" b="1" dirty="0" smtClean="0"/>
              <a:t>SHODUJÍ</a:t>
            </a:r>
            <a:r>
              <a:rPr lang="cs-CZ" sz="2800" dirty="0" smtClean="0"/>
              <a:t>, </a:t>
            </a:r>
            <a:r>
              <a:rPr lang="cs-CZ" sz="2800" b="1" dirty="0" smtClean="0"/>
              <a:t>VÝSLEDEK</a:t>
            </a:r>
            <a:r>
              <a:rPr lang="cs-CZ" sz="2800" dirty="0" smtClean="0"/>
              <a:t> dělení je tedy pravděpodobně </a:t>
            </a:r>
            <a:r>
              <a:rPr lang="cs-CZ" sz="2800" b="1" dirty="0" smtClean="0"/>
              <a:t>SPRÁVNÝ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" name="Ovál 1"/>
          <p:cNvSpPr/>
          <p:nvPr/>
        </p:nvSpPr>
        <p:spPr>
          <a:xfrm>
            <a:off x="1705117" y="1421491"/>
            <a:ext cx="936104" cy="93610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1626979" y="3153358"/>
            <a:ext cx="936104" cy="93610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921102" y="1496144"/>
            <a:ext cx="7548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6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196712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6" grpId="0"/>
      <p:bldP spid="2" grpId="0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1763688" y="332656"/>
            <a:ext cx="5112568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ZKOUŠKA ZNALOSTÍ: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83529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Vypočítejte podíl čísel a proveďte devítkovou zkoušku:</a:t>
            </a:r>
          </a:p>
          <a:p>
            <a:endParaRPr lang="cs-CZ" sz="2800" dirty="0"/>
          </a:p>
          <a:p>
            <a:r>
              <a:rPr lang="cs-CZ" sz="3200" b="1" dirty="0" smtClean="0"/>
              <a:t>672 : 12 =</a:t>
            </a:r>
            <a:endParaRPr lang="cs-CZ" sz="3200" b="1" dirty="0"/>
          </a:p>
        </p:txBody>
      </p:sp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3995936" y="3140980"/>
            <a:ext cx="1944216" cy="2016224"/>
          </a:xfrm>
          <a:prstGeom prst="actionButtonHelp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351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5112568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ŘEŠENÍ: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355797"/>
            <a:ext cx="835292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672 : 12 = </a:t>
            </a:r>
            <a:r>
              <a:rPr lang="cs-CZ" sz="3200" b="1" dirty="0" smtClean="0">
                <a:solidFill>
                  <a:srgbClr val="FF0000"/>
                </a:solidFill>
              </a:rPr>
              <a:t>56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72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0</a:t>
            </a:r>
          </a:p>
          <a:p>
            <a:endParaRPr lang="cs-CZ" sz="3200" dirty="0"/>
          </a:p>
          <a:p>
            <a:r>
              <a:rPr lang="cs-CZ" sz="3200" dirty="0" smtClean="0"/>
              <a:t>6+7+2 = 15; 1+5 = </a:t>
            </a:r>
            <a:r>
              <a:rPr lang="cs-CZ" sz="3200" b="1" dirty="0" smtClean="0">
                <a:solidFill>
                  <a:srgbClr val="FF0000"/>
                </a:solidFill>
              </a:rPr>
              <a:t>6</a:t>
            </a:r>
          </a:p>
          <a:p>
            <a:r>
              <a:rPr lang="cs-CZ" sz="3200" dirty="0" smtClean="0"/>
              <a:t>1+2 = </a:t>
            </a:r>
            <a:r>
              <a:rPr lang="cs-CZ" sz="3200" b="1" dirty="0" smtClean="0">
                <a:solidFill>
                  <a:srgbClr val="FF0000"/>
                </a:solidFill>
              </a:rPr>
              <a:t>3</a:t>
            </a:r>
          </a:p>
          <a:p>
            <a:r>
              <a:rPr lang="cs-CZ" sz="3200" dirty="0" smtClean="0"/>
              <a:t>5+6 = 11; 1+1 = </a:t>
            </a:r>
            <a:r>
              <a:rPr lang="cs-CZ" sz="3200" b="1" dirty="0" smtClean="0">
                <a:solidFill>
                  <a:srgbClr val="FF0000"/>
                </a:solidFill>
              </a:rPr>
              <a:t>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5179126" y="3284984"/>
            <a:ext cx="2088232" cy="216024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 flipV="1">
            <a:off x="5179126" y="3284984"/>
            <a:ext cx="2088232" cy="216024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990828" y="3811469"/>
            <a:ext cx="7548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3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11979" y="4738401"/>
            <a:ext cx="7548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6</a:t>
            </a:r>
            <a:endParaRPr lang="cs-CZ" sz="5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89947" y="3889315"/>
            <a:ext cx="7548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2</a:t>
            </a:r>
            <a:endParaRPr lang="cs-CZ" sz="5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72393" y="2350432"/>
            <a:ext cx="2235108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3∙2</a:t>
            </a:r>
          </a:p>
          <a:p>
            <a:r>
              <a:rPr lang="cs-CZ" sz="5400" b="1" dirty="0" smtClean="0"/>
              <a:t> 6</a:t>
            </a:r>
            <a:endParaRPr lang="cs-CZ" sz="5400" b="1" dirty="0"/>
          </a:p>
        </p:txBody>
      </p:sp>
      <p:sp>
        <p:nvSpPr>
          <p:cNvPr id="13" name="Ovál 12"/>
          <p:cNvSpPr/>
          <p:nvPr/>
        </p:nvSpPr>
        <p:spPr>
          <a:xfrm>
            <a:off x="5730697" y="2930463"/>
            <a:ext cx="936104" cy="93610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730697" y="4725627"/>
            <a:ext cx="936104" cy="93610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438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0" grpId="0"/>
      <p:bldP spid="11" grpId="0"/>
      <p:bldP spid="12" grpId="0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24744" y="476672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196752"/>
            <a:ext cx="8435280" cy="512784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cs-CZ" sz="9600" dirty="0"/>
              <a:t>Tento výukový materiál bude využíván při hodině aritmetiky </a:t>
            </a:r>
            <a:r>
              <a:rPr lang="cs-CZ" sz="9600" dirty="0" smtClean="0"/>
              <a:t>v  </a:t>
            </a:r>
            <a:r>
              <a:rPr lang="cs-CZ" sz="9600" dirty="0"/>
              <a:t>6. ročníku jako </a:t>
            </a:r>
            <a:r>
              <a:rPr lang="cs-CZ" sz="9600" dirty="0" smtClean="0"/>
              <a:t>doplňkový, pro oživení učiva.</a:t>
            </a:r>
            <a:endParaRPr lang="cs-CZ" sz="9600" dirty="0"/>
          </a:p>
          <a:p>
            <a:pPr>
              <a:lnSpc>
                <a:spcPct val="120000"/>
              </a:lnSpc>
            </a:pPr>
            <a:r>
              <a:rPr lang="cs-CZ" sz="9600" dirty="0"/>
              <a:t>Na začátku hodiny si </a:t>
            </a:r>
            <a:r>
              <a:rPr lang="cs-CZ" sz="9600" dirty="0" smtClean="0"/>
              <a:t>zopakujeme pojem </a:t>
            </a:r>
            <a:r>
              <a:rPr lang="cs-CZ" sz="9600" dirty="0" err="1" smtClean="0"/>
              <a:t>ciferný</a:t>
            </a:r>
            <a:r>
              <a:rPr lang="cs-CZ" sz="9600" dirty="0" smtClean="0"/>
              <a:t> součet. </a:t>
            </a:r>
            <a:endParaRPr lang="cs-CZ" sz="9600" dirty="0"/>
          </a:p>
          <a:p>
            <a:pPr>
              <a:lnSpc>
                <a:spcPct val="120000"/>
              </a:lnSpc>
            </a:pPr>
            <a:r>
              <a:rPr lang="cs-CZ" sz="9600" dirty="0" smtClean="0"/>
              <a:t>Definujeme nový pojem KONEČNÝ CIFERNÝ SOUČET a na několika příkladech procvičíme.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Následuje názorná ukázka postupu devítkové zkoušky, doprovázená animací.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Na závěr je zařazen příklad na procvičení s následným správným řešením.</a:t>
            </a:r>
          </a:p>
          <a:p>
            <a:pPr marL="0" indent="0">
              <a:lnSpc>
                <a:spcPct val="120000"/>
              </a:lnSpc>
              <a:buNone/>
            </a:pPr>
            <a:endParaRPr lang="cs-CZ" sz="9600" dirty="0" smtClean="0"/>
          </a:p>
          <a:p>
            <a:pPr>
              <a:lnSpc>
                <a:spcPct val="120000"/>
              </a:lnSpc>
              <a:buNone/>
            </a:pPr>
            <a:r>
              <a:rPr lang="cs-CZ" sz="9600" dirty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9600" b="1" dirty="0">
                <a:solidFill>
                  <a:schemeClr val="bg2">
                    <a:lumMod val="25000"/>
                  </a:schemeClr>
                </a:solidFill>
              </a:rPr>
              <a:t>použitá literatura:</a:t>
            </a:r>
          </a:p>
          <a:p>
            <a:pPr>
              <a:lnSpc>
                <a:spcPct val="120000"/>
              </a:lnSpc>
              <a:buNone/>
            </a:pPr>
            <a:r>
              <a:rPr lang="cs-CZ" sz="9600" i="1" dirty="0"/>
              <a:t>	</a:t>
            </a:r>
            <a:r>
              <a:rPr lang="cs-CZ" sz="9600" i="1" dirty="0" smtClean="0"/>
              <a:t>Populární encyklopedie matematiky, F. Charvát, J. </a:t>
            </a:r>
            <a:r>
              <a:rPr lang="cs-CZ" sz="9600" i="1" dirty="0" err="1" smtClean="0"/>
              <a:t>Šmelhaus</a:t>
            </a:r>
            <a:r>
              <a:rPr lang="cs-CZ" sz="9600" i="1" dirty="0" smtClean="0"/>
              <a:t>, SNTL Praha 1971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1458</TotalTime>
  <Words>401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 MATEMATIKA – ARITMETIKA 6</vt:lpstr>
      <vt:lpstr>DEVÍTKOVÁ ZKOUŠKA PRO DĚLENÍ,  ANEB NĚCO NAVÍC</vt:lpstr>
      <vt:lpstr>KONEČNÝ CIFERNÝ SOUČET JAK NA NĚJ?</vt:lpstr>
      <vt:lpstr>POJĎME TO VYZKOUŠET</vt:lpstr>
      <vt:lpstr>SPRÁVNÉ ŘEŠENÍ:</vt:lpstr>
      <vt:lpstr>Prezentace aplikace PowerPoint</vt:lpstr>
      <vt:lpstr>Prezentace aplikace PowerPoint</vt:lpstr>
      <vt:lpstr>Prezentace aplikace PowerPoint</vt:lpstr>
      <vt:lpstr>ZKOUŠKA ZNALOSTÍ:</vt:lpstr>
      <vt:lpstr>ŘEŠENÍ: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ucitel</cp:lastModifiedBy>
  <cp:revision>182</cp:revision>
  <dcterms:created xsi:type="dcterms:W3CDTF">2011-11-27T20:43:59Z</dcterms:created>
  <dcterms:modified xsi:type="dcterms:W3CDTF">2013-04-30T11:02:12Z</dcterms:modified>
</cp:coreProperties>
</file>