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6" r:id="rId2"/>
    <p:sldId id="257" r:id="rId3"/>
    <p:sldId id="286" r:id="rId4"/>
    <p:sldId id="284" r:id="rId5"/>
    <p:sldId id="287" r:id="rId6"/>
    <p:sldId id="288" r:id="rId7"/>
    <p:sldId id="266" r:id="rId8"/>
    <p:sldId id="289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588" autoAdjust="0"/>
    <p:restoredTop sz="94671" autoAdjust="0"/>
  </p:normalViewPr>
  <p:slideViewPr>
    <p:cSldViewPr>
      <p:cViewPr varScale="1">
        <p:scale>
          <a:sx n="87" d="100"/>
          <a:sy n="87" d="100"/>
        </p:scale>
        <p:origin x="-8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VY_32_INOVACE_10_M6_SUDÁ - LICHÁ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SUDÁ - LICHÁ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15.2.2013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920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777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19722" cy="26197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09861" y="0"/>
          <a:ext cx="6611018" cy="261972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0"/>
        <a:ext cx="6611018" cy="419155"/>
      </dsp:txXfrm>
    </dsp:sp>
    <dsp:sp modelId="{A52A0455-90FF-4808-ABD0-F02540D31D5A}">
      <dsp:nvSpPr>
        <dsp:cNvPr id="0" name=""/>
        <dsp:cNvSpPr/>
      </dsp:nvSpPr>
      <dsp:spPr>
        <a:xfrm>
          <a:off x="275070" y="419155"/>
          <a:ext cx="2069580" cy="20695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09861" y="419155"/>
          <a:ext cx="6611018" cy="206958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419155"/>
        <a:ext cx="6611018" cy="419155"/>
      </dsp:txXfrm>
    </dsp:sp>
    <dsp:sp modelId="{313FC574-E1CD-4FB4-B054-0B805CE0447D}">
      <dsp:nvSpPr>
        <dsp:cNvPr id="0" name=""/>
        <dsp:cNvSpPr/>
      </dsp:nvSpPr>
      <dsp:spPr>
        <a:xfrm>
          <a:off x="550141" y="838311"/>
          <a:ext cx="1519438" cy="15194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09861" y="838311"/>
          <a:ext cx="6611018" cy="151943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VY_32_INOVACE_10_M6_SUDÁ - LICHÁ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838311"/>
        <a:ext cx="6611018" cy="419155"/>
      </dsp:txXfrm>
    </dsp:sp>
    <dsp:sp modelId="{FFC9F71D-1B4F-4AD9-A4A6-86ADEFC8AF5C}">
      <dsp:nvSpPr>
        <dsp:cNvPr id="0" name=""/>
        <dsp:cNvSpPr/>
      </dsp:nvSpPr>
      <dsp:spPr>
        <a:xfrm>
          <a:off x="825212" y="1257466"/>
          <a:ext cx="969297" cy="9692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09861" y="1332780"/>
          <a:ext cx="6611018" cy="969297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SUDÁ - LICHÁ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332780"/>
        <a:ext cx="6611018" cy="419155"/>
      </dsp:txXfrm>
    </dsp:sp>
    <dsp:sp modelId="{EE85B701-7295-41C0-BA7A-34D3756A2AE6}">
      <dsp:nvSpPr>
        <dsp:cNvPr id="0" name=""/>
        <dsp:cNvSpPr/>
      </dsp:nvSpPr>
      <dsp:spPr>
        <a:xfrm>
          <a:off x="1100283" y="1676622"/>
          <a:ext cx="419155" cy="4191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09861" y="1676622"/>
          <a:ext cx="6611018" cy="41915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15.2.2013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676622"/>
        <a:ext cx="6611018" cy="419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377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ARITMETIKA 6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83568" y="4581128"/>
            <a:ext cx="7854696" cy="77652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SUDÁ - LICHÁ</a:t>
            </a:r>
            <a:endParaRPr lang="cs-CZ" sz="3200" b="1" dirty="0"/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1728807419"/>
              </p:ext>
            </p:extLst>
          </p:nvPr>
        </p:nvGraphicFramePr>
        <p:xfrm>
          <a:off x="1115616" y="908720"/>
          <a:ext cx="7920880" cy="2619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179512" y="1484784"/>
            <a:ext cx="8604448" cy="518487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Tx/>
              <a:buFontTx/>
              <a:buChar char="-"/>
            </a:pPr>
            <a:r>
              <a:rPr lang="cs-CZ" sz="2800" dirty="0" smtClean="0"/>
              <a:t>Již ovládáme znaky dělitelnosti a snadno rozeznáme </a:t>
            </a:r>
            <a:r>
              <a:rPr lang="cs-CZ" sz="2800" b="1" dirty="0" smtClean="0"/>
              <a:t>SUDÁ A LICHÁ ČÍSLA.</a:t>
            </a:r>
          </a:p>
          <a:p>
            <a:pPr>
              <a:lnSpc>
                <a:spcPct val="150000"/>
              </a:lnSpc>
              <a:buClrTx/>
              <a:buFontTx/>
              <a:buChar char="-"/>
            </a:pPr>
            <a:r>
              <a:rPr lang="cs-CZ" sz="2800" dirty="0" smtClean="0"/>
              <a:t>Jak to bude s jejich </a:t>
            </a:r>
            <a:r>
              <a:rPr lang="cs-CZ" sz="2800" b="1" dirty="0" smtClean="0"/>
              <a:t>VZÁJEMNÝM SOUČTEM</a:t>
            </a:r>
            <a:r>
              <a:rPr lang="cs-CZ" sz="2800" dirty="0" smtClean="0"/>
              <a:t>?</a:t>
            </a:r>
          </a:p>
          <a:p>
            <a:pPr>
              <a:lnSpc>
                <a:spcPct val="150000"/>
              </a:lnSpc>
              <a:buClrTx/>
              <a:buFontTx/>
              <a:buChar char="-"/>
            </a:pPr>
            <a:r>
              <a:rPr lang="cs-CZ" sz="2800" dirty="0" smtClean="0"/>
              <a:t>Zkusíme si sudá a lichá čísla zobrazit jako </a:t>
            </a:r>
            <a:r>
              <a:rPr lang="cs-CZ" sz="2800" b="1" dirty="0" smtClean="0"/>
              <a:t>KOSTKY DOMINA </a:t>
            </a:r>
            <a:r>
              <a:rPr lang="cs-CZ" sz="2800" dirty="0" smtClean="0"/>
              <a:t>a skládat je k sobě.</a:t>
            </a:r>
          </a:p>
          <a:p>
            <a:pPr>
              <a:lnSpc>
                <a:spcPct val="150000"/>
              </a:lnSpc>
              <a:buClrTx/>
              <a:buFontTx/>
              <a:buChar char="-"/>
            </a:pPr>
            <a:r>
              <a:rPr lang="cs-CZ" sz="2800" dirty="0" smtClean="0"/>
              <a:t>Sudá čísla zobrazíme jako čtverce, nebo obdélníky.</a:t>
            </a:r>
          </a:p>
          <a:p>
            <a:pPr>
              <a:lnSpc>
                <a:spcPct val="150000"/>
              </a:lnSpc>
              <a:buClrTx/>
              <a:buFontTx/>
              <a:buChar char="-"/>
            </a:pPr>
            <a:r>
              <a:rPr lang="cs-CZ" sz="2800" dirty="0" smtClean="0"/>
              <a:t>Lichá čísla jako „obdélník s výstupkem“.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5536" y="476672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SUDÁ A LICHÁ ČÍSLA</a:t>
            </a:r>
            <a:b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SOUČET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738898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SUDÁ ČÍSLA: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740789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LICHÁ ČÍSLA:</a:t>
            </a:r>
            <a:endParaRPr lang="cs-CZ" sz="3600" b="1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4572000" y="1268760"/>
            <a:ext cx="0" cy="504056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1547664" y="1683859"/>
            <a:ext cx="648072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12044" y="2966255"/>
            <a:ext cx="9547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4</a:t>
            </a:r>
            <a:endParaRPr lang="cs-CZ" sz="5400" b="1" dirty="0"/>
          </a:p>
        </p:txBody>
      </p:sp>
      <p:sp>
        <p:nvSpPr>
          <p:cNvPr id="22" name="Obdélník 21"/>
          <p:cNvSpPr/>
          <p:nvPr/>
        </p:nvSpPr>
        <p:spPr>
          <a:xfrm>
            <a:off x="1547664" y="2909055"/>
            <a:ext cx="1296144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619944" y="1836259"/>
            <a:ext cx="9547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2</a:t>
            </a:r>
            <a:endParaRPr lang="cs-CZ" sz="5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2044" y="4166229"/>
            <a:ext cx="9547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6</a:t>
            </a:r>
            <a:endParaRPr lang="cs-CZ" sz="5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2044" y="5433841"/>
            <a:ext cx="9547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8</a:t>
            </a:r>
            <a:endParaRPr lang="cs-CZ" sz="5400" b="1" dirty="0"/>
          </a:p>
        </p:txBody>
      </p:sp>
      <p:sp>
        <p:nvSpPr>
          <p:cNvPr id="26" name="Ovál 25"/>
          <p:cNvSpPr/>
          <p:nvPr/>
        </p:nvSpPr>
        <p:spPr>
          <a:xfrm>
            <a:off x="1772489" y="2363984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1763688" y="1841691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1781290" y="3567817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772489" y="3045524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2306190" y="3571183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2297389" y="3048890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1812152" y="4868336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1803351" y="4346043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414202" y="4871702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2405401" y="4349409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068633" y="4849286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3059832" y="4326993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1812152" y="6193210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1803351" y="5670917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2414202" y="6193209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2405401" y="5670916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3061721" y="6198844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3052920" y="5676551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3716705" y="6184329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3707904" y="5662036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1547664" y="4167119"/>
            <a:ext cx="1944216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1541304" y="5462663"/>
            <a:ext cx="2598647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4708116" y="3078537"/>
            <a:ext cx="9547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3</a:t>
            </a:r>
            <a:endParaRPr lang="cs-CZ" sz="5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716016" y="1948541"/>
            <a:ext cx="9547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1</a:t>
            </a:r>
            <a:endParaRPr lang="cs-CZ" sz="5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708116" y="4278511"/>
            <a:ext cx="9547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5</a:t>
            </a:r>
            <a:endParaRPr lang="cs-CZ" sz="5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708116" y="5546123"/>
            <a:ext cx="9547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7</a:t>
            </a:r>
            <a:endParaRPr lang="cs-CZ" sz="5400" b="1" dirty="0"/>
          </a:p>
        </p:txBody>
      </p:sp>
      <p:sp>
        <p:nvSpPr>
          <p:cNvPr id="56" name="Obdélník 55"/>
          <p:cNvSpPr/>
          <p:nvPr/>
        </p:nvSpPr>
        <p:spPr>
          <a:xfrm>
            <a:off x="6313445" y="3093543"/>
            <a:ext cx="621027" cy="53567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6515946" y="3242317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5670781" y="3084486"/>
            <a:ext cx="648072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5895606" y="3764611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vál 59"/>
          <p:cNvSpPr/>
          <p:nvPr/>
        </p:nvSpPr>
        <p:spPr>
          <a:xfrm>
            <a:off x="5886805" y="3242318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5684303" y="2136255"/>
            <a:ext cx="621027" cy="53567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5878901" y="2291796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5670781" y="4278511"/>
            <a:ext cx="1296144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904407" y="4937273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5895606" y="4414980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6429307" y="4940639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6420506" y="4418346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6966790" y="4289800"/>
            <a:ext cx="621027" cy="53567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7161388" y="4445341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5937711" y="6151398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5928910" y="5629105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6539761" y="6154764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6530960" y="5632471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7194192" y="6132348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7185391" y="5610055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5673223" y="5450181"/>
            <a:ext cx="1944216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7617439" y="5450181"/>
            <a:ext cx="621027" cy="53567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7812037" y="5605722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41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196975"/>
            <a:ext cx="9144000" cy="5400675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800" b="1" dirty="0" smtClean="0"/>
              <a:t>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38513" y="260648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SČÍTÁME SUDÁ ČÍSLA: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134204" y="4972219"/>
            <a:ext cx="556332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SOUČET</a:t>
            </a:r>
            <a:r>
              <a:rPr lang="cs-CZ" sz="3200" dirty="0" smtClean="0"/>
              <a:t> DVOU </a:t>
            </a:r>
            <a:r>
              <a:rPr lang="cs-CZ" sz="3200" b="1" dirty="0" smtClean="0"/>
              <a:t>SUDÝCH</a:t>
            </a:r>
            <a:r>
              <a:rPr lang="cs-CZ" sz="3200" dirty="0" smtClean="0"/>
              <a:t> ČÍSEL JE VŽDY ČÍSLO </a:t>
            </a:r>
            <a:r>
              <a:rPr lang="cs-CZ" sz="3200" b="1" dirty="0" smtClean="0"/>
              <a:t>SUDÉ.</a:t>
            </a:r>
            <a:endParaRPr lang="cs-CZ" sz="3200" b="1" dirty="0"/>
          </a:p>
        </p:txBody>
      </p:sp>
      <p:sp>
        <p:nvSpPr>
          <p:cNvPr id="8" name="Obdélník 7"/>
          <p:cNvSpPr/>
          <p:nvPr/>
        </p:nvSpPr>
        <p:spPr>
          <a:xfrm>
            <a:off x="1164080" y="1683859"/>
            <a:ext cx="648072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158419" y="3551049"/>
            <a:ext cx="1296144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380104" y="2363984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371303" y="1841691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392045" y="4209811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383244" y="3687518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916945" y="4213177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908144" y="3690884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577037" y="2385076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568236" y="1862783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179087" y="2388442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3170286" y="1866149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833518" y="2366026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824717" y="1843733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058872" y="2414406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5050071" y="1892113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660922" y="2414405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5652121" y="1892112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6308441" y="2420040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6299640" y="1897747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6963425" y="2405525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6954624" y="1883232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312549" y="1683859"/>
            <a:ext cx="1944216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788024" y="1683859"/>
            <a:ext cx="2598647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960621" y="3551049"/>
            <a:ext cx="1296144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194247" y="4209811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185446" y="3687518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3719147" y="4213177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3710346" y="3690884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5058872" y="4280604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5050071" y="3758311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5660922" y="4280603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5652121" y="3758310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6308441" y="4286238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6299640" y="3763945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6963425" y="4271723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6954624" y="3749430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4788024" y="3550057"/>
            <a:ext cx="2598647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us 3"/>
          <p:cNvSpPr/>
          <p:nvPr/>
        </p:nvSpPr>
        <p:spPr>
          <a:xfrm>
            <a:off x="1805161" y="1972340"/>
            <a:ext cx="536841" cy="55436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Plus 49"/>
          <p:cNvSpPr/>
          <p:nvPr/>
        </p:nvSpPr>
        <p:spPr>
          <a:xfrm>
            <a:off x="2443377" y="3799812"/>
            <a:ext cx="536841" cy="55436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Je rovno 4"/>
          <p:cNvSpPr/>
          <p:nvPr/>
        </p:nvSpPr>
        <p:spPr>
          <a:xfrm>
            <a:off x="4291413" y="1936336"/>
            <a:ext cx="457200" cy="62636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1" name="Je rovno 50"/>
          <p:cNvSpPr/>
          <p:nvPr/>
        </p:nvSpPr>
        <p:spPr>
          <a:xfrm>
            <a:off x="4291413" y="3757649"/>
            <a:ext cx="457200" cy="62636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611560" y="5085184"/>
            <a:ext cx="2349061" cy="8512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29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6" grpId="0" animBg="1"/>
      <p:bldP spid="27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4" grpId="0" animBg="1"/>
      <p:bldP spid="50" grpId="0" animBg="1"/>
      <p:bldP spid="5" grpId="0" animBg="1"/>
      <p:bldP spid="51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196975"/>
            <a:ext cx="9144000" cy="5400675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800" b="1" dirty="0" smtClean="0"/>
              <a:t>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03865" y="188640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SČÍTÁME LICHÁ ČÍSLA: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134204" y="4972219"/>
            <a:ext cx="556332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SOUČET</a:t>
            </a:r>
            <a:r>
              <a:rPr lang="cs-CZ" sz="3200" dirty="0" smtClean="0"/>
              <a:t> DVOU </a:t>
            </a:r>
            <a:r>
              <a:rPr lang="cs-CZ" sz="3200" b="1" dirty="0" smtClean="0"/>
              <a:t>LICHÝCH</a:t>
            </a:r>
            <a:r>
              <a:rPr lang="cs-CZ" sz="3200" dirty="0" smtClean="0"/>
              <a:t> ČÍSEL JE VŽDY ČÍSLO </a:t>
            </a:r>
            <a:r>
              <a:rPr lang="cs-CZ" sz="3200" b="1" dirty="0" smtClean="0"/>
              <a:t>SUDÉ.</a:t>
            </a:r>
            <a:endParaRPr lang="cs-CZ" sz="3200" b="1" dirty="0"/>
          </a:p>
        </p:txBody>
      </p:sp>
      <p:sp>
        <p:nvSpPr>
          <p:cNvPr id="4" name="Plus 3"/>
          <p:cNvSpPr/>
          <p:nvPr/>
        </p:nvSpPr>
        <p:spPr>
          <a:xfrm>
            <a:off x="1805161" y="1972340"/>
            <a:ext cx="536841" cy="55436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Plus 49"/>
          <p:cNvSpPr/>
          <p:nvPr/>
        </p:nvSpPr>
        <p:spPr>
          <a:xfrm>
            <a:off x="2443377" y="3799812"/>
            <a:ext cx="536841" cy="55436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Je rovno 4"/>
          <p:cNvSpPr/>
          <p:nvPr/>
        </p:nvSpPr>
        <p:spPr>
          <a:xfrm>
            <a:off x="4507940" y="1936336"/>
            <a:ext cx="457200" cy="62636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1" name="Je rovno 50"/>
          <p:cNvSpPr/>
          <p:nvPr/>
        </p:nvSpPr>
        <p:spPr>
          <a:xfrm>
            <a:off x="4496771" y="3763808"/>
            <a:ext cx="457200" cy="62636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611560" y="5085184"/>
            <a:ext cx="2349061" cy="8512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1606843" y="3423894"/>
            <a:ext cx="621027" cy="53567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1809344" y="3572668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964179" y="3414837"/>
            <a:ext cx="648072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1189004" y="4094962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Ovál 55"/>
          <p:cNvSpPr/>
          <p:nvPr/>
        </p:nvSpPr>
        <p:spPr>
          <a:xfrm>
            <a:off x="1180203" y="3572669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1035704" y="2307188"/>
            <a:ext cx="621027" cy="53567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230302" y="2462729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2388551" y="1746155"/>
            <a:ext cx="1296144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2622177" y="2404917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2613376" y="1882624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3147077" y="2408283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3138276" y="1885990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3684695" y="1753052"/>
            <a:ext cx="621027" cy="53567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3879293" y="1888571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5458938" y="2447043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5450137" y="1924750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6060988" y="2450409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6052187" y="1928116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6715419" y="2427993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6706618" y="1905700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5196892" y="1762738"/>
            <a:ext cx="1944216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3684695" y="3572668"/>
            <a:ext cx="648072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3909520" y="4252793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3" name="Ovál 92"/>
          <p:cNvSpPr/>
          <p:nvPr/>
        </p:nvSpPr>
        <p:spPr>
          <a:xfrm>
            <a:off x="3900719" y="3730500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3060504" y="4112728"/>
            <a:ext cx="621027" cy="53567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3263005" y="4261502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5458938" y="4261382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5450137" y="3739089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6060988" y="4264748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>
            <a:off x="6052187" y="3742455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vál 99"/>
          <p:cNvSpPr/>
          <p:nvPr/>
        </p:nvSpPr>
        <p:spPr>
          <a:xfrm>
            <a:off x="6715419" y="4242332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vál 100"/>
          <p:cNvSpPr/>
          <p:nvPr/>
        </p:nvSpPr>
        <p:spPr>
          <a:xfrm>
            <a:off x="6706618" y="3720039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5196892" y="3577077"/>
            <a:ext cx="1944216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078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4" grpId="0" animBg="1"/>
      <p:bldP spid="50" grpId="0" animBg="1"/>
      <p:bldP spid="5" grpId="0" animBg="1"/>
      <p:bldP spid="51" grpId="0" animBg="1"/>
      <p:bldP spid="7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196975"/>
            <a:ext cx="9144000" cy="5400675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800" b="1" dirty="0" smtClean="0"/>
              <a:t>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51520" y="260648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SČÍTÁME SUDÁ a LICHÁ ČÍSLA: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169535" y="4980552"/>
            <a:ext cx="556332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SOUČET</a:t>
            </a:r>
            <a:r>
              <a:rPr lang="cs-CZ" sz="3200" dirty="0" smtClean="0"/>
              <a:t> </a:t>
            </a:r>
            <a:r>
              <a:rPr lang="cs-CZ" sz="3200" b="1" dirty="0" smtClean="0"/>
              <a:t>SUDÉHO A LICHÉHO </a:t>
            </a:r>
            <a:r>
              <a:rPr lang="cs-CZ" sz="3200" dirty="0" smtClean="0"/>
              <a:t>ČÍSLA JE VŽDY ČÍSLO </a:t>
            </a:r>
            <a:r>
              <a:rPr lang="cs-CZ" sz="3200" b="1" dirty="0" smtClean="0"/>
              <a:t>LICHÉ.</a:t>
            </a:r>
            <a:endParaRPr lang="cs-CZ" sz="3200" b="1" dirty="0"/>
          </a:p>
        </p:txBody>
      </p:sp>
      <p:sp>
        <p:nvSpPr>
          <p:cNvPr id="8" name="Obdélník 7"/>
          <p:cNvSpPr/>
          <p:nvPr/>
        </p:nvSpPr>
        <p:spPr>
          <a:xfrm>
            <a:off x="1164080" y="1683859"/>
            <a:ext cx="648072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380104" y="2363984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371303" y="1841691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960621" y="3551049"/>
            <a:ext cx="1296144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194247" y="4209811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185446" y="3687518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3719147" y="4213177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3710346" y="3690884"/>
            <a:ext cx="216024" cy="224589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us 3"/>
          <p:cNvSpPr/>
          <p:nvPr/>
        </p:nvSpPr>
        <p:spPr>
          <a:xfrm>
            <a:off x="1913907" y="1896998"/>
            <a:ext cx="536841" cy="55436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Plus 49"/>
          <p:cNvSpPr/>
          <p:nvPr/>
        </p:nvSpPr>
        <p:spPr>
          <a:xfrm>
            <a:off x="2443377" y="3799812"/>
            <a:ext cx="536841" cy="55436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Je rovno 4"/>
          <p:cNvSpPr/>
          <p:nvPr/>
        </p:nvSpPr>
        <p:spPr>
          <a:xfrm>
            <a:off x="4256765" y="1906442"/>
            <a:ext cx="457200" cy="62636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1" name="Je rovno 50"/>
          <p:cNvSpPr/>
          <p:nvPr/>
        </p:nvSpPr>
        <p:spPr>
          <a:xfrm>
            <a:off x="4256765" y="3720826"/>
            <a:ext cx="457200" cy="62636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611560" y="5085184"/>
            <a:ext cx="2349061" cy="8512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3293895" y="1668383"/>
            <a:ext cx="648072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3518720" y="2348508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Ovál 53"/>
          <p:cNvSpPr/>
          <p:nvPr/>
        </p:nvSpPr>
        <p:spPr>
          <a:xfrm>
            <a:off x="3509919" y="1826215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2669704" y="2208443"/>
            <a:ext cx="621027" cy="53567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2872205" y="2357217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6239902" y="1808448"/>
            <a:ext cx="648072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6464727" y="2488573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Ovál 58"/>
          <p:cNvSpPr/>
          <p:nvPr/>
        </p:nvSpPr>
        <p:spPr>
          <a:xfrm>
            <a:off x="6455926" y="1966280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4967639" y="2348508"/>
            <a:ext cx="621027" cy="53567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5170140" y="2497282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5588666" y="1808448"/>
            <a:ext cx="648072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5813491" y="2488573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vál 63"/>
          <p:cNvSpPr/>
          <p:nvPr/>
        </p:nvSpPr>
        <p:spPr>
          <a:xfrm>
            <a:off x="5804690" y="1966280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1047369" y="3550057"/>
            <a:ext cx="1296144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1280995" y="4208819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1272194" y="3686526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1805895" y="4212185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1797094" y="3689892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426342" y="4099381"/>
            <a:ext cx="621027" cy="53567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620940" y="4234900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5557222" y="3550057"/>
            <a:ext cx="1296144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5790848" y="4208819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5782047" y="3686526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6315748" y="4212185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6306947" y="3689892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4936195" y="4108645"/>
            <a:ext cx="621027" cy="53567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5130793" y="4244164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6853366" y="3550057"/>
            <a:ext cx="1296144" cy="108012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7086992" y="4208819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7078191" y="3686526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7611892" y="4212185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7603091" y="3689892"/>
            <a:ext cx="216024" cy="224589"/>
          </a:xfrm>
          <a:prstGeom prst="ellipse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142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8" grpId="0" animBg="1"/>
      <p:bldP spid="10" grpId="0" animBg="1"/>
      <p:bldP spid="11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" grpId="0" animBg="1"/>
      <p:bldP spid="50" grpId="0" animBg="1"/>
      <p:bldP spid="5" grpId="0" animBg="1"/>
      <p:bldP spid="51" grpId="0" animBg="1"/>
      <p:bldP spid="7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72008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ZKOUŠKA ZNALOSTÍ:</a:t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301608" cy="525658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400" dirty="0" smtClean="0"/>
              <a:t>Bez výpočtu určete, zda bude součet čísel lichý nebo sudý:</a:t>
            </a:r>
          </a:p>
          <a:p>
            <a:pPr marL="0" indent="0">
              <a:buNone/>
            </a:pPr>
            <a:r>
              <a:rPr lang="cs-CZ" sz="4000" dirty="0" smtClean="0"/>
              <a:t>76 + 13 =</a:t>
            </a:r>
          </a:p>
          <a:p>
            <a:pPr marL="0" indent="0">
              <a:buNone/>
            </a:pPr>
            <a:r>
              <a:rPr lang="cs-CZ" sz="4000" dirty="0" smtClean="0"/>
              <a:t>71 + 17 =</a:t>
            </a:r>
          </a:p>
          <a:p>
            <a:pPr marL="0" indent="0">
              <a:buNone/>
            </a:pPr>
            <a:r>
              <a:rPr lang="cs-CZ" sz="4000" dirty="0" smtClean="0"/>
              <a:t>67 + 25 =</a:t>
            </a:r>
          </a:p>
          <a:p>
            <a:pPr marL="0" indent="0">
              <a:buNone/>
            </a:pPr>
            <a:r>
              <a:rPr lang="cs-CZ" sz="4000" dirty="0" smtClean="0"/>
              <a:t>42 + 48 =</a:t>
            </a:r>
          </a:p>
          <a:p>
            <a:pPr marL="0" indent="0">
              <a:buNone/>
            </a:pPr>
            <a:r>
              <a:rPr lang="cs-CZ" sz="4000" dirty="0" smtClean="0"/>
              <a:t>59 + 12 =</a:t>
            </a:r>
          </a:p>
          <a:p>
            <a:pPr marL="0" indent="0">
              <a:buNone/>
            </a:pPr>
            <a:r>
              <a:rPr lang="cs-CZ" sz="4000" dirty="0" smtClean="0"/>
              <a:t>13 + 13 =</a:t>
            </a:r>
          </a:p>
          <a:p>
            <a:pPr marL="0" indent="0">
              <a:buNone/>
            </a:pPr>
            <a:r>
              <a:rPr lang="cs-CZ" sz="4000" dirty="0" smtClean="0"/>
              <a:t>17 + 23 =</a:t>
            </a:r>
          </a:p>
          <a:p>
            <a:pPr marL="0" indent="0">
              <a:buNone/>
            </a:pPr>
            <a:r>
              <a:rPr lang="cs-CZ" sz="4000" dirty="0" smtClean="0"/>
              <a:t>53 + 25 =</a:t>
            </a:r>
          </a:p>
          <a:p>
            <a:pPr marL="0" indent="0">
              <a:buNone/>
            </a:pPr>
            <a:r>
              <a:rPr lang="cs-CZ" sz="4000" dirty="0" smtClean="0"/>
              <a:t>28 + 26 =</a:t>
            </a:r>
          </a:p>
          <a:p>
            <a:pPr marL="0" indent="0">
              <a:buNone/>
            </a:pPr>
            <a:r>
              <a:rPr lang="cs-CZ" sz="4000" dirty="0" smtClean="0"/>
              <a:t>29 + 12 =</a:t>
            </a:r>
          </a:p>
          <a:p>
            <a:pPr marL="0" indent="0">
              <a:buNone/>
            </a:pPr>
            <a:r>
              <a:rPr lang="cs-CZ" sz="4000" dirty="0" smtClean="0"/>
              <a:t>19 + 21 =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39952" y="2852936"/>
            <a:ext cx="1440160" cy="1323439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 cmpd="sng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  </a:t>
            </a:r>
            <a:r>
              <a:rPr lang="cs-CZ" sz="8000" b="1" dirty="0" smtClean="0">
                <a:solidFill>
                  <a:srgbClr val="FF0000"/>
                </a:solidFill>
              </a:rPr>
              <a:t>?</a:t>
            </a:r>
            <a:endParaRPr lang="cs-CZ" sz="8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72008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ZKOUŠKA ZNALOSTÍ – správné řešení:</a:t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301608" cy="525658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000" dirty="0" smtClean="0"/>
              <a:t>76 + 13 =	lichý</a:t>
            </a:r>
          </a:p>
          <a:p>
            <a:pPr marL="0" indent="0">
              <a:buNone/>
            </a:pPr>
            <a:r>
              <a:rPr lang="cs-CZ" sz="4000" dirty="0" smtClean="0"/>
              <a:t>71 + 17 = 	sudý</a:t>
            </a:r>
          </a:p>
          <a:p>
            <a:pPr marL="0" indent="0">
              <a:buNone/>
            </a:pPr>
            <a:r>
              <a:rPr lang="cs-CZ" sz="4000" dirty="0" smtClean="0"/>
              <a:t>67 + </a:t>
            </a:r>
            <a:r>
              <a:rPr lang="cs-CZ" sz="4000" dirty="0"/>
              <a:t>25 </a:t>
            </a:r>
            <a:r>
              <a:rPr lang="cs-CZ" sz="4000" dirty="0" smtClean="0"/>
              <a:t>=	sudý</a:t>
            </a: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42 + 48 =	sudý</a:t>
            </a:r>
          </a:p>
          <a:p>
            <a:pPr marL="0" indent="0">
              <a:buNone/>
            </a:pPr>
            <a:r>
              <a:rPr lang="cs-CZ" sz="4000" dirty="0" smtClean="0"/>
              <a:t>59 + 12 =	lichý</a:t>
            </a:r>
          </a:p>
          <a:p>
            <a:pPr marL="0" indent="0">
              <a:buNone/>
            </a:pPr>
            <a:r>
              <a:rPr lang="cs-CZ" sz="4000" dirty="0" smtClean="0"/>
              <a:t>13 + 13 =	sudý</a:t>
            </a:r>
          </a:p>
          <a:p>
            <a:pPr marL="0" indent="0">
              <a:buNone/>
            </a:pPr>
            <a:r>
              <a:rPr lang="cs-CZ" sz="4000" dirty="0" smtClean="0"/>
              <a:t>17 + 23 =	sudý</a:t>
            </a:r>
          </a:p>
          <a:p>
            <a:pPr marL="0" indent="0">
              <a:buNone/>
            </a:pPr>
            <a:r>
              <a:rPr lang="cs-CZ" sz="4000" dirty="0" smtClean="0"/>
              <a:t>53 + 25 =	sudý</a:t>
            </a:r>
          </a:p>
          <a:p>
            <a:pPr marL="0" indent="0">
              <a:buNone/>
            </a:pPr>
            <a:r>
              <a:rPr lang="cs-CZ" sz="4000" dirty="0" smtClean="0"/>
              <a:t>28 + 26 =	sudý</a:t>
            </a:r>
          </a:p>
          <a:p>
            <a:pPr marL="0" indent="0">
              <a:buNone/>
            </a:pPr>
            <a:r>
              <a:rPr lang="cs-CZ" sz="4000" dirty="0" smtClean="0"/>
              <a:t>29 + 12 =	lichý</a:t>
            </a:r>
          </a:p>
          <a:p>
            <a:pPr marL="0" indent="0">
              <a:buNone/>
            </a:pPr>
            <a:r>
              <a:rPr lang="cs-CZ" sz="4000" dirty="0" smtClean="0"/>
              <a:t>19 + 21 =	sudý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5936" y="2924944"/>
            <a:ext cx="4752528" cy="2554545"/>
          </a:xfrm>
          <a:prstGeom prst="rect">
            <a:avLst/>
          </a:prstGeom>
          <a:solidFill>
            <a:srgbClr val="FFC000">
              <a:alpha val="46000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 závěr opět něco z anglického jazyka:</a:t>
            </a:r>
          </a:p>
          <a:p>
            <a:endParaRPr lang="cs-CZ" sz="3200" dirty="0"/>
          </a:p>
          <a:p>
            <a:r>
              <a:rPr lang="cs-CZ" sz="3200" b="1" dirty="0" smtClean="0"/>
              <a:t>Sudé číslo – </a:t>
            </a:r>
            <a:r>
              <a:rPr lang="cs-CZ" sz="3200" b="1" dirty="0" err="1" smtClean="0"/>
              <a:t>even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number</a:t>
            </a:r>
            <a:endParaRPr lang="cs-CZ" sz="3200" b="1" dirty="0" smtClean="0"/>
          </a:p>
          <a:p>
            <a:r>
              <a:rPr lang="cs-CZ" sz="3200" b="1" dirty="0" smtClean="0"/>
              <a:t>Liché číslo – </a:t>
            </a:r>
            <a:r>
              <a:rPr lang="cs-CZ" sz="3200" b="1" dirty="0" err="1" smtClean="0"/>
              <a:t>odd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number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799223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24744" y="476672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908720"/>
            <a:ext cx="8291264" cy="5415880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cs-CZ" sz="9600" dirty="0"/>
              <a:t>Tento výukový materiál bude využíván při hodině aritmetiky </a:t>
            </a:r>
            <a:r>
              <a:rPr lang="cs-CZ" sz="9600" dirty="0" smtClean="0"/>
              <a:t>v  </a:t>
            </a:r>
            <a:r>
              <a:rPr lang="cs-CZ" sz="9600" dirty="0"/>
              <a:t>6. ročníku jako </a:t>
            </a:r>
            <a:r>
              <a:rPr lang="cs-CZ" sz="9600" dirty="0" smtClean="0"/>
              <a:t>doplňující, pro tzv. relaxační chvilky.</a:t>
            </a:r>
            <a:endParaRPr lang="cs-CZ" sz="9600" dirty="0"/>
          </a:p>
          <a:p>
            <a:pPr>
              <a:lnSpc>
                <a:spcPct val="120000"/>
              </a:lnSpc>
            </a:pPr>
            <a:r>
              <a:rPr lang="cs-CZ" sz="9600" dirty="0" smtClean="0"/>
              <a:t>Sudá a lichá čísla znázorňujeme graficky jako kostky domina.</a:t>
            </a:r>
            <a:endParaRPr lang="cs-CZ" sz="9600" dirty="0"/>
          </a:p>
          <a:p>
            <a:pPr>
              <a:lnSpc>
                <a:spcPct val="120000"/>
              </a:lnSpc>
            </a:pPr>
            <a:r>
              <a:rPr lang="cs-CZ" sz="9600" dirty="0" smtClean="0"/>
              <a:t>Pak je po dvojicích sčítáme, ale jako grafické obrazce.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Postupně definujeme jaký bude součet při dvou sudých, dvou lichých, nebo při kombinaci lichého a sudého čísla.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Na závěr následuje krátké procvičení nových znalostí.</a:t>
            </a:r>
          </a:p>
          <a:p>
            <a:pPr>
              <a:lnSpc>
                <a:spcPct val="120000"/>
              </a:lnSpc>
            </a:pPr>
            <a:r>
              <a:rPr lang="cs-CZ" sz="9600" dirty="0"/>
              <a:t>pro upevnění mezipředmětových </a:t>
            </a:r>
            <a:r>
              <a:rPr lang="cs-CZ" sz="9600" dirty="0" smtClean="0"/>
              <a:t>vztahů zmíníme dva pojmy z angličtiny, </a:t>
            </a:r>
            <a:endParaRPr lang="cs-CZ" sz="9600" dirty="0"/>
          </a:p>
          <a:p>
            <a:pPr>
              <a:lnSpc>
                <a:spcPct val="120000"/>
              </a:lnSpc>
              <a:buNone/>
            </a:pPr>
            <a:r>
              <a:rPr lang="cs-CZ" sz="9600" dirty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9600" b="1" dirty="0">
                <a:solidFill>
                  <a:schemeClr val="bg2">
                    <a:lumMod val="25000"/>
                  </a:schemeClr>
                </a:solidFill>
              </a:rPr>
              <a:t>použitá literatura:</a:t>
            </a:r>
          </a:p>
          <a:p>
            <a:pPr>
              <a:lnSpc>
                <a:spcPct val="120000"/>
              </a:lnSpc>
              <a:buNone/>
            </a:pPr>
            <a:r>
              <a:rPr lang="cs-CZ" sz="9600" i="1" dirty="0"/>
              <a:t>	</a:t>
            </a:r>
            <a:r>
              <a:rPr lang="cs-CZ" sz="9600" i="1" dirty="0" smtClean="0"/>
              <a:t>Aritmetika </a:t>
            </a:r>
            <a:r>
              <a:rPr lang="cs-CZ" sz="9600" i="1" dirty="0"/>
              <a:t>6 – </a:t>
            </a:r>
            <a:r>
              <a:rPr lang="cs-CZ" sz="9600" i="1" dirty="0" smtClean="0"/>
              <a:t>pracovní sešit, desetinná čísla, dělitelnost, Zdena Rosecká; </a:t>
            </a:r>
            <a:r>
              <a:rPr lang="cs-CZ" sz="9600" i="1" dirty="0"/>
              <a:t>nakladatelství </a:t>
            </a:r>
            <a:r>
              <a:rPr lang="cs-CZ" sz="9600" i="1" dirty="0" smtClean="0"/>
              <a:t> Nová škola Brno 2003</a:t>
            </a:r>
            <a:endParaRPr lang="cs-CZ" sz="9600" dirty="0"/>
          </a:p>
          <a:p>
            <a:endParaRPr lang="cs-CZ" dirty="0" smtClean="0"/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1334</TotalTime>
  <Words>311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 MATEMATIKA – ARITMETIKA 6</vt:lpstr>
      <vt:lpstr>SUDÁ A LICHÁ ČÍSLA SOUČET</vt:lpstr>
      <vt:lpstr>Prezentace aplikace PowerPoint</vt:lpstr>
      <vt:lpstr>SČÍTÁME SUDÁ ČÍSLA:</vt:lpstr>
      <vt:lpstr>SČÍTÁME LICHÁ ČÍSLA:</vt:lpstr>
      <vt:lpstr>SČÍTÁME SUDÁ a LICHÁ ČÍSLA:</vt:lpstr>
      <vt:lpstr>  ZKOUŠKA ZNALOSTÍ:  </vt:lpstr>
      <vt:lpstr>  ZKOUŠKA ZNALOSTÍ – správné řešení:  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ucitel</cp:lastModifiedBy>
  <cp:revision>173</cp:revision>
  <dcterms:created xsi:type="dcterms:W3CDTF">2011-11-27T20:43:59Z</dcterms:created>
  <dcterms:modified xsi:type="dcterms:W3CDTF">2013-04-30T11:03:07Z</dcterms:modified>
</cp:coreProperties>
</file>