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57" r:id="rId3"/>
    <p:sldId id="286" r:id="rId4"/>
    <p:sldId id="284" r:id="rId5"/>
    <p:sldId id="288" r:id="rId6"/>
    <p:sldId id="287" r:id="rId7"/>
    <p:sldId id="28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71" autoAdjust="0"/>
  </p:normalViewPr>
  <p:slideViewPr>
    <p:cSldViewPr>
      <p:cViewPr>
        <p:scale>
          <a:sx n="66" d="100"/>
          <a:sy n="66" d="100"/>
        </p:scale>
        <p:origin x="-1494" y="-5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60128" cy="6012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VY_32_INOVACE_11_M6_OSOVÁ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SOUMĚRNOST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OSOVÁ SOUMĚRNOST ve čtvercové síti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28.3.2013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09861" y="838311"/>
          <a:ext cx="6611018" cy="151943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VY_32_INOVACE_11_M6_OSOVÁ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SOUMĚRNOST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838311"/>
        <a:ext cx="6611018" cy="419155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3278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OSOVÁ SOUMĚRNOST ve čtvercové síti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32780"/>
        <a:ext cx="6611018" cy="41915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28.3.2013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OSOVÁ SOUMĚRNOST ve čtvercové síti</a:t>
            </a:r>
            <a:endParaRPr lang="cs-CZ" sz="3200" b="1" dirty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3682836729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611560" y="1700808"/>
            <a:ext cx="8136904" cy="462551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dirty="0" smtClean="0"/>
              <a:t>Osová souměrnost je </a:t>
            </a:r>
            <a:r>
              <a:rPr lang="cs-CZ" sz="2800" b="1" dirty="0" smtClean="0"/>
              <a:t>GEOMETRICKÉ ZOBRAZENÍ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b="1" dirty="0" smtClean="0"/>
              <a:t>VZORY a OBRAZY </a:t>
            </a:r>
            <a:r>
              <a:rPr lang="cs-CZ" sz="2800" dirty="0" smtClean="0"/>
              <a:t>jsou souměrné podle osy </a:t>
            </a:r>
            <a:r>
              <a:rPr lang="cs-CZ" sz="2800" i="1" dirty="0" smtClean="0"/>
              <a:t>o.</a:t>
            </a:r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dirty="0" smtClean="0"/>
              <a:t>Vzor i obraz jsou </a:t>
            </a:r>
            <a:r>
              <a:rPr lang="cs-CZ" sz="2800" b="1" dirty="0" smtClean="0"/>
              <a:t>STEJNĚ VZDÁLENY </a:t>
            </a:r>
            <a:r>
              <a:rPr lang="cs-CZ" sz="2800" dirty="0" smtClean="0"/>
              <a:t>od osy souměrnosti.</a:t>
            </a:r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dirty="0" smtClean="0"/>
              <a:t>Spojnice vzoru a obrazu je vždy </a:t>
            </a:r>
            <a:r>
              <a:rPr lang="cs-CZ" sz="2800" b="1" dirty="0" smtClean="0"/>
              <a:t>KOLMÁ</a:t>
            </a:r>
            <a:r>
              <a:rPr lang="cs-CZ" sz="2800" dirty="0" smtClean="0"/>
              <a:t> na osu souměrnosti.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404664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CO UŽ VÍME O OSOVÉ SOUMĚRNOSTI?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611560" y="1700808"/>
            <a:ext cx="8136904" cy="462551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dirty="0" smtClean="0"/>
              <a:t>Někdy nám pomůže </a:t>
            </a:r>
            <a:r>
              <a:rPr lang="cs-CZ" sz="2800" b="1" dirty="0" smtClean="0"/>
              <a:t>ČTVERCOVÁ SÍŤ, </a:t>
            </a:r>
            <a:r>
              <a:rPr lang="cs-CZ" sz="2800" dirty="0" smtClean="0"/>
              <a:t>kde jsou již přímky na sebe kolmé a vzdálenosti od osy lze určit odpočítáním jednotlivých čtverečků.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dirty="0" smtClean="0"/>
              <a:t>Následují úlohy tematicky zaměřené pro dívky a  chlapce.</a:t>
            </a: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dirty="0" smtClean="0"/>
              <a:t>Tak si vyberte a pojďme řešit.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endParaRPr lang="cs-CZ" sz="2800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1520" y="402928"/>
            <a:ext cx="8305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ČTVERCOVÁ SÍŤ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10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196975"/>
            <a:ext cx="9144000" cy="54006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42784" y="-21149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b="1" dirty="0" smtClean="0">
                <a:solidFill>
                  <a:schemeClr val="bg2">
                    <a:lumMod val="10000"/>
                  </a:schemeClr>
                </a:solidFill>
              </a:rPr>
              <a:t>DÍVČÍ ÚLOHA: </a:t>
            </a:r>
            <a:r>
              <a:rPr lang="cs-CZ" sz="2200" i="1" dirty="0" smtClean="0">
                <a:solidFill>
                  <a:schemeClr val="bg2">
                    <a:lumMod val="10000"/>
                  </a:schemeClr>
                </a:solidFill>
              </a:rPr>
              <a:t>Módní návrhář navrhl šaty, ale pouze jejich polovinu. Dokresli zbývající část symetricky, podle podélné osy. Následně šaty vyzdob symetrickými ornamenty.</a:t>
            </a:r>
            <a:endParaRPr lang="cs-CZ" sz="2200" i="1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964320" y="1264392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64320" y="1625160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64320" y="1985928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64320" y="2707464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64320" y="5232840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64320" y="4511304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64320" y="3789768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66615" y="6315144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966615" y="5593608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964320" y="4872072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66615" y="4150536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966615" y="3429000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964320" y="5954376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964320" y="3068232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966615" y="2346696"/>
            <a:ext cx="7198033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966615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68585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40739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12892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85046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4572001" y="1264392"/>
            <a:ext cx="1146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29353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01507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73660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45814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8164648" y="1264392"/>
            <a:ext cx="15032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32508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04662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93276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65430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375840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09737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781891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768160" y="1264392"/>
            <a:ext cx="0" cy="5066256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48969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421123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>
            <a:stCxn id="3" idx="0"/>
            <a:endCxn id="3" idx="2"/>
          </p:cNvCxnSpPr>
          <p:nvPr/>
        </p:nvCxnSpPr>
        <p:spPr>
          <a:xfrm>
            <a:off x="4572000" y="1196975"/>
            <a:ext cx="0" cy="5400675"/>
          </a:xfrm>
          <a:prstGeom prst="line">
            <a:avLst/>
          </a:prstGeom>
          <a:ln w="38100" cap="rnd" cmpd="sng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4211232" y="1625160"/>
            <a:ext cx="353252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3489696" y="1625160"/>
            <a:ext cx="721536" cy="36076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 flipV="1">
            <a:off x="3489696" y="1985928"/>
            <a:ext cx="287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3489696" y="2707464"/>
            <a:ext cx="18038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3670080" y="2707464"/>
            <a:ext cx="180958" cy="10823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flipH="1">
            <a:off x="3128928" y="3797520"/>
            <a:ext cx="722110" cy="215685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3128928" y="5954376"/>
            <a:ext cx="1444219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22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196975"/>
            <a:ext cx="9144000" cy="54006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42784" y="242215"/>
            <a:ext cx="8117280" cy="879635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DÍVČÍ ÚLOHA: SPRÁVNÉ ŘEŠENÍ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964320" y="1264392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64320" y="1625160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64320" y="1985928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64320" y="2707464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64320" y="5232840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64320" y="4511304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64320" y="3789768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66615" y="6315144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966615" y="5593608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964320" y="4872072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66615" y="4150536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966615" y="3429000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964320" y="5954376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979352" y="3068232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966615" y="2346696"/>
            <a:ext cx="7198033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966615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68585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40739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12892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85046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4572001" y="1264392"/>
            <a:ext cx="1146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29353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01507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73660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45814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8164648" y="1264392"/>
            <a:ext cx="15032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32508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04662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93276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65430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375840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09737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781891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768160" y="1264392"/>
            <a:ext cx="0" cy="5066256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48969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421123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>
            <a:stCxn id="3" idx="0"/>
            <a:endCxn id="3" idx="2"/>
          </p:cNvCxnSpPr>
          <p:nvPr/>
        </p:nvCxnSpPr>
        <p:spPr>
          <a:xfrm>
            <a:off x="4572000" y="1196975"/>
            <a:ext cx="0" cy="5400675"/>
          </a:xfrm>
          <a:prstGeom prst="line">
            <a:avLst/>
          </a:prstGeom>
          <a:ln w="38100" cap="rnd" cmpd="sng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4211232" y="1625160"/>
            <a:ext cx="353252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3489696" y="1625160"/>
            <a:ext cx="721536" cy="36076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 flipV="1">
            <a:off x="3489696" y="1985928"/>
            <a:ext cx="287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3489696" y="2707464"/>
            <a:ext cx="18038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3670080" y="2707464"/>
            <a:ext cx="180958" cy="10823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flipH="1">
            <a:off x="3128928" y="3797520"/>
            <a:ext cx="722110" cy="215685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3128928" y="5954376"/>
            <a:ext cx="1444219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4573147" y="1625160"/>
            <a:ext cx="359621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932768" y="1625160"/>
            <a:ext cx="721536" cy="36076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654304" y="1985928"/>
            <a:ext cx="0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573147" y="5954376"/>
            <a:ext cx="1441925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294109" y="3789768"/>
            <a:ext cx="720963" cy="216460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473920" y="2707464"/>
            <a:ext cx="18067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5294109" y="2707464"/>
            <a:ext cx="179811" cy="10823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4929163" y="5365529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835220" y="5379358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804445" y="1823020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957618" y="1823020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050790" y="3212745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752957" y="3231357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88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57" grpId="0"/>
      <p:bldP spid="58" grpId="0"/>
      <p:bldP spid="59" grpId="0"/>
      <p:bldP spid="6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196975"/>
            <a:ext cx="9144000" cy="54006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42784" y="-21149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b="1" dirty="0" smtClean="0">
                <a:solidFill>
                  <a:schemeClr val="bg2">
                    <a:lumMod val="10000"/>
                  </a:schemeClr>
                </a:solidFill>
              </a:rPr>
              <a:t>CHLAPECKÁ ÚLOHA: </a:t>
            </a:r>
            <a:r>
              <a:rPr lang="cs-CZ" sz="2200" i="1" dirty="0" smtClean="0">
                <a:solidFill>
                  <a:schemeClr val="bg2">
                    <a:lumMod val="10000"/>
                  </a:schemeClr>
                </a:solidFill>
              </a:rPr>
              <a:t>Automobilový designer navrhl automobil, ale pouze jeho polovinu. Dokresli zbývající část symetricky, podle svislé osy. Následně automobil vyzdob symetrickými ornamenty.</a:t>
            </a:r>
            <a:endParaRPr lang="cs-CZ" sz="2200" i="1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964320" y="1264392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64320" y="1625160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64320" y="1985928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64320" y="2707464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64320" y="5232840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64320" y="4511304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64320" y="3789768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66615" y="6315144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966615" y="5593608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964320" y="4872072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66615" y="4150536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966615" y="3429000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964320" y="5954376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964320" y="3068232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966615" y="2346696"/>
            <a:ext cx="7198033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966615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68585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40739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12892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85046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4572001" y="1264392"/>
            <a:ext cx="1146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29353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01507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73660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45814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8164648" y="1264392"/>
            <a:ext cx="15032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32508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04662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93276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65430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375840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09737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781891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768160" y="1264392"/>
            <a:ext cx="0" cy="5066256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48969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421123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196975"/>
            <a:ext cx="0" cy="5400675"/>
          </a:xfrm>
          <a:prstGeom prst="line">
            <a:avLst/>
          </a:prstGeom>
          <a:ln w="38100" cap="rnd" cmpd="sng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3489696" y="2346696"/>
            <a:ext cx="107478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768160" y="2346696"/>
            <a:ext cx="721536" cy="10823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1325088" y="3429000"/>
            <a:ext cx="1443072" cy="36852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325088" y="3797520"/>
            <a:ext cx="0" cy="71378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325088" y="4511304"/>
            <a:ext cx="108230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Výseč 39"/>
          <p:cNvSpPr/>
          <p:nvPr/>
        </p:nvSpPr>
        <p:spPr>
          <a:xfrm>
            <a:off x="2407392" y="3970152"/>
            <a:ext cx="1082304" cy="1082304"/>
          </a:xfrm>
          <a:prstGeom prst="pie">
            <a:avLst>
              <a:gd name="adj1" fmla="val 0"/>
              <a:gd name="adj2" fmla="val 10825045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4" name="Přímá spojnice 43"/>
          <p:cNvCxnSpPr>
            <a:stCxn id="40" idx="0"/>
          </p:cNvCxnSpPr>
          <p:nvPr/>
        </p:nvCxnSpPr>
        <p:spPr>
          <a:xfrm>
            <a:off x="3489696" y="4511304"/>
            <a:ext cx="1083451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211232" y="2707464"/>
            <a:ext cx="0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3128928" y="3429000"/>
            <a:ext cx="108230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3850464" y="2707464"/>
            <a:ext cx="36076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3128928" y="2707464"/>
            <a:ext cx="721536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312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196975"/>
            <a:ext cx="9144000" cy="54006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b="1" dirty="0" smtClean="0"/>
              <a:t> 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964320" y="1264392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64320" y="1625160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64320" y="1985928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64320" y="2707464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64320" y="5232840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64320" y="4511304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64320" y="3789768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66615" y="6315144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966615" y="5593608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964320" y="4872072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66615" y="4150536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966615" y="3429000"/>
            <a:ext cx="7213065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964320" y="5954376"/>
            <a:ext cx="7215360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964320" y="3068232"/>
            <a:ext cx="7200328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966615" y="2346696"/>
            <a:ext cx="7198033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966615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68585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40739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12892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85046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4572001" y="1264392"/>
            <a:ext cx="1146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29353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601507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73660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45814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8164648" y="1264392"/>
            <a:ext cx="15032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32508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04662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932768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654304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375840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09737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781891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768160" y="1264392"/>
            <a:ext cx="0" cy="5066256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489696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4211232" y="1264392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196975"/>
            <a:ext cx="0" cy="5400675"/>
          </a:xfrm>
          <a:prstGeom prst="line">
            <a:avLst/>
          </a:prstGeom>
          <a:ln w="38100" cap="rnd" cmpd="sng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3489696" y="2346696"/>
            <a:ext cx="107478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768160" y="2346696"/>
            <a:ext cx="721536" cy="10823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1325088" y="3429000"/>
            <a:ext cx="1443072" cy="36852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325088" y="3797520"/>
            <a:ext cx="0" cy="71378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325088" y="4511304"/>
            <a:ext cx="108230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Výseč 39"/>
          <p:cNvSpPr/>
          <p:nvPr/>
        </p:nvSpPr>
        <p:spPr>
          <a:xfrm>
            <a:off x="2407392" y="3970152"/>
            <a:ext cx="1082304" cy="1082304"/>
          </a:xfrm>
          <a:prstGeom prst="pie">
            <a:avLst>
              <a:gd name="adj1" fmla="val 0"/>
              <a:gd name="adj2" fmla="val 10825045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4" name="Přímá spojnice 43"/>
          <p:cNvCxnSpPr>
            <a:stCxn id="40" idx="0"/>
          </p:cNvCxnSpPr>
          <p:nvPr/>
        </p:nvCxnSpPr>
        <p:spPr>
          <a:xfrm>
            <a:off x="3489696" y="4511304"/>
            <a:ext cx="1083451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211232" y="2707464"/>
            <a:ext cx="0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3128928" y="3429000"/>
            <a:ext cx="108230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3850464" y="2707464"/>
            <a:ext cx="36076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3128928" y="2707464"/>
            <a:ext cx="721536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573147" y="2346696"/>
            <a:ext cx="1081157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572000" y="4511304"/>
            <a:ext cx="324691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7818912" y="3797520"/>
            <a:ext cx="0" cy="71378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654304" y="2346696"/>
            <a:ext cx="721536" cy="10823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375840" y="3429000"/>
            <a:ext cx="1443072" cy="36076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Výseč 61"/>
          <p:cNvSpPr/>
          <p:nvPr/>
        </p:nvSpPr>
        <p:spPr>
          <a:xfrm>
            <a:off x="5654304" y="3974770"/>
            <a:ext cx="1082304" cy="1082304"/>
          </a:xfrm>
          <a:prstGeom prst="pie">
            <a:avLst>
              <a:gd name="adj1" fmla="val 0"/>
              <a:gd name="adj2" fmla="val 10825045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50" name="Přímá spojnice 49"/>
          <p:cNvCxnSpPr/>
          <p:nvPr/>
        </p:nvCxnSpPr>
        <p:spPr>
          <a:xfrm>
            <a:off x="4932768" y="2707464"/>
            <a:ext cx="36076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932768" y="2707464"/>
            <a:ext cx="0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932768" y="3429000"/>
            <a:ext cx="108230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293536" y="2707464"/>
            <a:ext cx="721536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Nadpis 1"/>
          <p:cNvSpPr txBox="1">
            <a:spLocks/>
          </p:cNvSpPr>
          <p:nvPr/>
        </p:nvSpPr>
        <p:spPr>
          <a:xfrm>
            <a:off x="242784" y="242215"/>
            <a:ext cx="8117280" cy="879635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CHLAPECKÁ ÚLOHA: SPRÁVNÉ ŘEŠENÍ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50464" y="1722185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963831" y="1773928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990112" y="2303073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768160" y="2240018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768160" y="3900497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719536" y="3900497"/>
            <a:ext cx="541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287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2" grpId="0"/>
      <p:bldP spid="63" grpId="0"/>
      <p:bldP spid="64" grpId="0"/>
      <p:bldP spid="75" grpId="0"/>
      <p:bldP spid="77" grpId="0"/>
      <p:bldP spid="7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24744" y="476672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41588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9600" dirty="0"/>
              <a:t>Tento výukový materiál bude využíván při hodině </a:t>
            </a:r>
            <a:r>
              <a:rPr lang="cs-CZ" sz="9600" dirty="0" smtClean="0"/>
              <a:t>geometrie v  </a:t>
            </a:r>
            <a:r>
              <a:rPr lang="cs-CZ" sz="9600" dirty="0"/>
              <a:t>6. ročníku jako </a:t>
            </a:r>
            <a:r>
              <a:rPr lang="cs-CZ" sz="9600" dirty="0" smtClean="0"/>
              <a:t>úvod do osové souměrnosti.</a:t>
            </a:r>
            <a:endParaRPr lang="cs-CZ" sz="9600" dirty="0"/>
          </a:p>
          <a:p>
            <a:pPr>
              <a:lnSpc>
                <a:spcPct val="120000"/>
              </a:lnSpc>
            </a:pPr>
            <a:r>
              <a:rPr lang="cs-CZ" sz="9600" dirty="0"/>
              <a:t>Na začátku hodiny si </a:t>
            </a:r>
            <a:r>
              <a:rPr lang="cs-CZ" sz="9600" dirty="0" smtClean="0"/>
              <a:t>utřídíme co víme o osové souměrnosti.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Následují dva druhy motivačních úloh (dívčí a chlapecká).</a:t>
            </a:r>
            <a:endParaRPr lang="cs-CZ" sz="9600" dirty="0"/>
          </a:p>
          <a:p>
            <a:pPr>
              <a:lnSpc>
                <a:spcPct val="120000"/>
              </a:lnSpc>
            </a:pPr>
            <a:r>
              <a:rPr lang="cs-CZ" sz="9600" dirty="0"/>
              <a:t>Žáci </a:t>
            </a:r>
            <a:r>
              <a:rPr lang="cs-CZ" sz="9600" dirty="0" smtClean="0"/>
              <a:t>si vyberou pracovní list s polovinou nákresu.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Spolu s interaktivní tabulí žáci doplňují správné řešení.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Při práci si zopakujeme, že je důležitá stejná vzdálenost od osy.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Na závěr si každý svůj obrázek souměrně dozdobí. 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9600" dirty="0"/>
              <a:t> </a:t>
            </a:r>
            <a:r>
              <a:rPr lang="cs-CZ" sz="9600" dirty="0" smtClean="0"/>
              <a:t>   </a:t>
            </a:r>
            <a:r>
              <a:rPr lang="cs-CZ" sz="9600" b="1" dirty="0" smtClean="0">
                <a:solidFill>
                  <a:schemeClr val="bg2">
                    <a:lumMod val="25000"/>
                  </a:schemeClr>
                </a:solidFill>
              </a:rPr>
              <a:t>použitá </a:t>
            </a:r>
            <a:r>
              <a:rPr lang="cs-CZ" sz="9600" b="1" dirty="0">
                <a:solidFill>
                  <a:schemeClr val="bg2">
                    <a:lumMod val="25000"/>
                  </a:schemeClr>
                </a:solidFill>
              </a:rPr>
              <a:t>literatura:</a:t>
            </a:r>
          </a:p>
          <a:p>
            <a:pPr>
              <a:lnSpc>
                <a:spcPct val="120000"/>
              </a:lnSpc>
              <a:buNone/>
            </a:pPr>
            <a:r>
              <a:rPr lang="cs-CZ" sz="9600" i="1" dirty="0"/>
              <a:t>	učebnice  </a:t>
            </a:r>
            <a:r>
              <a:rPr lang="cs-CZ" sz="9600" i="1" dirty="0" smtClean="0"/>
              <a:t>Geometrie </a:t>
            </a:r>
            <a:r>
              <a:rPr lang="cs-CZ" sz="9600" i="1" dirty="0"/>
              <a:t>6 – Aritmetika, </a:t>
            </a:r>
            <a:r>
              <a:rPr lang="cs-CZ" sz="9600" i="1" dirty="0" err="1"/>
              <a:t>Binterová</a:t>
            </a:r>
            <a:r>
              <a:rPr lang="cs-CZ" sz="9600" i="1" dirty="0"/>
              <a:t>, Fuchs, Tlustý; nakladatelství Fraus, Plzeň 2007</a:t>
            </a:r>
            <a:endParaRPr lang="cs-CZ" sz="9600" dirty="0"/>
          </a:p>
          <a:p>
            <a:endParaRPr lang="cs-CZ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1315</TotalTime>
  <Words>287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 MATEMATIKA – GEOMETRIE 6</vt:lpstr>
      <vt:lpstr>CO UŽ VÍME O OSOVÉ SOUMĚRNOSTI?</vt:lpstr>
      <vt:lpstr>Prezentace aplikace PowerPoint</vt:lpstr>
      <vt:lpstr>DÍVČÍ ÚLOHA: Módní návrhář navrhl šaty, ale pouze jejich polovinu. Dokresli zbývající část symetricky, podle podélné osy. Následně šaty vyzdob symetrickými ornamenty.</vt:lpstr>
      <vt:lpstr>DÍVČÍ ÚLOHA: SPRÁVNÉ ŘEŠENÍ</vt:lpstr>
      <vt:lpstr>CHLAPECKÁ ÚLOHA: Automobilový designer navrhl automobil, ale pouze jeho polovinu. Dokresli zbývající část symetricky, podle svislé osy. Následně automobil vyzdob symetrickými ornamenty.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ucitel</cp:lastModifiedBy>
  <cp:revision>179</cp:revision>
  <dcterms:created xsi:type="dcterms:W3CDTF">2011-11-27T20:43:59Z</dcterms:created>
  <dcterms:modified xsi:type="dcterms:W3CDTF">2013-04-30T11:03:54Z</dcterms:modified>
</cp:coreProperties>
</file>