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56" r:id="rId2"/>
    <p:sldId id="257" r:id="rId3"/>
    <p:sldId id="294" r:id="rId4"/>
    <p:sldId id="295" r:id="rId5"/>
    <p:sldId id="296" r:id="rId6"/>
    <p:sldId id="290" r:id="rId7"/>
    <p:sldId id="292" r:id="rId8"/>
    <p:sldId id="297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588" autoAdjust="0"/>
    <p:restoredTop sz="94671" autoAdjust="0"/>
  </p:normalViewPr>
  <p:slideViewPr>
    <p:cSldViewPr>
      <p:cViewPr varScale="1">
        <p:scale>
          <a:sx n="87" d="100"/>
          <a:sy n="87" d="100"/>
        </p:scale>
        <p:origin x="-8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60128" cy="6012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xfrm>
          <a:off x="1273857" y="815268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</a:t>
          </a:r>
          <a:r>
            <a:rPr lang="cs-CZ" sz="20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VY_32_INOVACE_13_M6_NÁSOBEK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ZŠ KOLÍN V., Mnichovická 62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Ing. Martina Šťastná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xfrm>
          <a:off x="1273857" y="1222902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NEJMENŠÍ SPOLEČNÝ NÁSOBEK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xfrm>
          <a:off x="1273857" y="1630536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DATUM VYTVOŘENÍ: 10.4.2013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920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7770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DBFAB67-6DF2-4166-9A5D-2A37F9759A58}" type="presOf" srcId="{D8197B8C-B260-4A16-BDF4-0947B075E274}" destId="{5A5FFA88-C948-4069-8E93-59FA12366E83}" srcOrd="1" destOrd="0" presId="urn:microsoft.com/office/officeart/2005/8/layout/target3"/>
    <dgm:cxn modelId="{D542BF12-3576-4E47-9F67-514E5952A92C}" type="presOf" srcId="{B651F6E3-6281-48DB-9319-2AEAFDAE7572}" destId="{619D679B-A015-4ECF-8348-D1034C574F40}" srcOrd="0" destOrd="0" presId="urn:microsoft.com/office/officeart/2005/8/layout/target3"/>
    <dgm:cxn modelId="{D38F9D64-1563-421D-8971-6A5EAD8738DD}" type="presOf" srcId="{D1B46980-6531-4606-95E6-44980827E919}" destId="{2BE915AB-18AA-4053-B92C-3BFC9ED204BB}" srcOrd="1" destOrd="0" presId="urn:microsoft.com/office/officeart/2005/8/layout/target3"/>
    <dgm:cxn modelId="{E4A211E1-84D4-4C27-9689-AA5C2F1E0FB6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13D70D2-5A18-45E0-AAC1-EC2DC745E3A9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8AFB5FB-5299-4130-BE26-72EB253A43D0}" type="presOf" srcId="{D1B46980-6531-4606-95E6-44980827E919}" destId="{6140AFEC-043D-4C43-A2F9-D0F5331DF3A3}" srcOrd="0" destOrd="0" presId="urn:microsoft.com/office/officeart/2005/8/layout/target3"/>
    <dgm:cxn modelId="{DB85857D-6273-4A86-9B2A-F948AC01AF23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A2FAB7F-ED76-48EE-A62E-712AB2DB82B8}" type="presOf" srcId="{D1D4F407-5343-4D3F-B5B9-D407B03CAEB4}" destId="{D005CE8C-CC26-4C3E-AC11-E15060ECD759}" srcOrd="0" destOrd="0" presId="urn:microsoft.com/office/officeart/2005/8/layout/target3"/>
    <dgm:cxn modelId="{B12AF07B-B47F-4A76-9095-CFE0931F15A5}" type="presOf" srcId="{B651F6E3-6281-48DB-9319-2AEAFDAE7572}" destId="{6BB5E863-4638-4E1D-BFDE-399D028AC4ED}" srcOrd="1" destOrd="0" presId="urn:microsoft.com/office/officeart/2005/8/layout/target3"/>
    <dgm:cxn modelId="{A48E1933-52B5-4D75-907D-F2195F865360}" type="presOf" srcId="{4C35D32F-0EAB-4CD7-82EE-45574DC2A586}" destId="{890E4F0B-2866-4A3F-A3C7-2A14B1797930}" srcOrd="1" destOrd="0" presId="urn:microsoft.com/office/officeart/2005/8/layout/target3"/>
    <dgm:cxn modelId="{1AA26919-1CC3-4C2A-8C34-175B438813D0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CF7305D-6FC1-4E38-995C-C3D597AA451C}" type="presParOf" srcId="{333A1088-737F-45CB-B68E-254E46348037}" destId="{F5ABB229-8D3B-4694-996A-96F23CF14429}" srcOrd="0" destOrd="0" presId="urn:microsoft.com/office/officeart/2005/8/layout/target3"/>
    <dgm:cxn modelId="{E624255C-E1EF-4F94-A2A0-A5EC2914E2BB}" type="presParOf" srcId="{333A1088-737F-45CB-B68E-254E46348037}" destId="{F41139FD-01EE-4571-8B17-4FB00FC51163}" srcOrd="1" destOrd="0" presId="urn:microsoft.com/office/officeart/2005/8/layout/target3"/>
    <dgm:cxn modelId="{4F35DE92-F0BD-4A8B-934D-AD52DB275AA0}" type="presParOf" srcId="{333A1088-737F-45CB-B68E-254E46348037}" destId="{D005CE8C-CC26-4C3E-AC11-E15060ECD759}" srcOrd="2" destOrd="0" presId="urn:microsoft.com/office/officeart/2005/8/layout/target3"/>
    <dgm:cxn modelId="{8D98501C-9F63-44F0-9C90-C9E8D789E334}" type="presParOf" srcId="{333A1088-737F-45CB-B68E-254E46348037}" destId="{2C702D82-9B77-49B7-9568-BB8EB47C3372}" srcOrd="3" destOrd="0" presId="urn:microsoft.com/office/officeart/2005/8/layout/target3"/>
    <dgm:cxn modelId="{7A615D6C-645F-4CDE-A067-8CF9400E898A}" type="presParOf" srcId="{333A1088-737F-45CB-B68E-254E46348037}" destId="{A52A0455-90FF-4808-ABD0-F02540D31D5A}" srcOrd="4" destOrd="0" presId="urn:microsoft.com/office/officeart/2005/8/layout/target3"/>
    <dgm:cxn modelId="{5B32CAAC-9247-4FDF-B37C-378F62341E51}" type="presParOf" srcId="{333A1088-737F-45CB-B68E-254E46348037}" destId="{6140AFEC-043D-4C43-A2F9-D0F5331DF3A3}" srcOrd="5" destOrd="0" presId="urn:microsoft.com/office/officeart/2005/8/layout/target3"/>
    <dgm:cxn modelId="{6CDAA932-256C-47B0-B5D1-F5E5E02387B6}" type="presParOf" srcId="{333A1088-737F-45CB-B68E-254E46348037}" destId="{9358AC05-5D7D-4327-9F80-1AD486AEA664}" srcOrd="6" destOrd="0" presId="urn:microsoft.com/office/officeart/2005/8/layout/target3"/>
    <dgm:cxn modelId="{ECCE4C56-09E7-45B2-B5C2-505C55DB1DA2}" type="presParOf" srcId="{333A1088-737F-45CB-B68E-254E46348037}" destId="{313FC574-E1CD-4FB4-B054-0B805CE0447D}" srcOrd="7" destOrd="0" presId="urn:microsoft.com/office/officeart/2005/8/layout/target3"/>
    <dgm:cxn modelId="{6C7722B8-7DD5-445C-923A-45E1EE74B04F}" type="presParOf" srcId="{333A1088-737F-45CB-B68E-254E46348037}" destId="{619D679B-A015-4ECF-8348-D1034C574F40}" srcOrd="8" destOrd="0" presId="urn:microsoft.com/office/officeart/2005/8/layout/target3"/>
    <dgm:cxn modelId="{D0903532-4198-4BB6-BCE6-D9F5DF54B6FD}" type="presParOf" srcId="{333A1088-737F-45CB-B68E-254E46348037}" destId="{322283A8-4A27-4CDA-BAE3-F381106A9174}" srcOrd="9" destOrd="0" presId="urn:microsoft.com/office/officeart/2005/8/layout/target3"/>
    <dgm:cxn modelId="{AE1CBFE1-D900-4B51-9CF0-8085E500A6D2}" type="presParOf" srcId="{333A1088-737F-45CB-B68E-254E46348037}" destId="{FFC9F71D-1B4F-4AD9-A4A6-86ADEFC8AF5C}" srcOrd="10" destOrd="0" presId="urn:microsoft.com/office/officeart/2005/8/layout/target3"/>
    <dgm:cxn modelId="{6A16DB5B-6F82-4969-B7BD-DA1175EF9CFE}" type="presParOf" srcId="{333A1088-737F-45CB-B68E-254E46348037}" destId="{25B08C86-7E15-44DC-BE7F-FFB55DD49D12}" srcOrd="11" destOrd="0" presId="urn:microsoft.com/office/officeart/2005/8/layout/target3"/>
    <dgm:cxn modelId="{F2A53274-9EAD-4444-A048-D36934D68BC1}" type="presParOf" srcId="{333A1088-737F-45CB-B68E-254E46348037}" destId="{76644BE8-9D7C-4C09-B250-3D10AF48CBB7}" srcOrd="12" destOrd="0" presId="urn:microsoft.com/office/officeart/2005/8/layout/target3"/>
    <dgm:cxn modelId="{74720152-4AA1-4796-8F4D-91BC2055F672}" type="presParOf" srcId="{333A1088-737F-45CB-B68E-254E46348037}" destId="{EE85B701-7295-41C0-BA7A-34D3756A2AE6}" srcOrd="13" destOrd="0" presId="urn:microsoft.com/office/officeart/2005/8/layout/target3"/>
    <dgm:cxn modelId="{07B61E0A-A746-4D5A-9CB1-E7315DA1D0CA}" type="presParOf" srcId="{333A1088-737F-45CB-B68E-254E46348037}" destId="{8BEBB6EC-1DAA-4CAC-8A25-BC0FCBD5DBD5}" srcOrd="14" destOrd="0" presId="urn:microsoft.com/office/officeart/2005/8/layout/target3"/>
    <dgm:cxn modelId="{C4F9A916-19A1-473C-8291-76CE2ED53EF1}" type="presParOf" srcId="{333A1088-737F-45CB-B68E-254E46348037}" destId="{AED2198E-93D5-4001-81B4-73124B309672}" srcOrd="15" destOrd="0" presId="urn:microsoft.com/office/officeart/2005/8/layout/target3"/>
    <dgm:cxn modelId="{1715655D-8011-446A-949A-3A4730AC2991}" type="presParOf" srcId="{333A1088-737F-45CB-B68E-254E46348037}" destId="{2BE915AB-18AA-4053-B92C-3BFC9ED204BB}" srcOrd="16" destOrd="0" presId="urn:microsoft.com/office/officeart/2005/8/layout/target3"/>
    <dgm:cxn modelId="{256C080E-144E-4498-AFFA-EC21DAA02D86}" type="presParOf" srcId="{333A1088-737F-45CB-B68E-254E46348037}" destId="{6BB5E863-4638-4E1D-BFDE-399D028AC4ED}" srcOrd="17" destOrd="0" presId="urn:microsoft.com/office/officeart/2005/8/layout/target3"/>
    <dgm:cxn modelId="{4BDE56D7-E439-4B26-B921-2989B5C411E7}" type="presParOf" srcId="{333A1088-737F-45CB-B68E-254E46348037}" destId="{5A5FFA88-C948-4069-8E93-59FA12366E83}" srcOrd="18" destOrd="0" presId="urn:microsoft.com/office/officeart/2005/8/layout/target3"/>
    <dgm:cxn modelId="{424C8D85-D4AD-4DA7-A9DA-ED8CFBDFD2E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619722" cy="26197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09861" y="0"/>
          <a:ext cx="6611018" cy="2619722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ZŠ KOLÍN V., Mnichovická 62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0"/>
        <a:ext cx="6611018" cy="419155"/>
      </dsp:txXfrm>
    </dsp:sp>
    <dsp:sp modelId="{A52A0455-90FF-4808-ABD0-F02540D31D5A}">
      <dsp:nvSpPr>
        <dsp:cNvPr id="0" name=""/>
        <dsp:cNvSpPr/>
      </dsp:nvSpPr>
      <dsp:spPr>
        <a:xfrm>
          <a:off x="275070" y="419155"/>
          <a:ext cx="2069580" cy="206958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309861" y="419155"/>
          <a:ext cx="6611018" cy="206958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Ing. Martina Šťastná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419155"/>
        <a:ext cx="6611018" cy="419155"/>
      </dsp:txXfrm>
    </dsp:sp>
    <dsp:sp modelId="{313FC574-E1CD-4FB4-B054-0B805CE0447D}">
      <dsp:nvSpPr>
        <dsp:cNvPr id="0" name=""/>
        <dsp:cNvSpPr/>
      </dsp:nvSpPr>
      <dsp:spPr>
        <a:xfrm>
          <a:off x="550141" y="838311"/>
          <a:ext cx="1519438" cy="15194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309861" y="838311"/>
          <a:ext cx="6611018" cy="151943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</a:t>
          </a:r>
          <a:r>
            <a:rPr lang="cs-CZ" sz="2000" kern="12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VY_32_INOVACE_13_M6_NÁSOBEK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838311"/>
        <a:ext cx="6611018" cy="419155"/>
      </dsp:txXfrm>
    </dsp:sp>
    <dsp:sp modelId="{FFC9F71D-1B4F-4AD9-A4A6-86ADEFC8AF5C}">
      <dsp:nvSpPr>
        <dsp:cNvPr id="0" name=""/>
        <dsp:cNvSpPr/>
      </dsp:nvSpPr>
      <dsp:spPr>
        <a:xfrm>
          <a:off x="825212" y="1257466"/>
          <a:ext cx="969297" cy="96929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309861" y="1332780"/>
          <a:ext cx="6611018" cy="969297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NEJMENŠÍ SPOLEČNÝ NÁSOBEK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1332780"/>
        <a:ext cx="6611018" cy="419155"/>
      </dsp:txXfrm>
    </dsp:sp>
    <dsp:sp modelId="{EE85B701-7295-41C0-BA7A-34D3756A2AE6}">
      <dsp:nvSpPr>
        <dsp:cNvPr id="0" name=""/>
        <dsp:cNvSpPr/>
      </dsp:nvSpPr>
      <dsp:spPr>
        <a:xfrm>
          <a:off x="1100283" y="1676622"/>
          <a:ext cx="419155" cy="41915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309861" y="1676622"/>
          <a:ext cx="6611018" cy="419155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DATUM VYTVOŘENÍ: 10.4.2013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1676622"/>
        <a:ext cx="6611018" cy="4191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D58CD9-83E4-4058-948E-50FB0729159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C3B5A5-EDE7-4538-9C5A-B044A9FDBC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0377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3861048"/>
            <a:ext cx="7851648" cy="779512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/>
            </a:r>
            <a:br>
              <a:rPr lang="cs-CZ" sz="3200" dirty="0" smtClean="0">
                <a:solidFill>
                  <a:schemeClr val="tx1"/>
                </a:solidFill>
              </a:rPr>
            </a:br>
            <a:r>
              <a:rPr lang="cs-CZ" sz="4000" dirty="0" smtClean="0">
                <a:solidFill>
                  <a:schemeClr val="accent1">
                    <a:lumMod val="50000"/>
                  </a:schemeClr>
                </a:solidFill>
              </a:rPr>
              <a:t>MATEMATIKA – ARITMETIKA 6</a:t>
            </a:r>
            <a:endParaRPr lang="cs-CZ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683568" y="4581128"/>
            <a:ext cx="7854696" cy="776528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</a:rPr>
              <a:t>NEJMENŠÍ SPOLEČNÝ </a:t>
            </a:r>
            <a:r>
              <a:rPr lang="cs-CZ" sz="3200" b="1" dirty="0" smtClean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</a:rPr>
              <a:t>NÁSOBEK</a:t>
            </a:r>
            <a:endParaRPr lang="cs-CZ" sz="3200" b="1" dirty="0"/>
          </a:p>
        </p:txBody>
      </p:sp>
      <p:graphicFrame>
        <p:nvGraphicFramePr>
          <p:cNvPr id="30" name="Diagram 29"/>
          <p:cNvGraphicFramePr/>
          <p:nvPr>
            <p:extLst>
              <p:ext uri="{D42A27DB-BD31-4B8C-83A1-F6EECF244321}">
                <p14:modId xmlns:p14="http://schemas.microsoft.com/office/powerpoint/2010/main" val="1133749861"/>
              </p:ext>
            </p:extLst>
          </p:nvPr>
        </p:nvGraphicFramePr>
        <p:xfrm>
          <a:off x="1115616" y="908720"/>
          <a:ext cx="7920880" cy="2619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1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5445224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363040" y="1264392"/>
            <a:ext cx="8417920" cy="50507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sk-SK" sz="2800" b="1" dirty="0" smtClean="0"/>
              <a:t>NÁSOBKY ZNÁTE UŽ Z MALÉ A VELKÉ NÁSOBILKY.</a:t>
            </a:r>
          </a:p>
          <a:p>
            <a:pPr marL="0" indent="0">
              <a:buNone/>
            </a:pPr>
            <a:r>
              <a:rPr lang="sk-SK" sz="2400" b="1" dirty="0" smtClean="0"/>
              <a:t>Násobky </a:t>
            </a:r>
            <a:r>
              <a:rPr lang="sk-SK" sz="2400" b="1" dirty="0"/>
              <a:t>čísla 1</a:t>
            </a:r>
            <a:r>
              <a:rPr lang="sk-SK" sz="2400" dirty="0"/>
              <a:t>: </a:t>
            </a:r>
            <a:r>
              <a:rPr lang="sk-SK" sz="2400" dirty="0" smtClean="0"/>
              <a:t>	1</a:t>
            </a:r>
            <a:r>
              <a:rPr lang="sk-SK" sz="2400" dirty="0"/>
              <a:t>, 2, 3, 4, 5, 6, 7, 8, 9, 10, 11, 12, 13</a:t>
            </a:r>
            <a:r>
              <a:rPr lang="sk-SK" sz="2400" dirty="0" smtClean="0"/>
              <a:t>, ...</a:t>
            </a:r>
          </a:p>
          <a:p>
            <a:pPr marL="0" indent="0">
              <a:buNone/>
            </a:pPr>
            <a:r>
              <a:rPr lang="sk-SK" sz="2400" b="1" dirty="0" smtClean="0"/>
              <a:t>Násobky </a:t>
            </a:r>
            <a:r>
              <a:rPr lang="sk-SK" sz="2400" b="1" dirty="0"/>
              <a:t>čísla 2</a:t>
            </a:r>
            <a:r>
              <a:rPr lang="sk-SK" sz="2400" dirty="0"/>
              <a:t>: </a:t>
            </a:r>
            <a:r>
              <a:rPr lang="sk-SK" sz="2400" dirty="0" smtClean="0"/>
              <a:t>	2</a:t>
            </a:r>
            <a:r>
              <a:rPr lang="sk-SK" sz="2400" dirty="0"/>
              <a:t>, 4, 6, 8, 10, 12, 14, 16, 18, 20, </a:t>
            </a:r>
            <a:r>
              <a:rPr lang="sk-SK" sz="2400" dirty="0" smtClean="0"/>
              <a:t>22, ...</a:t>
            </a:r>
          </a:p>
          <a:p>
            <a:pPr marL="0" indent="0">
              <a:buNone/>
            </a:pPr>
            <a:r>
              <a:rPr lang="sk-SK" sz="2400" b="1" dirty="0" smtClean="0"/>
              <a:t>Násobky </a:t>
            </a:r>
            <a:r>
              <a:rPr lang="sk-SK" sz="2400" b="1" dirty="0"/>
              <a:t>čísla 3: </a:t>
            </a:r>
            <a:r>
              <a:rPr lang="sk-SK" sz="2400" b="1" dirty="0" smtClean="0"/>
              <a:t>	</a:t>
            </a:r>
            <a:r>
              <a:rPr lang="sk-SK" sz="2400" dirty="0" smtClean="0"/>
              <a:t>3</a:t>
            </a:r>
            <a:r>
              <a:rPr lang="sk-SK" sz="2400" dirty="0"/>
              <a:t>, 6, 9, 12, 15, 18, 21, 24, 27, 30, 33</a:t>
            </a:r>
            <a:r>
              <a:rPr lang="sk-SK" sz="2400" dirty="0" smtClean="0"/>
              <a:t>, ...</a:t>
            </a:r>
            <a:endParaRPr lang="cs-CZ" sz="2400" dirty="0"/>
          </a:p>
          <a:p>
            <a:pPr marL="0" indent="0">
              <a:buNone/>
            </a:pPr>
            <a:r>
              <a:rPr lang="sk-SK" sz="2400" b="1" dirty="0"/>
              <a:t>Násobky čísla 4</a:t>
            </a:r>
            <a:r>
              <a:rPr lang="sk-SK" sz="2400" dirty="0"/>
              <a:t>: </a:t>
            </a:r>
            <a:r>
              <a:rPr lang="sk-SK" sz="2400" dirty="0" smtClean="0"/>
              <a:t>	4</a:t>
            </a:r>
            <a:r>
              <a:rPr lang="sk-SK" sz="2400" dirty="0"/>
              <a:t>, 8, 12, 16, 20, 24, 28, 32, 36, 40</a:t>
            </a:r>
            <a:r>
              <a:rPr lang="sk-SK" sz="2400" dirty="0" smtClean="0"/>
              <a:t>, ...</a:t>
            </a:r>
          </a:p>
          <a:p>
            <a:pPr marL="0" indent="0">
              <a:buNone/>
            </a:pPr>
            <a:r>
              <a:rPr lang="sk-SK" sz="2400" b="1" dirty="0" smtClean="0"/>
              <a:t>Násobky </a:t>
            </a:r>
            <a:r>
              <a:rPr lang="sk-SK" sz="2400" b="1" dirty="0"/>
              <a:t>čísla 5</a:t>
            </a:r>
            <a:r>
              <a:rPr lang="sk-SK" sz="2400" dirty="0"/>
              <a:t>: </a:t>
            </a:r>
            <a:r>
              <a:rPr lang="sk-SK" sz="2400" dirty="0" smtClean="0"/>
              <a:t>	5</a:t>
            </a:r>
            <a:r>
              <a:rPr lang="sk-SK" sz="2400" dirty="0"/>
              <a:t>, 10, 15, 20, 25, 30, 35, 40, 45, 50</a:t>
            </a:r>
            <a:r>
              <a:rPr lang="sk-SK" sz="2400" dirty="0" smtClean="0"/>
              <a:t>, ...</a:t>
            </a:r>
          </a:p>
          <a:p>
            <a:pPr marL="0" indent="0">
              <a:buNone/>
            </a:pPr>
            <a:r>
              <a:rPr lang="sk-SK" sz="2400" b="1" dirty="0" smtClean="0"/>
              <a:t>Násobky </a:t>
            </a:r>
            <a:r>
              <a:rPr lang="sk-SK" sz="2400" b="1" dirty="0"/>
              <a:t>čísla 6</a:t>
            </a:r>
            <a:r>
              <a:rPr lang="sk-SK" sz="2400" dirty="0" smtClean="0"/>
              <a:t>:	6</a:t>
            </a:r>
            <a:r>
              <a:rPr lang="sk-SK" sz="2400" dirty="0"/>
              <a:t>, 12, 18, 24, 30, 36, 42, 48, 54, 60, </a:t>
            </a:r>
            <a:r>
              <a:rPr lang="sk-SK" sz="2400" dirty="0" smtClean="0"/>
              <a:t>...</a:t>
            </a:r>
          </a:p>
          <a:p>
            <a:pPr marL="0" indent="0">
              <a:buNone/>
            </a:pPr>
            <a:r>
              <a:rPr lang="sk-SK" sz="2400" b="1" dirty="0" smtClean="0"/>
              <a:t>Násobky </a:t>
            </a:r>
            <a:r>
              <a:rPr lang="sk-SK" sz="2400" b="1" dirty="0"/>
              <a:t>čísla 7</a:t>
            </a:r>
            <a:r>
              <a:rPr lang="sk-SK" sz="2400" dirty="0"/>
              <a:t>: </a:t>
            </a:r>
            <a:r>
              <a:rPr lang="sk-SK" sz="2400" dirty="0" smtClean="0"/>
              <a:t>	7</a:t>
            </a:r>
            <a:r>
              <a:rPr lang="sk-SK" sz="2400" dirty="0"/>
              <a:t>, 14, 21, 28, 35, 42, 49, 56, 63, 70, </a:t>
            </a:r>
            <a:r>
              <a:rPr lang="sk-SK" sz="2400" dirty="0" smtClean="0"/>
              <a:t>....</a:t>
            </a:r>
          </a:p>
          <a:p>
            <a:pPr marL="0" indent="0">
              <a:buNone/>
            </a:pPr>
            <a:r>
              <a:rPr lang="sk-SK" sz="2400" b="1" dirty="0"/>
              <a:t>Násobky čísla </a:t>
            </a:r>
            <a:r>
              <a:rPr lang="sk-SK" sz="2400" b="1" dirty="0" smtClean="0"/>
              <a:t>100	</a:t>
            </a:r>
            <a:r>
              <a:rPr lang="sk-SK" sz="2400" dirty="0" err="1" smtClean="0"/>
              <a:t>100</a:t>
            </a:r>
            <a:r>
              <a:rPr lang="sk-SK" sz="2400" dirty="0" smtClean="0"/>
              <a:t>, 200, 300, 400, 500, 600, 700, ...</a:t>
            </a:r>
          </a:p>
          <a:p>
            <a:pPr marL="0" indent="0">
              <a:buNone/>
            </a:pPr>
            <a:endParaRPr lang="sk-SK" sz="2400" dirty="0" smtClean="0"/>
          </a:p>
          <a:p>
            <a:pPr marL="0" indent="0">
              <a:buNone/>
            </a:pPr>
            <a:r>
              <a:rPr lang="sk-SK" sz="2800" b="1" dirty="0" smtClean="0"/>
              <a:t>NÁSOBKŮ KAŽDÉHO ČÍSLA JE NEKONEČNĚ MNOHO.</a:t>
            </a:r>
            <a:endParaRPr lang="cs-CZ" sz="2800" b="1" dirty="0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02912" y="9987"/>
            <a:ext cx="830580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CO JE TO NÁSOBEK ČÍSLA?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363040" y="1264392"/>
            <a:ext cx="8417920" cy="50507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dirty="0" smtClean="0"/>
              <a:t>V následujících násobcích čísel </a:t>
            </a:r>
            <a:r>
              <a:rPr lang="cs-CZ" sz="2400" b="1" dirty="0" smtClean="0">
                <a:solidFill>
                  <a:srgbClr val="FF0000"/>
                </a:solidFill>
              </a:rPr>
              <a:t>1 a 2 </a:t>
            </a:r>
            <a:r>
              <a:rPr lang="cs-CZ" sz="2400" dirty="0" smtClean="0"/>
              <a:t>hledejte stejná čísla a zakroužkujte je</a:t>
            </a:r>
            <a:r>
              <a:rPr lang="cs-CZ" sz="2400" b="1" dirty="0" smtClean="0"/>
              <a:t>:</a:t>
            </a:r>
          </a:p>
          <a:p>
            <a:pPr marL="0" indent="0">
              <a:buNone/>
            </a:pPr>
            <a:r>
              <a:rPr lang="sk-SK" sz="2400" b="1" dirty="0" smtClean="0"/>
              <a:t>Násobky </a:t>
            </a:r>
            <a:r>
              <a:rPr lang="sk-SK" sz="2400" b="1" dirty="0"/>
              <a:t>čísla 1</a:t>
            </a:r>
            <a:r>
              <a:rPr lang="sk-SK" sz="2400" dirty="0"/>
              <a:t>: </a:t>
            </a:r>
            <a:r>
              <a:rPr lang="sk-SK" sz="2400" dirty="0" smtClean="0"/>
              <a:t>	1</a:t>
            </a:r>
            <a:r>
              <a:rPr lang="sk-SK" sz="2400" dirty="0"/>
              <a:t>, 2, 3, 4, 5, 6, 7, 8, 9, 10, 11, 12, 13</a:t>
            </a:r>
            <a:r>
              <a:rPr lang="sk-SK" sz="2400" dirty="0" smtClean="0"/>
              <a:t>, ...</a:t>
            </a:r>
          </a:p>
          <a:p>
            <a:pPr marL="0" indent="0">
              <a:buNone/>
            </a:pPr>
            <a:r>
              <a:rPr lang="sk-SK" sz="2400" b="1" dirty="0" smtClean="0"/>
              <a:t>Násobky </a:t>
            </a:r>
            <a:r>
              <a:rPr lang="sk-SK" sz="2400" b="1" dirty="0"/>
              <a:t>čísla 2</a:t>
            </a:r>
            <a:r>
              <a:rPr lang="sk-SK" sz="2400" dirty="0"/>
              <a:t>: </a:t>
            </a:r>
            <a:r>
              <a:rPr lang="sk-SK" sz="2400" dirty="0" smtClean="0"/>
              <a:t>	2</a:t>
            </a:r>
            <a:r>
              <a:rPr lang="sk-SK" sz="2400" dirty="0"/>
              <a:t>, 4, 6, 8, 10, 12, 14, 16, 18, 20, </a:t>
            </a:r>
            <a:r>
              <a:rPr lang="sk-SK" sz="2400" dirty="0" smtClean="0"/>
              <a:t>22, ...</a:t>
            </a:r>
          </a:p>
          <a:p>
            <a:pPr marL="0" indent="0">
              <a:buNone/>
            </a:pPr>
            <a:r>
              <a:rPr lang="cs-CZ" sz="2400" dirty="0" smtClean="0"/>
              <a:t>Zakroužkovaná čísla jsou tedy </a:t>
            </a:r>
            <a:r>
              <a:rPr lang="cs-CZ" sz="2400" b="1" dirty="0" smtClean="0">
                <a:solidFill>
                  <a:srgbClr val="FF0000"/>
                </a:solidFill>
              </a:rPr>
              <a:t>společné násobky čísel 1 a 2</a:t>
            </a:r>
            <a:endParaRPr lang="cs-CZ" sz="2400" dirty="0" smtClean="0"/>
          </a:p>
          <a:p>
            <a:pPr marL="0" indent="0">
              <a:buNone/>
            </a:pPr>
            <a:r>
              <a:rPr lang="sk-SK" sz="2400" dirty="0" smtClean="0"/>
              <a:t>------------------------------------------------------------------------------</a:t>
            </a:r>
          </a:p>
          <a:p>
            <a:pPr marL="0" indent="0">
              <a:buNone/>
            </a:pPr>
            <a:r>
              <a:rPr lang="cs-CZ" sz="2400" dirty="0"/>
              <a:t>V následujících násobcích čísel </a:t>
            </a:r>
            <a:r>
              <a:rPr lang="cs-CZ" sz="2400" b="1" dirty="0" smtClean="0">
                <a:solidFill>
                  <a:srgbClr val="FF0000"/>
                </a:solidFill>
              </a:rPr>
              <a:t>3 </a:t>
            </a:r>
            <a:r>
              <a:rPr lang="cs-CZ" sz="2400" b="1" dirty="0">
                <a:solidFill>
                  <a:srgbClr val="FF0000"/>
                </a:solidFill>
              </a:rPr>
              <a:t>a </a:t>
            </a:r>
            <a:r>
              <a:rPr lang="cs-CZ" sz="2400" b="1" dirty="0" smtClean="0">
                <a:solidFill>
                  <a:srgbClr val="FF0000"/>
                </a:solidFill>
              </a:rPr>
              <a:t>4 </a:t>
            </a:r>
            <a:r>
              <a:rPr lang="cs-CZ" sz="2400" dirty="0"/>
              <a:t>hledejte stejná čísla a zakroužkujte je</a:t>
            </a:r>
            <a:r>
              <a:rPr lang="cs-CZ" sz="2400" b="1" dirty="0" smtClean="0"/>
              <a:t>:</a:t>
            </a:r>
            <a:endParaRPr lang="sk-SK" sz="2400" dirty="0" smtClean="0"/>
          </a:p>
          <a:p>
            <a:pPr marL="0" indent="0">
              <a:buNone/>
            </a:pPr>
            <a:r>
              <a:rPr lang="sk-SK" sz="2400" b="1" dirty="0" smtClean="0"/>
              <a:t>Násobky </a:t>
            </a:r>
            <a:r>
              <a:rPr lang="sk-SK" sz="2400" b="1" dirty="0"/>
              <a:t>čísla 3: </a:t>
            </a:r>
            <a:r>
              <a:rPr lang="sk-SK" sz="2400" b="1" dirty="0" smtClean="0"/>
              <a:t>	</a:t>
            </a:r>
            <a:r>
              <a:rPr lang="sk-SK" sz="2400" dirty="0" smtClean="0"/>
              <a:t>3</a:t>
            </a:r>
            <a:r>
              <a:rPr lang="sk-SK" sz="2400" dirty="0"/>
              <a:t>, 6, 9, 12, 15, 18, 21, 24, 27, 30, 33</a:t>
            </a:r>
            <a:r>
              <a:rPr lang="sk-SK" sz="2400" dirty="0" smtClean="0"/>
              <a:t>, 36,</a:t>
            </a:r>
            <a:endParaRPr lang="cs-CZ" sz="2400" dirty="0"/>
          </a:p>
          <a:p>
            <a:pPr marL="0" indent="0">
              <a:buNone/>
            </a:pPr>
            <a:r>
              <a:rPr lang="sk-SK" sz="2400" b="1" dirty="0"/>
              <a:t>Násobky čísla 4</a:t>
            </a:r>
            <a:r>
              <a:rPr lang="sk-SK" sz="2400" dirty="0"/>
              <a:t>: </a:t>
            </a:r>
            <a:r>
              <a:rPr lang="sk-SK" sz="2400" dirty="0" smtClean="0"/>
              <a:t>	4</a:t>
            </a:r>
            <a:r>
              <a:rPr lang="sk-SK" sz="2400" dirty="0"/>
              <a:t>, 8, 12, 16, 20, 24, 28, 32, 36, 40</a:t>
            </a:r>
            <a:r>
              <a:rPr lang="sk-SK" sz="2400" dirty="0" smtClean="0"/>
              <a:t>, ...</a:t>
            </a:r>
          </a:p>
          <a:p>
            <a:pPr marL="0" indent="0">
              <a:buNone/>
            </a:pPr>
            <a:r>
              <a:rPr lang="cs-CZ" sz="2400" dirty="0"/>
              <a:t>Zakroužkovaná čísla jsou tedy </a:t>
            </a:r>
            <a:r>
              <a:rPr lang="cs-CZ" sz="2400" b="1" dirty="0">
                <a:solidFill>
                  <a:srgbClr val="FF0000"/>
                </a:solidFill>
              </a:rPr>
              <a:t>společné násobky </a:t>
            </a:r>
            <a:r>
              <a:rPr lang="cs-CZ" sz="2400" b="1" dirty="0" smtClean="0">
                <a:solidFill>
                  <a:srgbClr val="FF0000"/>
                </a:solidFill>
              </a:rPr>
              <a:t>čísel 3 </a:t>
            </a:r>
            <a:r>
              <a:rPr lang="cs-CZ" sz="2400" b="1" dirty="0">
                <a:solidFill>
                  <a:srgbClr val="FF0000"/>
                </a:solidFill>
              </a:rPr>
              <a:t>a </a:t>
            </a:r>
            <a:r>
              <a:rPr lang="cs-CZ" sz="2400" b="1" dirty="0" smtClean="0">
                <a:solidFill>
                  <a:srgbClr val="FF0000"/>
                </a:solidFill>
              </a:rPr>
              <a:t>4</a:t>
            </a:r>
            <a:endParaRPr lang="cs-CZ" sz="2400" dirty="0"/>
          </a:p>
          <a:p>
            <a:pPr marL="0" indent="0">
              <a:buNone/>
            </a:pPr>
            <a:endParaRPr lang="sk-SK" sz="2400" dirty="0" smtClean="0"/>
          </a:p>
          <a:p>
            <a:pPr marL="0" indent="0">
              <a:buNone/>
            </a:pPr>
            <a:endParaRPr lang="cs-CZ" sz="2800" b="1" dirty="0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02912" y="9987"/>
            <a:ext cx="830580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CO JE TO SPOLEČNÝ NÁSOBEK ČÍSLA?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3369440" y="2082360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4375544" y="2547834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4809465" y="2547834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4572000" y="2082360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5173280" y="2087679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857944" y="2087679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6758728" y="2101341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4007592" y="2547834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4007592" y="2082360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3028881" y="2547834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3705064" y="2553153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3389649" y="2558472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5112492" y="5115017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5857944" y="4691688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3784856" y="5112584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4065832" y="4654294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6502873" y="5123452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7698656" y="4691688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8692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363040" y="1264392"/>
            <a:ext cx="8417920" cy="50507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dirty="0" smtClean="0"/>
              <a:t>V následujících násobcích čísel </a:t>
            </a:r>
            <a:r>
              <a:rPr lang="cs-CZ" sz="2400" b="1" dirty="0" smtClean="0">
                <a:solidFill>
                  <a:srgbClr val="FF0000"/>
                </a:solidFill>
              </a:rPr>
              <a:t>1 a 2 </a:t>
            </a:r>
            <a:r>
              <a:rPr lang="cs-CZ" sz="2400" dirty="0" smtClean="0"/>
              <a:t>hledejte nejmenší stejná čísla a zakroužkujte je</a:t>
            </a:r>
            <a:r>
              <a:rPr lang="cs-CZ" sz="2400" b="1" dirty="0" smtClean="0"/>
              <a:t>:</a:t>
            </a:r>
          </a:p>
          <a:p>
            <a:pPr marL="0" indent="0">
              <a:buNone/>
            </a:pPr>
            <a:r>
              <a:rPr lang="sk-SK" sz="2400" b="1" dirty="0" smtClean="0"/>
              <a:t>Násobky čísla 1</a:t>
            </a:r>
            <a:r>
              <a:rPr lang="sk-SK" sz="2400" dirty="0" smtClean="0"/>
              <a:t>: 	1, 2, 3, 4, 5, 6, 7, 8, 9, 10, 11, 12, 13, ...</a:t>
            </a:r>
          </a:p>
          <a:p>
            <a:pPr marL="0" indent="0">
              <a:buNone/>
            </a:pPr>
            <a:r>
              <a:rPr lang="sk-SK" sz="2400" b="1" dirty="0" smtClean="0"/>
              <a:t>Násobky čísla 2</a:t>
            </a:r>
            <a:r>
              <a:rPr lang="sk-SK" sz="2400" dirty="0" smtClean="0"/>
              <a:t>: 	2, 4, 6, 8, 10, 12, 14, 16, 18, 20, 22, ...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ČÍSLO 2 </a:t>
            </a:r>
            <a:r>
              <a:rPr lang="cs-CZ" sz="2400" dirty="0" smtClean="0"/>
              <a:t>je tedy </a:t>
            </a:r>
            <a:r>
              <a:rPr lang="cs-CZ" sz="2400" b="1" dirty="0" smtClean="0">
                <a:solidFill>
                  <a:srgbClr val="FF0000"/>
                </a:solidFill>
              </a:rPr>
              <a:t>NEJMENŠÍ SPOLEČNÝ NÁSOBEK ČÍSEL 1 a 2</a:t>
            </a:r>
          </a:p>
          <a:p>
            <a:pPr marL="0" indent="0">
              <a:buNone/>
            </a:pPr>
            <a:r>
              <a:rPr lang="sk-SK" sz="2400" dirty="0" smtClean="0"/>
              <a:t>------------------------------------------------------------------------------</a:t>
            </a:r>
          </a:p>
          <a:p>
            <a:pPr marL="0" indent="0">
              <a:buNone/>
            </a:pPr>
            <a:r>
              <a:rPr lang="cs-CZ" sz="2400" dirty="0"/>
              <a:t>V následujících násobcích čísel </a:t>
            </a:r>
            <a:r>
              <a:rPr lang="cs-CZ" sz="2400" b="1" dirty="0" smtClean="0">
                <a:solidFill>
                  <a:srgbClr val="FF0000"/>
                </a:solidFill>
              </a:rPr>
              <a:t>3 </a:t>
            </a:r>
            <a:r>
              <a:rPr lang="cs-CZ" sz="2400" b="1" dirty="0">
                <a:solidFill>
                  <a:srgbClr val="FF0000"/>
                </a:solidFill>
              </a:rPr>
              <a:t>a </a:t>
            </a:r>
            <a:r>
              <a:rPr lang="cs-CZ" sz="2400" b="1" dirty="0" smtClean="0">
                <a:solidFill>
                  <a:srgbClr val="FF0000"/>
                </a:solidFill>
              </a:rPr>
              <a:t>4 </a:t>
            </a:r>
            <a:r>
              <a:rPr lang="cs-CZ" sz="2400" dirty="0"/>
              <a:t>hledejte </a:t>
            </a:r>
            <a:r>
              <a:rPr lang="cs-CZ" sz="2400" dirty="0" smtClean="0"/>
              <a:t>nejmenší stejná </a:t>
            </a:r>
            <a:r>
              <a:rPr lang="cs-CZ" sz="2400" dirty="0"/>
              <a:t>čísla a zakroužkujte je</a:t>
            </a:r>
            <a:r>
              <a:rPr lang="cs-CZ" sz="2400" b="1" dirty="0" smtClean="0"/>
              <a:t>:</a:t>
            </a:r>
            <a:endParaRPr lang="sk-SK" sz="2400" dirty="0" smtClean="0"/>
          </a:p>
          <a:p>
            <a:pPr marL="0" indent="0">
              <a:buNone/>
            </a:pPr>
            <a:r>
              <a:rPr lang="sk-SK" sz="2400" b="1" dirty="0" smtClean="0"/>
              <a:t>Násobky </a:t>
            </a:r>
            <a:r>
              <a:rPr lang="sk-SK" sz="2400" b="1" dirty="0"/>
              <a:t>čísla 3: </a:t>
            </a:r>
            <a:r>
              <a:rPr lang="sk-SK" sz="2400" b="1" dirty="0" smtClean="0"/>
              <a:t>	</a:t>
            </a:r>
            <a:r>
              <a:rPr lang="sk-SK" sz="2400" dirty="0" smtClean="0"/>
              <a:t>3</a:t>
            </a:r>
            <a:r>
              <a:rPr lang="sk-SK" sz="2400" dirty="0"/>
              <a:t>, 6, 9, 12, 15, 18, 21, 24, 27, 30, 33</a:t>
            </a:r>
            <a:r>
              <a:rPr lang="sk-SK" sz="2400" dirty="0" smtClean="0"/>
              <a:t>, 36,</a:t>
            </a:r>
            <a:endParaRPr lang="cs-CZ" sz="2400" dirty="0"/>
          </a:p>
          <a:p>
            <a:pPr marL="0" indent="0">
              <a:buNone/>
            </a:pPr>
            <a:r>
              <a:rPr lang="sk-SK" sz="2400" b="1" dirty="0"/>
              <a:t>Násobky čísla 4</a:t>
            </a:r>
            <a:r>
              <a:rPr lang="sk-SK" sz="2400" dirty="0"/>
              <a:t>: </a:t>
            </a:r>
            <a:r>
              <a:rPr lang="sk-SK" sz="2400" dirty="0" smtClean="0"/>
              <a:t>	4</a:t>
            </a:r>
            <a:r>
              <a:rPr lang="sk-SK" sz="2400" dirty="0"/>
              <a:t>, 8, 12, 16, 20, 24, 28, 32, 36, 40</a:t>
            </a:r>
            <a:r>
              <a:rPr lang="sk-SK" sz="2400" dirty="0" smtClean="0"/>
              <a:t>, ...</a:t>
            </a:r>
          </a:p>
          <a:p>
            <a:pPr marL="0" indent="0">
              <a:buNone/>
            </a:pPr>
            <a:r>
              <a:rPr lang="cs-CZ" sz="2400" b="1" dirty="0">
                <a:solidFill>
                  <a:srgbClr val="FF0000"/>
                </a:solidFill>
              </a:rPr>
              <a:t>ČÍSLO </a:t>
            </a:r>
            <a:r>
              <a:rPr lang="cs-CZ" sz="2400" b="1" dirty="0" smtClean="0">
                <a:solidFill>
                  <a:srgbClr val="FF0000"/>
                </a:solidFill>
              </a:rPr>
              <a:t>12 </a:t>
            </a:r>
            <a:r>
              <a:rPr lang="cs-CZ" sz="2400" dirty="0"/>
              <a:t>je tedy </a:t>
            </a:r>
            <a:r>
              <a:rPr lang="cs-CZ" sz="2400" b="1" dirty="0">
                <a:solidFill>
                  <a:srgbClr val="FF0000"/>
                </a:solidFill>
              </a:rPr>
              <a:t>NEJMENŠÍ SPOLEČNÝ NÁSOBEK ČÍSEL </a:t>
            </a:r>
            <a:r>
              <a:rPr lang="cs-CZ" sz="2400" b="1" dirty="0" smtClean="0">
                <a:solidFill>
                  <a:srgbClr val="FF0000"/>
                </a:solidFill>
              </a:rPr>
              <a:t>3 </a:t>
            </a:r>
            <a:r>
              <a:rPr lang="cs-CZ" sz="2400" b="1" dirty="0">
                <a:solidFill>
                  <a:srgbClr val="FF0000"/>
                </a:solidFill>
              </a:rPr>
              <a:t>a </a:t>
            </a:r>
            <a:r>
              <a:rPr lang="cs-CZ" sz="2400" b="1" dirty="0" smtClean="0">
                <a:solidFill>
                  <a:srgbClr val="FF0000"/>
                </a:solidFill>
              </a:rPr>
              <a:t>4</a:t>
            </a:r>
            <a:endParaRPr lang="cs-CZ" sz="2400" dirty="0"/>
          </a:p>
          <a:p>
            <a:pPr marL="0" indent="0">
              <a:buNone/>
            </a:pPr>
            <a:endParaRPr lang="sk-SK" sz="2400" dirty="0" smtClean="0"/>
          </a:p>
          <a:p>
            <a:pPr marL="0" indent="0">
              <a:buNone/>
            </a:pPr>
            <a:endParaRPr lang="cs-CZ" sz="2800" b="1" dirty="0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273700" y="121960"/>
            <a:ext cx="830580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CO JE TO NEJMENŠÍ SPOLEČNÝ NÁSOBEK ČÍSLA?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3369440" y="2082360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3028881" y="2547834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3784856" y="5112584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4065832" y="4654294"/>
            <a:ext cx="360768" cy="360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841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363040" y="1264392"/>
            <a:ext cx="8417920" cy="50507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/>
              <a:t>NEJMENŠÍ SPOLEČNÝ NÁSOBEK ČÍSEL 1 a 2 je </a:t>
            </a:r>
            <a:r>
              <a:rPr lang="cs-CZ" sz="2800" b="1" dirty="0"/>
              <a:t>ČÍSLO 2 </a:t>
            </a:r>
            <a:r>
              <a:rPr lang="cs-CZ" sz="2800" dirty="0" smtClean="0"/>
              <a:t>zapíšeme takto:</a:t>
            </a:r>
            <a:r>
              <a:rPr lang="cs-CZ" sz="2800" b="1" dirty="0" smtClean="0">
                <a:solidFill>
                  <a:srgbClr val="FF0000"/>
                </a:solidFill>
              </a:rPr>
              <a:t> 	</a:t>
            </a:r>
            <a:r>
              <a:rPr lang="cs-CZ" sz="2400" b="1" dirty="0" smtClean="0">
                <a:solidFill>
                  <a:srgbClr val="FF0000"/>
                </a:solidFill>
              </a:rPr>
              <a:t>	</a:t>
            </a:r>
            <a:r>
              <a:rPr lang="cs-CZ" sz="4000" b="1" dirty="0" smtClean="0">
                <a:solidFill>
                  <a:srgbClr val="FF0000"/>
                </a:solidFill>
              </a:rPr>
              <a:t>n( 1; 2 ) = 2</a:t>
            </a:r>
          </a:p>
          <a:p>
            <a:pPr marL="0" indent="0">
              <a:buNone/>
            </a:pPr>
            <a:endParaRPr lang="cs-CZ" sz="4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800" b="1" dirty="0"/>
              <a:t>NEJMENŠÍ SPOLEČNÝ NÁSOBEK ČÍSEL 3 a 4 je číslo 12 </a:t>
            </a:r>
            <a:r>
              <a:rPr lang="cs-CZ" sz="2800" dirty="0" smtClean="0"/>
              <a:t>zapíšeme takto: 		</a:t>
            </a:r>
            <a:r>
              <a:rPr lang="cs-CZ" sz="4000" b="1" dirty="0" smtClean="0">
                <a:solidFill>
                  <a:srgbClr val="FF0000"/>
                </a:solidFill>
              </a:rPr>
              <a:t>n</a:t>
            </a:r>
            <a:r>
              <a:rPr lang="cs-CZ" sz="4000" b="1" dirty="0">
                <a:solidFill>
                  <a:srgbClr val="FF0000"/>
                </a:solidFill>
              </a:rPr>
              <a:t>( </a:t>
            </a:r>
            <a:r>
              <a:rPr lang="cs-CZ" sz="4000" b="1" dirty="0" smtClean="0">
                <a:solidFill>
                  <a:srgbClr val="FF0000"/>
                </a:solidFill>
              </a:rPr>
              <a:t>3; 4 ) = 12</a:t>
            </a:r>
          </a:p>
          <a:p>
            <a:pPr marL="0" indent="0">
              <a:buNone/>
            </a:pPr>
            <a:endParaRPr lang="cs-CZ" sz="2400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sz="2400" b="1" dirty="0" smtClean="0"/>
              <a:t>MALÉ PÍSMENO – JAKO </a:t>
            </a:r>
            <a:r>
              <a:rPr lang="cs-CZ" sz="2400" b="1" dirty="0" smtClean="0">
                <a:solidFill>
                  <a:srgbClr val="FF0000"/>
                </a:solidFill>
              </a:rPr>
              <a:t>NEJMENŠÍ</a:t>
            </a:r>
            <a:r>
              <a:rPr lang="cs-CZ" sz="2400" b="1" dirty="0" smtClean="0"/>
              <a:t>, PÍSMENO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r>
              <a:rPr lang="cs-CZ" sz="2400" b="1" dirty="0" smtClean="0"/>
              <a:t> – JAKO </a:t>
            </a:r>
            <a:r>
              <a:rPr lang="cs-CZ" sz="2400" b="1" dirty="0" smtClean="0">
                <a:solidFill>
                  <a:srgbClr val="FF0000"/>
                </a:solidFill>
              </a:rPr>
              <a:t>NÁSOBEK</a:t>
            </a:r>
            <a:r>
              <a:rPr lang="cs-CZ" sz="2400" b="1" dirty="0" smtClean="0"/>
              <a:t> </a:t>
            </a:r>
            <a:r>
              <a:rPr lang="cs-CZ" sz="2800" b="1" dirty="0" smtClean="0"/>
              <a:t>VŽDY HLEDÁME NEJMENŠÍ SPOLEČNÝ NÁSOBEK, NEJVĚTŠÍ SPOLEČNÝ NÁSOBEK ČÍSEL NELZE URČIT.</a:t>
            </a:r>
            <a:endParaRPr lang="sk-SK" sz="2800" dirty="0" smtClean="0"/>
          </a:p>
          <a:p>
            <a:pPr marL="0" indent="0">
              <a:buNone/>
            </a:pPr>
            <a:endParaRPr lang="cs-CZ" sz="2800" b="1" dirty="0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02912" y="9987"/>
            <a:ext cx="830580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JAK BUDEME ZAPISOVAT?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124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122528" y="1384648"/>
            <a:ext cx="8686064" cy="5291264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ClrTx/>
              <a:buNone/>
            </a:pPr>
            <a:r>
              <a:rPr lang="cs-CZ" sz="2800" b="1" dirty="0" smtClean="0"/>
              <a:t>PRVNÍ ZPŮSOB: </a:t>
            </a:r>
            <a:r>
              <a:rPr lang="cs-CZ" sz="2800" dirty="0" smtClean="0"/>
              <a:t>vypíšeme násobky obou čísel, dokud nenajdeme nejmenší společný násobek.</a:t>
            </a:r>
          </a:p>
          <a:p>
            <a:pPr marL="0" indent="0">
              <a:lnSpc>
                <a:spcPct val="150000"/>
              </a:lnSpc>
              <a:buClrTx/>
              <a:buNone/>
            </a:pPr>
            <a:r>
              <a:rPr lang="cs-CZ" sz="2800" dirty="0" smtClean="0"/>
              <a:t>ukážeme si na příkladu: 	</a:t>
            </a:r>
            <a:r>
              <a:rPr lang="cs-CZ" sz="3600" b="1" dirty="0" smtClean="0">
                <a:solidFill>
                  <a:srgbClr val="FF0000"/>
                </a:solidFill>
              </a:rPr>
              <a:t>n( 5; 12 ) = ?</a:t>
            </a:r>
          </a:p>
          <a:p>
            <a:pPr marL="0" indent="0">
              <a:lnSpc>
                <a:spcPct val="150000"/>
              </a:lnSpc>
              <a:buClrTx/>
              <a:buNone/>
            </a:pPr>
            <a:r>
              <a:rPr lang="cs-CZ" sz="2800" b="1" dirty="0" smtClean="0"/>
              <a:t>Násobky č. 5: </a:t>
            </a:r>
            <a:r>
              <a:rPr lang="cs-CZ" sz="2800" dirty="0"/>
              <a:t>5, 10, 15, 20, 25, 30, 35, 40, 45, 50, 55, 60, </a:t>
            </a:r>
          </a:p>
          <a:p>
            <a:pPr marL="0" indent="0">
              <a:lnSpc>
                <a:spcPct val="150000"/>
              </a:lnSpc>
              <a:buClrTx/>
              <a:buNone/>
            </a:pPr>
            <a:r>
              <a:rPr lang="cs-CZ" sz="2800" b="1" dirty="0"/>
              <a:t>Násobky č. </a:t>
            </a:r>
            <a:r>
              <a:rPr lang="cs-CZ" sz="2800" b="1" dirty="0" smtClean="0"/>
              <a:t>12:</a:t>
            </a:r>
            <a:r>
              <a:rPr lang="cs-CZ" sz="2800" dirty="0"/>
              <a:t> </a:t>
            </a:r>
            <a:r>
              <a:rPr lang="cs-CZ" sz="2800" dirty="0" smtClean="0"/>
              <a:t>12, 24, 36, 48, 60, 72, </a:t>
            </a:r>
          </a:p>
          <a:p>
            <a:pPr marL="0" indent="0">
              <a:lnSpc>
                <a:spcPct val="150000"/>
              </a:lnSpc>
              <a:buClrTx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ODPOVĚĎ: 		</a:t>
            </a:r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r>
              <a:rPr lang="cs-CZ" sz="3200" b="1" dirty="0">
                <a:solidFill>
                  <a:srgbClr val="FF0000"/>
                </a:solidFill>
              </a:rPr>
              <a:t>( 5; 12 ) = </a:t>
            </a:r>
            <a:r>
              <a:rPr lang="cs-CZ" sz="3200" b="1" dirty="0" smtClean="0">
                <a:solidFill>
                  <a:srgbClr val="FF0000"/>
                </a:solidFill>
              </a:rPr>
              <a:t>60</a:t>
            </a:r>
          </a:p>
          <a:p>
            <a:pPr marL="0" indent="0">
              <a:lnSpc>
                <a:spcPct val="150000"/>
              </a:lnSpc>
              <a:buClrTx/>
              <a:buNone/>
            </a:pPr>
            <a:r>
              <a:rPr lang="cs-CZ" sz="2800" i="1" dirty="0" smtClean="0"/>
              <a:t>U VYŠŠÍCH ČÍSEL JE TENTO ZPŮSOB ŘEŠENÍ ZDLOUHAVĚJŠÍ</a:t>
            </a:r>
          </a:p>
          <a:p>
            <a:pPr marL="0" indent="0">
              <a:lnSpc>
                <a:spcPct val="150000"/>
              </a:lnSpc>
              <a:buClrTx/>
              <a:buNone/>
            </a:pPr>
            <a:endParaRPr lang="cs-CZ" sz="2800" i="1" dirty="0" smtClean="0"/>
          </a:p>
          <a:p>
            <a:pPr marL="0" indent="0">
              <a:lnSpc>
                <a:spcPct val="150000"/>
              </a:lnSpc>
              <a:buClrTx/>
              <a:buNone/>
            </a:pPr>
            <a:endParaRPr lang="cs-CZ" sz="28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23168" y="302344"/>
            <a:ext cx="830580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HLEDÁME NEJMENŠÍ SPOLEČNÝ NÁSOBEK DVOU ČÍSEL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7829421" y="3849896"/>
            <a:ext cx="516008" cy="5184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4451744" y="4538602"/>
            <a:ext cx="516008" cy="5184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9238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83296" y="1023880"/>
            <a:ext cx="8265168" cy="5302446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ClrTx/>
              <a:buNone/>
            </a:pPr>
            <a:r>
              <a:rPr lang="cs-CZ" sz="2800" dirty="0" smtClean="0"/>
              <a:t>Určete nejmenší společné násobky čísel:</a:t>
            </a:r>
          </a:p>
          <a:p>
            <a:pPr marL="0" indent="0">
              <a:lnSpc>
                <a:spcPct val="200000"/>
              </a:lnSpc>
              <a:buClrTx/>
              <a:buNone/>
            </a:pPr>
            <a:r>
              <a:rPr lang="cs-CZ" sz="2800" i="1" dirty="0" smtClean="0"/>
              <a:t>n ( 4; 10 ) =</a:t>
            </a:r>
          </a:p>
          <a:p>
            <a:pPr marL="0" indent="0">
              <a:lnSpc>
                <a:spcPct val="200000"/>
              </a:lnSpc>
              <a:buClrTx/>
              <a:buNone/>
            </a:pPr>
            <a:r>
              <a:rPr lang="cs-CZ" sz="2800" i="1" dirty="0"/>
              <a:t>n ( </a:t>
            </a:r>
            <a:r>
              <a:rPr lang="cs-CZ" sz="2800" i="1" dirty="0" smtClean="0"/>
              <a:t>12; 8 </a:t>
            </a:r>
            <a:r>
              <a:rPr lang="cs-CZ" sz="2800" i="1" dirty="0"/>
              <a:t>) =</a:t>
            </a:r>
          </a:p>
          <a:p>
            <a:pPr marL="0" indent="0">
              <a:lnSpc>
                <a:spcPct val="200000"/>
              </a:lnSpc>
              <a:buClrTx/>
              <a:buNone/>
            </a:pPr>
            <a:r>
              <a:rPr lang="cs-CZ" sz="2800" i="1" dirty="0"/>
              <a:t>n ( </a:t>
            </a:r>
            <a:r>
              <a:rPr lang="cs-CZ" sz="2800" i="1" dirty="0" smtClean="0"/>
              <a:t>6; 15 </a:t>
            </a:r>
            <a:r>
              <a:rPr lang="cs-CZ" sz="2800" i="1" dirty="0"/>
              <a:t>) =</a:t>
            </a:r>
          </a:p>
          <a:p>
            <a:pPr marL="0" indent="0">
              <a:lnSpc>
                <a:spcPct val="200000"/>
              </a:lnSpc>
              <a:buClrTx/>
              <a:buNone/>
            </a:pPr>
            <a:r>
              <a:rPr lang="cs-CZ" sz="2800" i="1" dirty="0"/>
              <a:t>n ( </a:t>
            </a:r>
            <a:r>
              <a:rPr lang="cs-CZ" sz="2800" i="1" dirty="0" smtClean="0"/>
              <a:t>2; 7 </a:t>
            </a:r>
            <a:r>
              <a:rPr lang="cs-CZ" sz="2800" i="1" dirty="0"/>
              <a:t>) =</a:t>
            </a:r>
          </a:p>
          <a:p>
            <a:pPr marL="0" indent="0">
              <a:lnSpc>
                <a:spcPct val="150000"/>
              </a:lnSpc>
              <a:buClrTx/>
              <a:buNone/>
            </a:pPr>
            <a:r>
              <a:rPr lang="cs-CZ" sz="3200" b="1" dirty="0" smtClean="0"/>
              <a:t>	  </a:t>
            </a:r>
            <a:r>
              <a:rPr lang="cs-CZ" sz="3200" b="1" dirty="0"/>
              <a:t>	</a:t>
            </a:r>
            <a:r>
              <a:rPr lang="cs-CZ" sz="2800" i="1" dirty="0"/>
              <a:t>	</a:t>
            </a:r>
            <a:endParaRPr lang="cs-CZ" sz="2800" dirty="0" smtClean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19100" y="0"/>
            <a:ext cx="8305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ZKOUŠKA ZNALOSTÍ: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" name="Tlačítko akce: Nápověda 1">
            <a:hlinkClick r:id="" action="ppaction://noaction" highlightClick="1"/>
          </p:cNvPr>
          <p:cNvSpPr/>
          <p:nvPr/>
        </p:nvSpPr>
        <p:spPr>
          <a:xfrm>
            <a:off x="3790336" y="3008104"/>
            <a:ext cx="1623456" cy="180384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640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877888" y="1023938"/>
            <a:ext cx="7847012" cy="4750054"/>
          </a:xfrm>
        </p:spPr>
        <p:txBody>
          <a:bodyPr numCol="2">
            <a:noAutofit/>
          </a:bodyPr>
          <a:lstStyle/>
          <a:p>
            <a:pPr marL="0" indent="0">
              <a:buClrTx/>
              <a:buNone/>
            </a:pPr>
            <a:endParaRPr lang="cs-CZ" sz="2800" i="1" dirty="0" smtClean="0"/>
          </a:p>
          <a:p>
            <a:pPr marL="0" indent="0">
              <a:buClrTx/>
              <a:buNone/>
            </a:pPr>
            <a:r>
              <a:rPr lang="cs-CZ" sz="2800" i="1" dirty="0" smtClean="0"/>
              <a:t>n ( 4; 10 ) =</a:t>
            </a:r>
          </a:p>
          <a:p>
            <a:pPr marL="0" indent="0">
              <a:buClrTx/>
              <a:buNone/>
            </a:pPr>
            <a:r>
              <a:rPr lang="cs-CZ" sz="2800" i="1" dirty="0" smtClean="0"/>
              <a:t>4; 8; 12; 16; </a:t>
            </a:r>
            <a:r>
              <a:rPr lang="cs-CZ" sz="2800" b="1" i="1" dirty="0" smtClean="0">
                <a:solidFill>
                  <a:srgbClr val="FF0000"/>
                </a:solidFill>
              </a:rPr>
              <a:t>20</a:t>
            </a:r>
            <a:r>
              <a:rPr lang="cs-CZ" sz="2800" i="1" dirty="0" smtClean="0"/>
              <a:t>; 24;…</a:t>
            </a:r>
          </a:p>
          <a:p>
            <a:pPr marL="0" indent="0">
              <a:buClrTx/>
              <a:buNone/>
            </a:pPr>
            <a:r>
              <a:rPr lang="cs-CZ" sz="2800" i="1" dirty="0" smtClean="0"/>
              <a:t>10; </a:t>
            </a:r>
            <a:r>
              <a:rPr lang="cs-CZ" sz="2800" b="1" i="1" dirty="0" smtClean="0">
                <a:solidFill>
                  <a:srgbClr val="FF0000"/>
                </a:solidFill>
              </a:rPr>
              <a:t>20</a:t>
            </a:r>
            <a:r>
              <a:rPr lang="cs-CZ" sz="2800" i="1" dirty="0" smtClean="0"/>
              <a:t>; 30;…</a:t>
            </a:r>
          </a:p>
          <a:p>
            <a:pPr marL="0" indent="0">
              <a:buClrTx/>
              <a:buNone/>
            </a:pPr>
            <a:endParaRPr lang="cs-CZ" sz="2800" i="1" dirty="0" smtClean="0"/>
          </a:p>
          <a:p>
            <a:pPr marL="0" indent="0">
              <a:buClrTx/>
              <a:buNone/>
            </a:pPr>
            <a:r>
              <a:rPr lang="cs-CZ" sz="2800" i="1" dirty="0"/>
              <a:t>n ( </a:t>
            </a:r>
            <a:r>
              <a:rPr lang="cs-CZ" sz="2800" i="1" dirty="0" smtClean="0"/>
              <a:t>12; 8 </a:t>
            </a:r>
            <a:r>
              <a:rPr lang="cs-CZ" sz="2800" i="1" dirty="0"/>
              <a:t>) </a:t>
            </a:r>
            <a:r>
              <a:rPr lang="cs-CZ" sz="2800" i="1" dirty="0" smtClean="0"/>
              <a:t>=</a:t>
            </a:r>
          </a:p>
          <a:p>
            <a:pPr marL="0" indent="0">
              <a:buClrTx/>
              <a:buNone/>
            </a:pPr>
            <a:r>
              <a:rPr lang="cs-CZ" sz="2800" i="1" dirty="0" smtClean="0"/>
              <a:t>12; </a:t>
            </a:r>
            <a:r>
              <a:rPr lang="cs-CZ" sz="2800" b="1" i="1" dirty="0" smtClean="0">
                <a:solidFill>
                  <a:srgbClr val="FF0000"/>
                </a:solidFill>
              </a:rPr>
              <a:t>24</a:t>
            </a:r>
            <a:r>
              <a:rPr lang="cs-CZ" sz="2800" i="1" dirty="0" smtClean="0"/>
              <a:t>; 36; …</a:t>
            </a:r>
          </a:p>
          <a:p>
            <a:pPr marL="0" indent="0">
              <a:buClrTx/>
              <a:buNone/>
            </a:pPr>
            <a:r>
              <a:rPr lang="cs-CZ" sz="2800" i="1" dirty="0" smtClean="0"/>
              <a:t>8; 16; </a:t>
            </a:r>
            <a:r>
              <a:rPr lang="cs-CZ" sz="2800" b="1" i="1" dirty="0" smtClean="0">
                <a:solidFill>
                  <a:srgbClr val="FF0000"/>
                </a:solidFill>
              </a:rPr>
              <a:t>24</a:t>
            </a:r>
            <a:r>
              <a:rPr lang="cs-CZ" sz="2800" i="1" dirty="0" smtClean="0"/>
              <a:t>; 32;…</a:t>
            </a:r>
          </a:p>
          <a:p>
            <a:pPr marL="0" indent="0">
              <a:buClrTx/>
              <a:buNone/>
            </a:pPr>
            <a:endParaRPr lang="cs-CZ" sz="2800" i="1" dirty="0" smtClean="0"/>
          </a:p>
          <a:p>
            <a:pPr marL="0" indent="0">
              <a:buClrTx/>
              <a:buNone/>
            </a:pPr>
            <a:endParaRPr lang="cs-CZ" sz="2800" i="1" dirty="0" smtClean="0"/>
          </a:p>
          <a:p>
            <a:pPr marL="0" indent="0">
              <a:buClrTx/>
              <a:buNone/>
            </a:pPr>
            <a:endParaRPr lang="cs-CZ" sz="2800" i="1" dirty="0"/>
          </a:p>
          <a:p>
            <a:pPr marL="0" indent="0">
              <a:buClrTx/>
              <a:buNone/>
            </a:pPr>
            <a:r>
              <a:rPr lang="cs-CZ" sz="2800" i="1" dirty="0"/>
              <a:t>n ( </a:t>
            </a:r>
            <a:r>
              <a:rPr lang="cs-CZ" sz="2800" i="1" dirty="0" smtClean="0"/>
              <a:t>6; 15) =</a:t>
            </a:r>
          </a:p>
          <a:p>
            <a:pPr marL="0" indent="0">
              <a:buClrTx/>
              <a:buNone/>
            </a:pPr>
            <a:r>
              <a:rPr lang="cs-CZ" sz="2800" i="1" dirty="0" smtClean="0"/>
              <a:t>6; 12; 18; 24; </a:t>
            </a:r>
            <a:r>
              <a:rPr lang="cs-CZ" sz="2800" b="1" i="1" dirty="0" smtClean="0">
                <a:solidFill>
                  <a:srgbClr val="FF0000"/>
                </a:solidFill>
              </a:rPr>
              <a:t>30</a:t>
            </a:r>
            <a:r>
              <a:rPr lang="cs-CZ" sz="2800" i="1" dirty="0" smtClean="0"/>
              <a:t>; 36;…</a:t>
            </a:r>
          </a:p>
          <a:p>
            <a:pPr marL="0" indent="0">
              <a:buClrTx/>
              <a:buNone/>
            </a:pPr>
            <a:r>
              <a:rPr lang="cs-CZ" sz="2800" i="1" dirty="0" smtClean="0"/>
              <a:t>15; </a:t>
            </a:r>
            <a:r>
              <a:rPr lang="cs-CZ" sz="2800" b="1" i="1" dirty="0" smtClean="0">
                <a:solidFill>
                  <a:srgbClr val="FF0000"/>
                </a:solidFill>
              </a:rPr>
              <a:t>30</a:t>
            </a:r>
            <a:r>
              <a:rPr lang="cs-CZ" sz="2800" i="1" dirty="0" smtClean="0"/>
              <a:t>; 45;…</a:t>
            </a:r>
            <a:endParaRPr lang="cs-CZ" sz="2800" i="1" dirty="0"/>
          </a:p>
          <a:p>
            <a:pPr marL="0" indent="0">
              <a:buClrTx/>
              <a:buNone/>
            </a:pPr>
            <a:endParaRPr lang="cs-CZ" sz="2800" i="1" dirty="0" smtClean="0"/>
          </a:p>
          <a:p>
            <a:pPr marL="0" indent="0">
              <a:buClrTx/>
              <a:buNone/>
            </a:pPr>
            <a:r>
              <a:rPr lang="cs-CZ" sz="2800" i="1" dirty="0" smtClean="0"/>
              <a:t>n </a:t>
            </a:r>
            <a:r>
              <a:rPr lang="cs-CZ" sz="2800" i="1" dirty="0"/>
              <a:t>( </a:t>
            </a:r>
            <a:r>
              <a:rPr lang="cs-CZ" sz="2800" i="1" dirty="0" smtClean="0"/>
              <a:t>2; 7 </a:t>
            </a:r>
            <a:r>
              <a:rPr lang="cs-CZ" sz="2800" i="1" dirty="0"/>
              <a:t>) </a:t>
            </a:r>
            <a:r>
              <a:rPr lang="cs-CZ" sz="2800" i="1" dirty="0" smtClean="0"/>
              <a:t>=</a:t>
            </a:r>
          </a:p>
          <a:p>
            <a:pPr marL="0" indent="0">
              <a:buClrTx/>
              <a:buNone/>
            </a:pPr>
            <a:r>
              <a:rPr lang="cs-CZ" sz="2800" i="1" dirty="0" smtClean="0"/>
              <a:t>2; 4; 6; 8; 10; 12; </a:t>
            </a:r>
            <a:r>
              <a:rPr lang="cs-CZ" sz="2800" b="1" i="1" dirty="0" smtClean="0">
                <a:solidFill>
                  <a:srgbClr val="FF0000"/>
                </a:solidFill>
              </a:rPr>
              <a:t>14</a:t>
            </a:r>
            <a:r>
              <a:rPr lang="cs-CZ" sz="2800" i="1" dirty="0" smtClean="0"/>
              <a:t>; 16;…</a:t>
            </a:r>
          </a:p>
          <a:p>
            <a:pPr marL="0" indent="0">
              <a:buClrTx/>
              <a:buNone/>
            </a:pPr>
            <a:r>
              <a:rPr lang="cs-CZ" sz="2800" i="1" dirty="0" smtClean="0"/>
              <a:t>7; </a:t>
            </a:r>
            <a:r>
              <a:rPr lang="cs-CZ" sz="2800" b="1" i="1" dirty="0" smtClean="0">
                <a:solidFill>
                  <a:srgbClr val="FF0000"/>
                </a:solidFill>
              </a:rPr>
              <a:t>14</a:t>
            </a:r>
            <a:r>
              <a:rPr lang="cs-CZ" sz="2800" i="1" dirty="0" smtClean="0"/>
              <a:t>; 21;…</a:t>
            </a:r>
            <a:endParaRPr lang="cs-CZ" sz="2800" i="1" dirty="0"/>
          </a:p>
          <a:p>
            <a:pPr marL="0" indent="0">
              <a:lnSpc>
                <a:spcPct val="150000"/>
              </a:lnSpc>
              <a:buClrTx/>
              <a:buNone/>
            </a:pPr>
            <a:r>
              <a:rPr lang="cs-CZ" sz="3200" b="1" dirty="0" smtClean="0"/>
              <a:t>	  </a:t>
            </a:r>
            <a:r>
              <a:rPr lang="cs-CZ" sz="3200" b="1" dirty="0"/>
              <a:t>	</a:t>
            </a:r>
            <a:r>
              <a:rPr lang="cs-CZ" sz="2800" i="1" dirty="0"/>
              <a:t>	</a:t>
            </a:r>
            <a:endParaRPr lang="cs-CZ" sz="2800" dirty="0" smtClean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19100" y="0"/>
            <a:ext cx="8305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ŘEŠENÍ: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47904" y="1534226"/>
            <a:ext cx="601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25161" y="3549255"/>
            <a:ext cx="601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24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50281" y="1534224"/>
            <a:ext cx="601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315712" y="3549253"/>
            <a:ext cx="601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14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40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924744" y="476672"/>
            <a:ext cx="8219256" cy="420656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/>
              <a:t>     ANOTACE:  </a:t>
            </a:r>
            <a:endParaRPr lang="cs-CZ" sz="32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95536" y="908720"/>
            <a:ext cx="8291264" cy="541588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</a:pPr>
            <a:r>
              <a:rPr lang="cs-CZ" sz="8000" dirty="0"/>
              <a:t>Tento výukový materiál bude využíván při hodině </a:t>
            </a:r>
            <a:r>
              <a:rPr lang="cs-CZ" sz="8000" dirty="0" smtClean="0"/>
              <a:t>aritmetiky v  </a:t>
            </a:r>
            <a:r>
              <a:rPr lang="cs-CZ" sz="8000" dirty="0"/>
              <a:t>6. ročníku jako </a:t>
            </a:r>
            <a:r>
              <a:rPr lang="cs-CZ" sz="8000" dirty="0" smtClean="0"/>
              <a:t>výklad s následným procvičením na téma násobek a nejmenší společný násobek.</a:t>
            </a:r>
            <a:endParaRPr lang="cs-CZ" sz="8000" dirty="0"/>
          </a:p>
          <a:p>
            <a:pPr>
              <a:lnSpc>
                <a:spcPct val="120000"/>
              </a:lnSpc>
            </a:pPr>
            <a:r>
              <a:rPr lang="cs-CZ" sz="8000" dirty="0"/>
              <a:t>Na začátku </a:t>
            </a:r>
            <a:r>
              <a:rPr lang="cs-CZ" sz="8000" dirty="0" smtClean="0"/>
              <a:t>si utřídíme co víme o násobcích a společně najdeme násobky různých čísel.</a:t>
            </a:r>
          </a:p>
          <a:p>
            <a:pPr>
              <a:lnSpc>
                <a:spcPct val="120000"/>
              </a:lnSpc>
            </a:pPr>
            <a:r>
              <a:rPr lang="cs-CZ" sz="8000" dirty="0" smtClean="0"/>
              <a:t>U násobků dvou čísel vyhledáváme stejná čísla, tedy společné násobky.</a:t>
            </a:r>
            <a:endParaRPr lang="cs-CZ" sz="8000" dirty="0"/>
          </a:p>
          <a:p>
            <a:pPr>
              <a:lnSpc>
                <a:spcPct val="120000"/>
              </a:lnSpc>
            </a:pPr>
            <a:r>
              <a:rPr lang="cs-CZ" sz="8000" dirty="0" smtClean="0"/>
              <a:t>Zavedeme pojem nejmenší společný násobek </a:t>
            </a:r>
            <a:r>
              <a:rPr lang="cs-CZ" sz="8000" dirty="0"/>
              <a:t>a předvedeme způsob zápisu</a:t>
            </a:r>
            <a:r>
              <a:rPr lang="cs-CZ" sz="8000" dirty="0" smtClean="0"/>
              <a:t>.</a:t>
            </a:r>
          </a:p>
          <a:p>
            <a:pPr>
              <a:lnSpc>
                <a:spcPct val="120000"/>
              </a:lnSpc>
            </a:pPr>
            <a:r>
              <a:rPr lang="cs-CZ" sz="8000" dirty="0" smtClean="0"/>
              <a:t>Na názorných příkladech je ukázán první možný způsob hledání nejmenšího společného násobku.</a:t>
            </a:r>
          </a:p>
          <a:p>
            <a:pPr>
              <a:lnSpc>
                <a:spcPct val="120000"/>
              </a:lnSpc>
            </a:pPr>
            <a:r>
              <a:rPr lang="cs-CZ" sz="8000" dirty="0" smtClean="0"/>
              <a:t>Na procvičení jsou zařazeny příklady a následným správným řešením. Žáci nejprve řeší do pracovních sešitů, pak následuje práce s interaktivní tabulí a kontrola správnosti řešení.</a:t>
            </a:r>
          </a:p>
          <a:p>
            <a:pPr>
              <a:lnSpc>
                <a:spcPct val="120000"/>
              </a:lnSpc>
            </a:pPr>
            <a:r>
              <a:rPr lang="cs-CZ" sz="8000" b="1" dirty="0" smtClean="0">
                <a:solidFill>
                  <a:schemeClr val="bg2">
                    <a:lumMod val="25000"/>
                  </a:schemeClr>
                </a:solidFill>
              </a:rPr>
              <a:t>použitá </a:t>
            </a:r>
            <a:r>
              <a:rPr lang="cs-CZ" sz="8000" b="1" dirty="0">
                <a:solidFill>
                  <a:schemeClr val="bg2">
                    <a:lumMod val="25000"/>
                  </a:schemeClr>
                </a:solidFill>
              </a:rPr>
              <a:t>literatura:</a:t>
            </a:r>
          </a:p>
          <a:p>
            <a:pPr>
              <a:lnSpc>
                <a:spcPct val="120000"/>
              </a:lnSpc>
              <a:buNone/>
            </a:pPr>
            <a:r>
              <a:rPr lang="cs-CZ" sz="8000" i="1" dirty="0"/>
              <a:t>	učebnice  </a:t>
            </a:r>
            <a:r>
              <a:rPr lang="cs-CZ" sz="8000" i="1" dirty="0" smtClean="0"/>
              <a:t>Geometrie </a:t>
            </a:r>
            <a:r>
              <a:rPr lang="cs-CZ" sz="8000" i="1" dirty="0"/>
              <a:t>6 – Aritmetika, </a:t>
            </a:r>
            <a:r>
              <a:rPr lang="cs-CZ" sz="8000" i="1" dirty="0" err="1"/>
              <a:t>Binterová</a:t>
            </a:r>
            <a:r>
              <a:rPr lang="cs-CZ" sz="8000" i="1" dirty="0"/>
              <a:t>, Fuchs, Tlustý; nakladatelství Fraus, Plzeň 2007</a:t>
            </a:r>
            <a:endParaRPr lang="cs-CZ" sz="8000" dirty="0"/>
          </a:p>
          <a:p>
            <a:endParaRPr lang="cs-CZ" dirty="0" smtClean="0"/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	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lnDef>
      <a:spPr>
        <a:ln w="38100" cap="rnd" cmpd="sng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1613</TotalTime>
  <Words>396</Words>
  <Application>Microsoft Office PowerPoint</Application>
  <PresentationFormat>Předvádění na obrazovce (4:3)</PresentationFormat>
  <Paragraphs>94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 MATEMATIKA – ARITMETIKA 6</vt:lpstr>
      <vt:lpstr>CO JE TO NÁSOBEK ČÍSLA?</vt:lpstr>
      <vt:lpstr>CO JE TO SPOLEČNÝ NÁSOBEK ČÍSLA?</vt:lpstr>
      <vt:lpstr>CO JE TO NEJMENŠÍ SPOLEČNÝ NÁSOBEK ČÍSLA?</vt:lpstr>
      <vt:lpstr>JAK BUDEME ZAPISOVAT?</vt:lpstr>
      <vt:lpstr>HLEDÁME NEJMENŠÍ SPOLEČNÝ NÁSOBEK DVOU ČÍSEL</vt:lpstr>
      <vt:lpstr>Prezentace aplikace PowerPoint</vt:lpstr>
      <vt:lpstr>Prezentace aplikace PowerPoint</vt:lpstr>
      <vt:lpstr>     ANOTACE: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Geometrie – 7.ročník</dc:title>
  <dc:creator>Lubos</dc:creator>
  <cp:lastModifiedBy>ucitel</cp:lastModifiedBy>
  <cp:revision>210</cp:revision>
  <dcterms:created xsi:type="dcterms:W3CDTF">2011-11-27T20:43:59Z</dcterms:created>
  <dcterms:modified xsi:type="dcterms:W3CDTF">2013-04-30T11:05:32Z</dcterms:modified>
</cp:coreProperties>
</file>