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9"/>
  </p:notesMasterIdLst>
  <p:sldIdLst>
    <p:sldId id="256" r:id="rId2"/>
    <p:sldId id="290" r:id="rId3"/>
    <p:sldId id="297" r:id="rId4"/>
    <p:sldId id="298" r:id="rId5"/>
    <p:sldId id="299" r:id="rId6"/>
    <p:sldId id="292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588" autoAdjust="0"/>
    <p:restoredTop sz="94671" autoAdjust="0"/>
  </p:normalViewPr>
  <p:slideViewPr>
    <p:cSldViewPr>
      <p:cViewPr varScale="1">
        <p:scale>
          <a:sx n="87" d="100"/>
          <a:sy n="87" d="100"/>
        </p:scale>
        <p:origin x="-8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60128" cy="6012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1273857" y="815268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18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18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VY_32_INOVACE_14_M6_NÁSOBEK POMOCÍ PRVOČINITELŮ</a:t>
          </a:r>
          <a:endParaRPr lang="cs-CZ" sz="18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ZŠ KOLÍN V., Mnichovická 62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Ing. Martina Šťastná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xfrm>
          <a:off x="1273857" y="1222902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</a:t>
          </a:r>
          <a:r>
            <a:rPr lang="cs-CZ" sz="20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NÁSOBEK POMOCÍ PRVOČINITELŮ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1273857" y="1630536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DATUM VYTVOŘENÍ: 15.4.2013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920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7770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DBFAB67-6DF2-4166-9A5D-2A37F9759A58}" type="presOf" srcId="{D8197B8C-B260-4A16-BDF4-0947B075E274}" destId="{5A5FFA88-C948-4069-8E93-59FA12366E83}" srcOrd="1" destOrd="0" presId="urn:microsoft.com/office/officeart/2005/8/layout/target3"/>
    <dgm:cxn modelId="{D542BF12-3576-4E47-9F67-514E5952A92C}" type="presOf" srcId="{B651F6E3-6281-48DB-9319-2AEAFDAE7572}" destId="{619D679B-A015-4ECF-8348-D1034C574F40}" srcOrd="0" destOrd="0" presId="urn:microsoft.com/office/officeart/2005/8/layout/target3"/>
    <dgm:cxn modelId="{D38F9D64-1563-421D-8971-6A5EAD8738DD}" type="presOf" srcId="{D1B46980-6531-4606-95E6-44980827E919}" destId="{2BE915AB-18AA-4053-B92C-3BFC9ED204BB}" srcOrd="1" destOrd="0" presId="urn:microsoft.com/office/officeart/2005/8/layout/target3"/>
    <dgm:cxn modelId="{E4A211E1-84D4-4C27-9689-AA5C2F1E0FB6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13D70D2-5A18-45E0-AAC1-EC2DC745E3A9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8AFB5FB-5299-4130-BE26-72EB253A43D0}" type="presOf" srcId="{D1B46980-6531-4606-95E6-44980827E919}" destId="{6140AFEC-043D-4C43-A2F9-D0F5331DF3A3}" srcOrd="0" destOrd="0" presId="urn:microsoft.com/office/officeart/2005/8/layout/target3"/>
    <dgm:cxn modelId="{DB85857D-6273-4A86-9B2A-F948AC01AF23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A2FAB7F-ED76-48EE-A62E-712AB2DB82B8}" type="presOf" srcId="{D1D4F407-5343-4D3F-B5B9-D407B03CAEB4}" destId="{D005CE8C-CC26-4C3E-AC11-E15060ECD759}" srcOrd="0" destOrd="0" presId="urn:microsoft.com/office/officeart/2005/8/layout/target3"/>
    <dgm:cxn modelId="{B12AF07B-B47F-4A76-9095-CFE0931F15A5}" type="presOf" srcId="{B651F6E3-6281-48DB-9319-2AEAFDAE7572}" destId="{6BB5E863-4638-4E1D-BFDE-399D028AC4ED}" srcOrd="1" destOrd="0" presId="urn:microsoft.com/office/officeart/2005/8/layout/target3"/>
    <dgm:cxn modelId="{A48E1933-52B5-4D75-907D-F2195F865360}" type="presOf" srcId="{4C35D32F-0EAB-4CD7-82EE-45574DC2A586}" destId="{890E4F0B-2866-4A3F-A3C7-2A14B1797930}" srcOrd="1" destOrd="0" presId="urn:microsoft.com/office/officeart/2005/8/layout/target3"/>
    <dgm:cxn modelId="{1AA26919-1CC3-4C2A-8C34-175B438813D0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CF7305D-6FC1-4E38-995C-C3D597AA451C}" type="presParOf" srcId="{333A1088-737F-45CB-B68E-254E46348037}" destId="{F5ABB229-8D3B-4694-996A-96F23CF14429}" srcOrd="0" destOrd="0" presId="urn:microsoft.com/office/officeart/2005/8/layout/target3"/>
    <dgm:cxn modelId="{E624255C-E1EF-4F94-A2A0-A5EC2914E2BB}" type="presParOf" srcId="{333A1088-737F-45CB-B68E-254E46348037}" destId="{F41139FD-01EE-4571-8B17-4FB00FC51163}" srcOrd="1" destOrd="0" presId="urn:microsoft.com/office/officeart/2005/8/layout/target3"/>
    <dgm:cxn modelId="{4F35DE92-F0BD-4A8B-934D-AD52DB275AA0}" type="presParOf" srcId="{333A1088-737F-45CB-B68E-254E46348037}" destId="{D005CE8C-CC26-4C3E-AC11-E15060ECD759}" srcOrd="2" destOrd="0" presId="urn:microsoft.com/office/officeart/2005/8/layout/target3"/>
    <dgm:cxn modelId="{8D98501C-9F63-44F0-9C90-C9E8D789E334}" type="presParOf" srcId="{333A1088-737F-45CB-B68E-254E46348037}" destId="{2C702D82-9B77-49B7-9568-BB8EB47C3372}" srcOrd="3" destOrd="0" presId="urn:microsoft.com/office/officeart/2005/8/layout/target3"/>
    <dgm:cxn modelId="{7A615D6C-645F-4CDE-A067-8CF9400E898A}" type="presParOf" srcId="{333A1088-737F-45CB-B68E-254E46348037}" destId="{A52A0455-90FF-4808-ABD0-F02540D31D5A}" srcOrd="4" destOrd="0" presId="urn:microsoft.com/office/officeart/2005/8/layout/target3"/>
    <dgm:cxn modelId="{5B32CAAC-9247-4FDF-B37C-378F62341E51}" type="presParOf" srcId="{333A1088-737F-45CB-B68E-254E46348037}" destId="{6140AFEC-043D-4C43-A2F9-D0F5331DF3A3}" srcOrd="5" destOrd="0" presId="urn:microsoft.com/office/officeart/2005/8/layout/target3"/>
    <dgm:cxn modelId="{6CDAA932-256C-47B0-B5D1-F5E5E02387B6}" type="presParOf" srcId="{333A1088-737F-45CB-B68E-254E46348037}" destId="{9358AC05-5D7D-4327-9F80-1AD486AEA664}" srcOrd="6" destOrd="0" presId="urn:microsoft.com/office/officeart/2005/8/layout/target3"/>
    <dgm:cxn modelId="{ECCE4C56-09E7-45B2-B5C2-505C55DB1DA2}" type="presParOf" srcId="{333A1088-737F-45CB-B68E-254E46348037}" destId="{313FC574-E1CD-4FB4-B054-0B805CE0447D}" srcOrd="7" destOrd="0" presId="urn:microsoft.com/office/officeart/2005/8/layout/target3"/>
    <dgm:cxn modelId="{6C7722B8-7DD5-445C-923A-45E1EE74B04F}" type="presParOf" srcId="{333A1088-737F-45CB-B68E-254E46348037}" destId="{619D679B-A015-4ECF-8348-D1034C574F40}" srcOrd="8" destOrd="0" presId="urn:microsoft.com/office/officeart/2005/8/layout/target3"/>
    <dgm:cxn modelId="{D0903532-4198-4BB6-BCE6-D9F5DF54B6FD}" type="presParOf" srcId="{333A1088-737F-45CB-B68E-254E46348037}" destId="{322283A8-4A27-4CDA-BAE3-F381106A9174}" srcOrd="9" destOrd="0" presId="urn:microsoft.com/office/officeart/2005/8/layout/target3"/>
    <dgm:cxn modelId="{AE1CBFE1-D900-4B51-9CF0-8085E500A6D2}" type="presParOf" srcId="{333A1088-737F-45CB-B68E-254E46348037}" destId="{FFC9F71D-1B4F-4AD9-A4A6-86ADEFC8AF5C}" srcOrd="10" destOrd="0" presId="urn:microsoft.com/office/officeart/2005/8/layout/target3"/>
    <dgm:cxn modelId="{6A16DB5B-6F82-4969-B7BD-DA1175EF9CFE}" type="presParOf" srcId="{333A1088-737F-45CB-B68E-254E46348037}" destId="{25B08C86-7E15-44DC-BE7F-FFB55DD49D12}" srcOrd="11" destOrd="0" presId="urn:microsoft.com/office/officeart/2005/8/layout/target3"/>
    <dgm:cxn modelId="{F2A53274-9EAD-4444-A048-D36934D68BC1}" type="presParOf" srcId="{333A1088-737F-45CB-B68E-254E46348037}" destId="{76644BE8-9D7C-4C09-B250-3D10AF48CBB7}" srcOrd="12" destOrd="0" presId="urn:microsoft.com/office/officeart/2005/8/layout/target3"/>
    <dgm:cxn modelId="{74720152-4AA1-4796-8F4D-91BC2055F672}" type="presParOf" srcId="{333A1088-737F-45CB-B68E-254E46348037}" destId="{EE85B701-7295-41C0-BA7A-34D3756A2AE6}" srcOrd="13" destOrd="0" presId="urn:microsoft.com/office/officeart/2005/8/layout/target3"/>
    <dgm:cxn modelId="{07B61E0A-A746-4D5A-9CB1-E7315DA1D0CA}" type="presParOf" srcId="{333A1088-737F-45CB-B68E-254E46348037}" destId="{8BEBB6EC-1DAA-4CAC-8A25-BC0FCBD5DBD5}" srcOrd="14" destOrd="0" presId="urn:microsoft.com/office/officeart/2005/8/layout/target3"/>
    <dgm:cxn modelId="{C4F9A916-19A1-473C-8291-76CE2ED53EF1}" type="presParOf" srcId="{333A1088-737F-45CB-B68E-254E46348037}" destId="{AED2198E-93D5-4001-81B4-73124B309672}" srcOrd="15" destOrd="0" presId="urn:microsoft.com/office/officeart/2005/8/layout/target3"/>
    <dgm:cxn modelId="{1715655D-8011-446A-949A-3A4730AC2991}" type="presParOf" srcId="{333A1088-737F-45CB-B68E-254E46348037}" destId="{2BE915AB-18AA-4053-B92C-3BFC9ED204BB}" srcOrd="16" destOrd="0" presId="urn:microsoft.com/office/officeart/2005/8/layout/target3"/>
    <dgm:cxn modelId="{256C080E-144E-4498-AFFA-EC21DAA02D86}" type="presParOf" srcId="{333A1088-737F-45CB-B68E-254E46348037}" destId="{6BB5E863-4638-4E1D-BFDE-399D028AC4ED}" srcOrd="17" destOrd="0" presId="urn:microsoft.com/office/officeart/2005/8/layout/target3"/>
    <dgm:cxn modelId="{4BDE56D7-E439-4B26-B921-2989B5C411E7}" type="presParOf" srcId="{333A1088-737F-45CB-B68E-254E46348037}" destId="{5A5FFA88-C948-4069-8E93-59FA12366E83}" srcOrd="18" destOrd="0" presId="urn:microsoft.com/office/officeart/2005/8/layout/target3"/>
    <dgm:cxn modelId="{424C8D85-D4AD-4DA7-A9DA-ED8CFBDFD2E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619722" cy="26197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09861" y="0"/>
          <a:ext cx="6611018" cy="2619722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ZŠ KOLÍN V., Mnichovická 62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309861" y="0"/>
        <a:ext cx="6611018" cy="419155"/>
      </dsp:txXfrm>
    </dsp:sp>
    <dsp:sp modelId="{A52A0455-90FF-4808-ABD0-F02540D31D5A}">
      <dsp:nvSpPr>
        <dsp:cNvPr id="0" name=""/>
        <dsp:cNvSpPr/>
      </dsp:nvSpPr>
      <dsp:spPr>
        <a:xfrm>
          <a:off x="275070" y="419155"/>
          <a:ext cx="2069580" cy="206958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309861" y="419155"/>
          <a:ext cx="6611018" cy="2069580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Ing. Martina Šťastná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309861" y="419155"/>
        <a:ext cx="6611018" cy="419155"/>
      </dsp:txXfrm>
    </dsp:sp>
    <dsp:sp modelId="{313FC574-E1CD-4FB4-B054-0B805CE0447D}">
      <dsp:nvSpPr>
        <dsp:cNvPr id="0" name=""/>
        <dsp:cNvSpPr/>
      </dsp:nvSpPr>
      <dsp:spPr>
        <a:xfrm>
          <a:off x="550141" y="838311"/>
          <a:ext cx="1519438" cy="15194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309861" y="838311"/>
          <a:ext cx="6611018" cy="1519438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18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VY_32_INOVACE_14_M6_NÁSOBEK POMOCÍ PRVOČINITELŮ</a:t>
          </a:r>
          <a:endParaRPr lang="cs-CZ" sz="18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309861" y="838311"/>
        <a:ext cx="6611018" cy="419155"/>
      </dsp:txXfrm>
    </dsp:sp>
    <dsp:sp modelId="{FFC9F71D-1B4F-4AD9-A4A6-86ADEFC8AF5C}">
      <dsp:nvSpPr>
        <dsp:cNvPr id="0" name=""/>
        <dsp:cNvSpPr/>
      </dsp:nvSpPr>
      <dsp:spPr>
        <a:xfrm>
          <a:off x="825212" y="1257466"/>
          <a:ext cx="969297" cy="96929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309861" y="1332780"/>
          <a:ext cx="6611018" cy="969297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</a:t>
          </a:r>
          <a:r>
            <a:rPr lang="cs-CZ" sz="20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NÁSOBEK POMOCÍ PRVOČINITELŮ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309861" y="1332780"/>
        <a:ext cx="6611018" cy="419155"/>
      </dsp:txXfrm>
    </dsp:sp>
    <dsp:sp modelId="{EE85B701-7295-41C0-BA7A-34D3756A2AE6}">
      <dsp:nvSpPr>
        <dsp:cNvPr id="0" name=""/>
        <dsp:cNvSpPr/>
      </dsp:nvSpPr>
      <dsp:spPr>
        <a:xfrm>
          <a:off x="1100283" y="1676622"/>
          <a:ext cx="419155" cy="41915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309861" y="1676622"/>
          <a:ext cx="6611018" cy="419155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DATUM VYTVOŘENÍ: 15.4.2013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309861" y="1676622"/>
        <a:ext cx="6611018" cy="4191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D58CD9-83E4-4058-948E-50FB0729159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C3B5A5-EDE7-4538-9C5A-B044A9FDBC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03779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3861048"/>
            <a:ext cx="7851648" cy="779512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/>
            </a:r>
            <a:br>
              <a:rPr lang="cs-CZ" sz="3200" dirty="0" smtClean="0">
                <a:solidFill>
                  <a:schemeClr val="tx1"/>
                </a:solidFill>
              </a:rPr>
            </a:br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</a:rPr>
              <a:t>MATEMATIKA – ARITMETIKA 6</a:t>
            </a:r>
            <a:endParaRPr lang="cs-CZ" sz="4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755876" y="4695049"/>
            <a:ext cx="7854696" cy="776528"/>
          </a:xfrm>
        </p:spPr>
        <p:txBody>
          <a:bodyPr>
            <a:normAutofit/>
          </a:bodyPr>
          <a:lstStyle/>
          <a:p>
            <a:pPr lvl="0" algn="ctr"/>
            <a:r>
              <a:rPr lang="cs-CZ" sz="3200" b="1" dirty="0">
                <a:solidFill>
                  <a:sysClr val="windowText" lastClr="000000">
                    <a:hueOff val="0"/>
                    <a:satOff val="0"/>
                    <a:lumOff val="0"/>
                    <a:alphaOff val="0"/>
                  </a:sysClr>
                </a:solidFill>
              </a:rPr>
              <a:t>NÁSOBEK POMOCÍ </a:t>
            </a:r>
            <a:r>
              <a:rPr lang="cs-CZ" sz="3200" b="1" dirty="0" smtClean="0">
                <a:solidFill>
                  <a:sysClr val="windowText" lastClr="000000">
                    <a:hueOff val="0"/>
                    <a:satOff val="0"/>
                    <a:lumOff val="0"/>
                    <a:alphaOff val="0"/>
                  </a:sysClr>
                </a:solidFill>
              </a:rPr>
              <a:t>PRVOČINITELŮ</a:t>
            </a:r>
            <a:endParaRPr lang="cs-CZ" sz="3200" b="1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</a:endParaRPr>
          </a:p>
        </p:txBody>
      </p:sp>
      <p:graphicFrame>
        <p:nvGraphicFramePr>
          <p:cNvPr id="30" name="Diagram 29"/>
          <p:cNvGraphicFramePr/>
          <p:nvPr>
            <p:extLst>
              <p:ext uri="{D42A27DB-BD31-4B8C-83A1-F6EECF244321}">
                <p14:modId xmlns:p14="http://schemas.microsoft.com/office/powerpoint/2010/main" val="430887294"/>
              </p:ext>
            </p:extLst>
          </p:nvPr>
        </p:nvGraphicFramePr>
        <p:xfrm>
          <a:off x="1115616" y="908720"/>
          <a:ext cx="7920880" cy="26197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1" name="Obrázek 4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712" y="5445224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122528" y="1264392"/>
            <a:ext cx="8778688" cy="541152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ClrTx/>
              <a:buFont typeface="Wingdings" pitchFamily="2" charset="2"/>
              <a:buChar char="§"/>
            </a:pPr>
            <a:r>
              <a:rPr lang="cs-CZ" sz="2800" b="1" dirty="0" smtClean="0"/>
              <a:t>ZPŮSOB ZÁPISU </a:t>
            </a:r>
            <a:r>
              <a:rPr lang="cs-CZ" sz="2800" dirty="0" smtClean="0"/>
              <a:t>nejmenšího společného násobku čísel například </a:t>
            </a:r>
            <a:r>
              <a:rPr lang="cs-CZ" sz="2800" b="1" dirty="0" smtClean="0"/>
              <a:t>n( 5; 12 ) = 60</a:t>
            </a:r>
          </a:p>
          <a:p>
            <a:pPr>
              <a:lnSpc>
                <a:spcPct val="150000"/>
              </a:lnSpc>
              <a:buClrTx/>
              <a:buFont typeface="Wingdings" pitchFamily="2" charset="2"/>
              <a:buChar char="§"/>
            </a:pPr>
            <a:r>
              <a:rPr lang="cs-CZ" sz="2800" i="1" dirty="0" smtClean="0"/>
              <a:t>první způsob </a:t>
            </a:r>
            <a:r>
              <a:rPr lang="cs-CZ" sz="2800" dirty="0" smtClean="0"/>
              <a:t>při hledání nejmenšího společného násobku: vypíšeme násobky obou čísel, dokud nenajdeme nejmenší společný násobek.</a:t>
            </a:r>
          </a:p>
          <a:p>
            <a:pPr>
              <a:lnSpc>
                <a:spcPct val="150000"/>
              </a:lnSpc>
              <a:buClrTx/>
              <a:buFont typeface="Wingdings" pitchFamily="2" charset="2"/>
              <a:buChar char="§"/>
            </a:pPr>
            <a:r>
              <a:rPr lang="cs-CZ" sz="2800" dirty="0" smtClean="0"/>
              <a:t>Dnes si ukážeme </a:t>
            </a:r>
            <a:r>
              <a:rPr lang="cs-CZ" sz="2800" b="1" dirty="0" smtClean="0"/>
              <a:t>DRUHÝ MOŽNÝ ZPŮSOB </a:t>
            </a:r>
            <a:r>
              <a:rPr lang="cs-CZ" sz="2800" dirty="0" smtClean="0"/>
              <a:t>při hledání nejmenšího společného násobku a to </a:t>
            </a:r>
            <a:r>
              <a:rPr lang="cs-CZ" sz="2800" b="1" dirty="0" smtClean="0"/>
              <a:t>POMOCÍ ROZKLADU NA PRVOČINITELE</a:t>
            </a:r>
          </a:p>
          <a:p>
            <a:pPr marL="0" indent="0">
              <a:lnSpc>
                <a:spcPct val="150000"/>
              </a:lnSpc>
              <a:buClrTx/>
              <a:buNone/>
            </a:pPr>
            <a:endParaRPr lang="cs-CZ" sz="2800" dirty="0" smtClean="0"/>
          </a:p>
          <a:p>
            <a:pPr marL="0" indent="0">
              <a:lnSpc>
                <a:spcPct val="150000"/>
              </a:lnSpc>
              <a:buClrTx/>
              <a:buNone/>
            </a:pPr>
            <a:endParaRPr lang="cs-CZ" sz="2800" i="1" dirty="0" smtClean="0"/>
          </a:p>
          <a:p>
            <a:pPr marL="0" indent="0">
              <a:lnSpc>
                <a:spcPct val="150000"/>
              </a:lnSpc>
              <a:buClrTx/>
              <a:buNone/>
            </a:pPr>
            <a:endParaRPr lang="cs-CZ" sz="28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242784" y="182088"/>
            <a:ext cx="8305800" cy="1143000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NEJMENŠÍ SPOLEČNÝ NÁSOBEK</a:t>
            </a:r>
            <a:b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CO UŽ ZNÁME?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9238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122528" y="1204264"/>
            <a:ext cx="8838816" cy="5471648"/>
          </a:xfrm>
        </p:spPr>
        <p:txBody>
          <a:bodyPr>
            <a:noAutofit/>
          </a:bodyPr>
          <a:lstStyle/>
          <a:p>
            <a:pPr marL="0" indent="0">
              <a:buClrTx/>
              <a:buNone/>
            </a:pPr>
            <a:r>
              <a:rPr lang="cs-CZ" sz="2800" b="1" dirty="0" smtClean="0"/>
              <a:t>DRUHÝ ZPŮSOB: </a:t>
            </a:r>
          </a:p>
          <a:p>
            <a:pPr>
              <a:lnSpc>
                <a:spcPct val="150000"/>
              </a:lnSpc>
              <a:buClrTx/>
              <a:buFontTx/>
              <a:buChar char="-"/>
            </a:pPr>
            <a:r>
              <a:rPr lang="cs-CZ" sz="2400" dirty="0" smtClean="0"/>
              <a:t>nejprve čísla </a:t>
            </a:r>
            <a:r>
              <a:rPr lang="cs-CZ" sz="2400" b="1" dirty="0" smtClean="0"/>
              <a:t>ROZLOŽÍME NA PRVOČINITELE</a:t>
            </a:r>
          </a:p>
          <a:p>
            <a:pPr>
              <a:lnSpc>
                <a:spcPct val="150000"/>
              </a:lnSpc>
              <a:buClrTx/>
              <a:buFontTx/>
              <a:buChar char="-"/>
            </a:pPr>
            <a:r>
              <a:rPr lang="cs-CZ" sz="2400" dirty="0" smtClean="0"/>
              <a:t>všechna </a:t>
            </a:r>
            <a:r>
              <a:rPr lang="cs-CZ" sz="2400" dirty="0"/>
              <a:t>prvočísla spolu </a:t>
            </a:r>
            <a:r>
              <a:rPr lang="cs-CZ" sz="2400" dirty="0" smtClean="0"/>
              <a:t>vynásobíme, ale pokud </a:t>
            </a:r>
            <a:r>
              <a:rPr lang="cs-CZ" sz="2400" dirty="0"/>
              <a:t>se některé prvočíslo </a:t>
            </a:r>
            <a:r>
              <a:rPr lang="cs-CZ" sz="2400" b="1" dirty="0" smtClean="0"/>
              <a:t>VYSKYTUJE SOUČASNĚ U OBOU ROZKLÁDANÝCH ČÍSEL</a:t>
            </a:r>
            <a:r>
              <a:rPr lang="cs-CZ" sz="2400" dirty="0" smtClean="0"/>
              <a:t>, </a:t>
            </a:r>
            <a:r>
              <a:rPr lang="cs-CZ" sz="2400" b="1" dirty="0" smtClean="0"/>
              <a:t>ZAPOČÍTÁME HO </a:t>
            </a:r>
            <a:r>
              <a:rPr lang="cs-CZ" sz="2400" dirty="0" smtClean="0"/>
              <a:t>do </a:t>
            </a:r>
            <a:r>
              <a:rPr lang="cs-CZ" sz="2400" dirty="0"/>
              <a:t>součinu </a:t>
            </a:r>
            <a:r>
              <a:rPr lang="cs-CZ" sz="2400" b="1" dirty="0" smtClean="0"/>
              <a:t>POUZE JEDNOU</a:t>
            </a:r>
          </a:p>
          <a:p>
            <a:pPr>
              <a:lnSpc>
                <a:spcPct val="150000"/>
              </a:lnSpc>
              <a:buClrTx/>
              <a:buFontTx/>
              <a:buChar char="-"/>
            </a:pPr>
            <a:r>
              <a:rPr lang="cs-CZ" sz="2400" b="1" dirty="0" smtClean="0"/>
              <a:t>SOUČIN</a:t>
            </a:r>
            <a:r>
              <a:rPr lang="cs-CZ" sz="2400" dirty="0" smtClean="0"/>
              <a:t> všech takto </a:t>
            </a:r>
            <a:r>
              <a:rPr lang="cs-CZ" sz="2400" b="1" dirty="0" smtClean="0"/>
              <a:t>VYBRANÝCH PRVOČÍSEL </a:t>
            </a:r>
            <a:r>
              <a:rPr lang="cs-CZ" sz="2400" dirty="0" smtClean="0"/>
              <a:t>je hledaný </a:t>
            </a:r>
            <a:r>
              <a:rPr lang="cs-CZ" sz="2400" b="1" dirty="0" smtClean="0"/>
              <a:t>NEJMENŠÍ SPOLEČNÝ NÁSOBEK</a:t>
            </a:r>
          </a:p>
          <a:p>
            <a:pPr marL="0" indent="0" algn="ctr">
              <a:lnSpc>
                <a:spcPct val="150000"/>
              </a:lnSpc>
              <a:buClrTx/>
              <a:buNone/>
            </a:pPr>
            <a:r>
              <a:rPr lang="cs-CZ" sz="2800" i="1" dirty="0" smtClean="0"/>
              <a:t>U VYŠŠÍCH ČÍSEL JE TENTO ZPŮSOB ŘEŠENÍ MNOHEM RYCHLEJŠÍ, NEŽ POMOCÍ VÝČTU VŠECH NÁSOBKŮ ČÍSEL.</a:t>
            </a:r>
          </a:p>
          <a:p>
            <a:pPr marL="0" indent="0">
              <a:lnSpc>
                <a:spcPct val="150000"/>
              </a:lnSpc>
              <a:buClrTx/>
              <a:buNone/>
            </a:pPr>
            <a:endParaRPr lang="cs-CZ" sz="2800" i="1" dirty="0" smtClean="0"/>
          </a:p>
          <a:p>
            <a:pPr marL="0" indent="0">
              <a:lnSpc>
                <a:spcPct val="150000"/>
              </a:lnSpc>
              <a:buClrTx/>
              <a:buNone/>
            </a:pPr>
            <a:endParaRPr lang="cs-CZ" sz="28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23168" y="302344"/>
            <a:ext cx="8305800" cy="1143000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HLEDÁME NEJMENŠÍ SPOLEČNÝ NÁSOBEK DVOU ČÍSEL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2546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122528" y="1685288"/>
            <a:ext cx="8598304" cy="4750112"/>
          </a:xfrm>
        </p:spPr>
        <p:txBody>
          <a:bodyPr>
            <a:noAutofit/>
          </a:bodyPr>
          <a:lstStyle/>
          <a:p>
            <a:pPr marL="0" indent="0">
              <a:buClrTx/>
              <a:buNone/>
            </a:pPr>
            <a:r>
              <a:rPr lang="cs-CZ" sz="2800" dirty="0" smtClean="0"/>
              <a:t>DRUHÝ ZPŮSOB:</a:t>
            </a:r>
          </a:p>
          <a:p>
            <a:pPr marL="0" indent="0">
              <a:buClrTx/>
              <a:buNone/>
            </a:pPr>
            <a:r>
              <a:rPr lang="cs-CZ" sz="2800" dirty="0" smtClean="0"/>
              <a:t>NÁZORNÝ PŘÍKLAD - SLEDUJTE ANIMACI: </a:t>
            </a:r>
          </a:p>
          <a:p>
            <a:pPr marL="0" indent="0">
              <a:buClrTx/>
              <a:buNone/>
            </a:pPr>
            <a:r>
              <a:rPr lang="cs-CZ" sz="2800" dirty="0" smtClean="0"/>
              <a:t>	</a:t>
            </a:r>
            <a:r>
              <a:rPr lang="cs-CZ" sz="3600" b="1" dirty="0" smtClean="0">
                <a:solidFill>
                  <a:srgbClr val="FF0000"/>
                </a:solidFill>
              </a:rPr>
              <a:t>n( 15; 12 ) = ?</a:t>
            </a:r>
          </a:p>
          <a:p>
            <a:pPr marL="0" indent="0">
              <a:buClrTx/>
              <a:buNone/>
            </a:pPr>
            <a:r>
              <a:rPr lang="cs-CZ" sz="2800" dirty="0" smtClean="0"/>
              <a:t>			</a:t>
            </a:r>
            <a:r>
              <a:rPr lang="cs-CZ" sz="2400" dirty="0" smtClean="0"/>
              <a:t>15 =            3 ∙ 5</a:t>
            </a:r>
          </a:p>
          <a:p>
            <a:pPr marL="0" indent="0">
              <a:buClrTx/>
              <a:buNone/>
            </a:pPr>
            <a:r>
              <a:rPr lang="cs-CZ" sz="2400" dirty="0" smtClean="0"/>
              <a:t>			12 = 2 ∙ 2 ∙ 3</a:t>
            </a:r>
          </a:p>
          <a:p>
            <a:pPr marL="0" indent="0">
              <a:buClrTx/>
              <a:buNone/>
            </a:pPr>
            <a:endParaRPr lang="cs-CZ" sz="2400" dirty="0" smtClean="0"/>
          </a:p>
          <a:p>
            <a:pPr marL="0" indent="0">
              <a:buClrTx/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tedy n( 15; 12 ) = 2 ∙ 2 ∙ 3 ∙ 5 = 60</a:t>
            </a:r>
          </a:p>
          <a:p>
            <a:pPr marL="0" indent="0">
              <a:lnSpc>
                <a:spcPct val="150000"/>
              </a:lnSpc>
              <a:buClrTx/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	ODPOVĚĎ: 		</a:t>
            </a:r>
            <a:r>
              <a:rPr lang="cs-CZ" sz="3200" b="1" dirty="0" smtClean="0">
                <a:solidFill>
                  <a:srgbClr val="FF0000"/>
                </a:solidFill>
              </a:rPr>
              <a:t>n</a:t>
            </a:r>
            <a:r>
              <a:rPr lang="cs-CZ" sz="3200" b="1" dirty="0">
                <a:solidFill>
                  <a:srgbClr val="FF0000"/>
                </a:solidFill>
              </a:rPr>
              <a:t>( </a:t>
            </a:r>
            <a:r>
              <a:rPr lang="cs-CZ" sz="3200" b="1" dirty="0" smtClean="0">
                <a:solidFill>
                  <a:srgbClr val="FF0000"/>
                </a:solidFill>
              </a:rPr>
              <a:t>15</a:t>
            </a:r>
            <a:r>
              <a:rPr lang="cs-CZ" sz="3200" b="1" dirty="0">
                <a:solidFill>
                  <a:srgbClr val="FF0000"/>
                </a:solidFill>
              </a:rPr>
              <a:t>; 12 ) = </a:t>
            </a:r>
            <a:r>
              <a:rPr lang="cs-CZ" sz="3200" b="1" dirty="0" smtClean="0">
                <a:solidFill>
                  <a:srgbClr val="FF0000"/>
                </a:solidFill>
              </a:rPr>
              <a:t>60</a:t>
            </a:r>
          </a:p>
          <a:p>
            <a:pPr marL="0" indent="0">
              <a:lnSpc>
                <a:spcPct val="150000"/>
              </a:lnSpc>
              <a:buClrTx/>
              <a:buNone/>
            </a:pPr>
            <a:endParaRPr lang="cs-CZ" sz="28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23168" y="302344"/>
            <a:ext cx="8305800" cy="1143000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HLEDÁME NEJMENŠÍ SPOLEČNÝ NÁSOBEK DVOU ČÍSEL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121040" y="3308744"/>
            <a:ext cx="420896" cy="102217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3609952" y="4330920"/>
            <a:ext cx="0" cy="420896"/>
          </a:xfrm>
          <a:prstGeom prst="straightConnector1">
            <a:avLst/>
          </a:prstGeom>
          <a:ln w="38100" cap="rnd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3970720" y="4330920"/>
            <a:ext cx="0" cy="420896"/>
          </a:xfrm>
          <a:prstGeom prst="straightConnector1">
            <a:avLst/>
          </a:prstGeom>
          <a:ln w="38100" cap="rnd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4331488" y="4330920"/>
            <a:ext cx="0" cy="420896"/>
          </a:xfrm>
          <a:prstGeom prst="straightConnector1">
            <a:avLst/>
          </a:prstGeom>
          <a:ln w="38100" cap="rnd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4752384" y="3905351"/>
            <a:ext cx="0" cy="867183"/>
          </a:xfrm>
          <a:prstGeom prst="straightConnector1">
            <a:avLst/>
          </a:prstGeom>
          <a:ln w="38100" cap="rnd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98154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122528" y="1685288"/>
            <a:ext cx="8598304" cy="4750112"/>
          </a:xfrm>
        </p:spPr>
        <p:txBody>
          <a:bodyPr>
            <a:noAutofit/>
          </a:bodyPr>
          <a:lstStyle/>
          <a:p>
            <a:pPr marL="0" indent="0">
              <a:buClrTx/>
              <a:buNone/>
            </a:pPr>
            <a:r>
              <a:rPr lang="cs-CZ" sz="2800" dirty="0" smtClean="0"/>
              <a:t>ZPŮSOB ŘEŠENÍ JE OBDOBNÝ JAKO U DVOU ČÍSEL </a:t>
            </a:r>
          </a:p>
          <a:p>
            <a:pPr marL="0" indent="0">
              <a:buClrTx/>
              <a:buNone/>
            </a:pPr>
            <a:r>
              <a:rPr lang="cs-CZ" sz="2800" dirty="0" smtClean="0"/>
              <a:t>NÁZORNÝ PŘÍKLAD - SLEDUJTE ANIMACI: </a:t>
            </a:r>
          </a:p>
          <a:p>
            <a:pPr marL="0" indent="0">
              <a:buClrTx/>
              <a:buNone/>
            </a:pPr>
            <a:r>
              <a:rPr lang="cs-CZ" sz="2800" dirty="0" smtClean="0"/>
              <a:t>	</a:t>
            </a:r>
            <a:r>
              <a:rPr lang="cs-CZ" sz="3600" b="1" dirty="0" smtClean="0">
                <a:solidFill>
                  <a:srgbClr val="FF0000"/>
                </a:solidFill>
              </a:rPr>
              <a:t>n( 4; 6; 10 ) = ?</a:t>
            </a:r>
          </a:p>
          <a:p>
            <a:pPr marL="0" indent="0">
              <a:buClrTx/>
              <a:buNone/>
            </a:pPr>
            <a:r>
              <a:rPr lang="cs-CZ" sz="2800" dirty="0" smtClean="0"/>
              <a:t>			</a:t>
            </a:r>
            <a:r>
              <a:rPr lang="cs-CZ" sz="2400" dirty="0" smtClean="0"/>
              <a:t>4 = 2 ∙ 2</a:t>
            </a:r>
          </a:p>
          <a:p>
            <a:pPr marL="0" indent="0">
              <a:buClrTx/>
              <a:buNone/>
            </a:pPr>
            <a:r>
              <a:rPr lang="cs-CZ" sz="2400" dirty="0" smtClean="0"/>
              <a:t>			6 = 2 ∙       3   </a:t>
            </a:r>
            <a:r>
              <a:rPr lang="cs-CZ" sz="1800" i="1" dirty="0" smtClean="0"/>
              <a:t>(zápis s mezerou je vhodný pro přehlednost)</a:t>
            </a:r>
          </a:p>
          <a:p>
            <a:pPr marL="0" indent="0">
              <a:buClrTx/>
              <a:buNone/>
            </a:pPr>
            <a:r>
              <a:rPr lang="cs-CZ" sz="2400" dirty="0"/>
              <a:t>	</a:t>
            </a:r>
            <a:r>
              <a:rPr lang="cs-CZ" sz="2400" dirty="0" smtClean="0"/>
              <a:t>		10=</a:t>
            </a:r>
            <a:r>
              <a:rPr lang="cs-CZ" sz="2400" dirty="0"/>
              <a:t>2 ∙ </a:t>
            </a:r>
            <a:r>
              <a:rPr lang="cs-CZ" sz="2400" dirty="0" smtClean="0"/>
              <a:t>          5</a:t>
            </a:r>
            <a:endParaRPr lang="cs-CZ" sz="2400" dirty="0"/>
          </a:p>
          <a:p>
            <a:pPr marL="0" indent="0">
              <a:buClrTx/>
              <a:buNone/>
            </a:pPr>
            <a:endParaRPr lang="cs-CZ" sz="2400" dirty="0" smtClean="0"/>
          </a:p>
          <a:p>
            <a:pPr marL="0" indent="0">
              <a:buClrTx/>
              <a:buNone/>
            </a:pPr>
            <a:r>
              <a:rPr lang="cs-CZ" sz="2400" dirty="0"/>
              <a:t>	</a:t>
            </a:r>
            <a:r>
              <a:rPr lang="cs-CZ" sz="2400" dirty="0" smtClean="0"/>
              <a:t>tedy n( 4; 6; 10 ) = 2 ∙ 2 ∙ 3 ∙ 5 = 60</a:t>
            </a:r>
          </a:p>
          <a:p>
            <a:pPr marL="0" indent="0">
              <a:lnSpc>
                <a:spcPct val="150000"/>
              </a:lnSpc>
              <a:buClrTx/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	ODPOVĚĎ: 		</a:t>
            </a:r>
            <a:r>
              <a:rPr lang="cs-CZ" sz="3200" b="1" dirty="0" smtClean="0">
                <a:solidFill>
                  <a:srgbClr val="FF0000"/>
                </a:solidFill>
              </a:rPr>
              <a:t>n</a:t>
            </a:r>
            <a:r>
              <a:rPr lang="cs-CZ" sz="3200" b="1" dirty="0">
                <a:solidFill>
                  <a:srgbClr val="FF0000"/>
                </a:solidFill>
              </a:rPr>
              <a:t>( </a:t>
            </a:r>
            <a:r>
              <a:rPr lang="cs-CZ" sz="3200" b="1" dirty="0" smtClean="0">
                <a:solidFill>
                  <a:srgbClr val="FF0000"/>
                </a:solidFill>
              </a:rPr>
              <a:t>4; 6; 10 ) </a:t>
            </a:r>
            <a:r>
              <a:rPr lang="cs-CZ" sz="3200" b="1" dirty="0">
                <a:solidFill>
                  <a:srgbClr val="FF0000"/>
                </a:solidFill>
              </a:rPr>
              <a:t>= </a:t>
            </a:r>
            <a:r>
              <a:rPr lang="cs-CZ" sz="3200" b="1" dirty="0" smtClean="0">
                <a:solidFill>
                  <a:srgbClr val="FF0000"/>
                </a:solidFill>
              </a:rPr>
              <a:t>60</a:t>
            </a:r>
          </a:p>
          <a:p>
            <a:pPr marL="0" indent="0">
              <a:lnSpc>
                <a:spcPct val="150000"/>
              </a:lnSpc>
              <a:buClrTx/>
              <a:buNone/>
            </a:pPr>
            <a:endParaRPr lang="cs-CZ" sz="28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23168" y="302344"/>
            <a:ext cx="8305800" cy="1143000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HLEDÁME NEJMENŠÍ SPOLEČNÝ NÁSOBEK TŘÍ A VÍCE ČÍSEL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3279248" y="3489128"/>
            <a:ext cx="420896" cy="119110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3489696" y="4772534"/>
            <a:ext cx="0" cy="420896"/>
          </a:xfrm>
          <a:prstGeom prst="straightConnector1">
            <a:avLst/>
          </a:prstGeom>
          <a:ln w="38100" cap="rnd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3850464" y="3905351"/>
            <a:ext cx="0" cy="1288079"/>
          </a:xfrm>
          <a:prstGeom prst="straightConnector1">
            <a:avLst/>
          </a:prstGeom>
          <a:ln w="38100" cap="rnd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4211232" y="4345290"/>
            <a:ext cx="0" cy="854488"/>
          </a:xfrm>
          <a:prstGeom prst="straightConnector1">
            <a:avLst/>
          </a:prstGeom>
          <a:ln w="38100" cap="rnd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4572000" y="4759838"/>
            <a:ext cx="0" cy="433592"/>
          </a:xfrm>
          <a:prstGeom prst="straightConnector1">
            <a:avLst/>
          </a:prstGeom>
          <a:ln w="38100" cap="rnd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0760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483296" y="1023880"/>
            <a:ext cx="8265168" cy="5302446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ClrTx/>
              <a:buNone/>
            </a:pPr>
            <a:r>
              <a:rPr lang="cs-CZ" sz="2800" dirty="0" smtClean="0"/>
              <a:t>Určete nejmenší společné násobky čísel:</a:t>
            </a:r>
          </a:p>
          <a:p>
            <a:pPr marL="0" indent="0">
              <a:buClrTx/>
              <a:buNone/>
            </a:pPr>
            <a:r>
              <a:rPr lang="cs-CZ" sz="2800" i="1" dirty="0" smtClean="0"/>
              <a:t>n( 6; 15 ) = ?</a:t>
            </a:r>
          </a:p>
          <a:p>
            <a:pPr marL="0" indent="0">
              <a:buClrTx/>
              <a:buNone/>
            </a:pPr>
            <a:r>
              <a:rPr lang="cs-CZ" sz="2800" i="1" dirty="0" smtClean="0"/>
              <a:t>	   6 = 2 . 3</a:t>
            </a:r>
          </a:p>
          <a:p>
            <a:pPr marL="0" indent="0">
              <a:buClrTx/>
              <a:buNone/>
            </a:pPr>
            <a:r>
              <a:rPr lang="cs-CZ" sz="2800" i="1" dirty="0" smtClean="0"/>
              <a:t>	   15 =    3 . 5</a:t>
            </a:r>
          </a:p>
          <a:p>
            <a:pPr marL="0" indent="0">
              <a:buClrTx/>
              <a:buNone/>
            </a:pPr>
            <a:r>
              <a:rPr lang="cs-CZ" sz="2800" b="1" i="1" dirty="0"/>
              <a:t>n( 6; 15 ) = </a:t>
            </a:r>
            <a:r>
              <a:rPr lang="cs-CZ" sz="2800" b="1" i="1" dirty="0" smtClean="0"/>
              <a:t>2 . 3 . 5 = 30</a:t>
            </a:r>
            <a:endParaRPr lang="cs-CZ" sz="2800" b="1" i="1" dirty="0"/>
          </a:p>
          <a:p>
            <a:pPr marL="0" indent="0">
              <a:buClrTx/>
              <a:buNone/>
            </a:pPr>
            <a:r>
              <a:rPr lang="cs-CZ" sz="2800" i="1" dirty="0" smtClean="0"/>
              <a:t>			n</a:t>
            </a:r>
            <a:r>
              <a:rPr lang="cs-CZ" sz="2800" i="1" dirty="0"/>
              <a:t>( </a:t>
            </a:r>
            <a:r>
              <a:rPr lang="cs-CZ" sz="2800" i="1" dirty="0" smtClean="0"/>
              <a:t>3; 10; 18 ) </a:t>
            </a:r>
            <a:r>
              <a:rPr lang="cs-CZ" sz="2800" i="1" dirty="0"/>
              <a:t>= ?</a:t>
            </a:r>
          </a:p>
          <a:p>
            <a:pPr marL="0" indent="0">
              <a:buClrTx/>
              <a:buNone/>
            </a:pPr>
            <a:r>
              <a:rPr lang="cs-CZ" sz="2800" i="1" dirty="0" smtClean="0"/>
              <a:t>			3 =         3 </a:t>
            </a:r>
            <a:r>
              <a:rPr lang="cs-CZ" sz="2400" i="1" dirty="0" smtClean="0"/>
              <a:t>(prvočíslo – pouze opíšeme)</a:t>
            </a:r>
            <a:endParaRPr lang="cs-CZ" sz="2400" i="1" dirty="0"/>
          </a:p>
          <a:p>
            <a:pPr marL="0" indent="0">
              <a:buClrTx/>
              <a:buNone/>
            </a:pPr>
            <a:r>
              <a:rPr lang="cs-CZ" sz="2800" i="1" dirty="0" smtClean="0"/>
              <a:t>			10 </a:t>
            </a:r>
            <a:r>
              <a:rPr lang="cs-CZ" sz="2800" i="1" dirty="0"/>
              <a:t>= </a:t>
            </a:r>
            <a:r>
              <a:rPr lang="cs-CZ" sz="2800" i="1" dirty="0" smtClean="0"/>
              <a:t> 2 </a:t>
            </a:r>
            <a:r>
              <a:rPr lang="cs-CZ" sz="2800" i="1" dirty="0"/>
              <a:t>. </a:t>
            </a:r>
            <a:r>
              <a:rPr lang="cs-CZ" sz="2800" i="1" dirty="0" smtClean="0"/>
              <a:t>        5</a:t>
            </a:r>
          </a:p>
          <a:p>
            <a:pPr marL="0" indent="0">
              <a:buClrTx/>
              <a:buNone/>
            </a:pPr>
            <a:r>
              <a:rPr lang="cs-CZ" sz="2800" i="1" dirty="0"/>
              <a:t>	</a:t>
            </a:r>
            <a:r>
              <a:rPr lang="cs-CZ" sz="2800" i="1" dirty="0" smtClean="0"/>
              <a:t>		18 = 2 . 3. 3</a:t>
            </a:r>
            <a:endParaRPr lang="cs-CZ" sz="2800" i="1" dirty="0"/>
          </a:p>
          <a:p>
            <a:pPr marL="0" indent="0">
              <a:buClrTx/>
              <a:buNone/>
            </a:pPr>
            <a:r>
              <a:rPr lang="cs-CZ" sz="2800" b="1" i="1" dirty="0" smtClean="0"/>
              <a:t>	</a:t>
            </a:r>
            <a:r>
              <a:rPr lang="cs-CZ" sz="2800" b="1" i="1"/>
              <a:t> </a:t>
            </a:r>
            <a:r>
              <a:rPr lang="cs-CZ" sz="2800" b="1" i="1" smtClean="0"/>
              <a:t>   </a:t>
            </a:r>
            <a:r>
              <a:rPr lang="cs-CZ" sz="2800" b="1" i="1" dirty="0" smtClean="0"/>
              <a:t>n</a:t>
            </a:r>
            <a:r>
              <a:rPr lang="cs-CZ" sz="2800" b="1" i="1"/>
              <a:t>( </a:t>
            </a:r>
            <a:r>
              <a:rPr lang="cs-CZ" sz="2800" b="1" i="1" smtClean="0"/>
              <a:t>3; 10; 18 </a:t>
            </a:r>
            <a:r>
              <a:rPr lang="cs-CZ" sz="2800" b="1" i="1" dirty="0"/>
              <a:t>) = 2 . 3 . </a:t>
            </a:r>
            <a:r>
              <a:rPr lang="cs-CZ" sz="2800" b="1" i="1" dirty="0" smtClean="0"/>
              <a:t>3 .5 </a:t>
            </a:r>
            <a:r>
              <a:rPr lang="cs-CZ" sz="2800" b="1" i="1" dirty="0"/>
              <a:t>= </a:t>
            </a:r>
            <a:r>
              <a:rPr lang="cs-CZ" sz="2800" b="1" i="1" dirty="0" smtClean="0"/>
              <a:t>90</a:t>
            </a:r>
            <a:endParaRPr lang="cs-CZ" sz="2800" b="1" i="1" dirty="0"/>
          </a:p>
          <a:p>
            <a:pPr marL="0" indent="0">
              <a:lnSpc>
                <a:spcPct val="150000"/>
              </a:lnSpc>
              <a:buClrTx/>
              <a:buNone/>
            </a:pPr>
            <a:endParaRPr lang="cs-CZ" sz="2800" i="1" dirty="0" smtClean="0"/>
          </a:p>
          <a:p>
            <a:pPr marL="0" indent="0">
              <a:lnSpc>
                <a:spcPct val="150000"/>
              </a:lnSpc>
              <a:buClrTx/>
              <a:buNone/>
            </a:pPr>
            <a:r>
              <a:rPr lang="cs-CZ" sz="3200" b="1" dirty="0" smtClean="0"/>
              <a:t>	  </a:t>
            </a:r>
            <a:r>
              <a:rPr lang="cs-CZ" sz="3200" b="1" dirty="0"/>
              <a:t>	</a:t>
            </a:r>
            <a:r>
              <a:rPr lang="cs-CZ" sz="2800" i="1" dirty="0"/>
              <a:t>	</a:t>
            </a:r>
            <a:endParaRPr lang="cs-CZ" sz="2800" dirty="0" smtClean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19100" y="0"/>
            <a:ext cx="83058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PŘÍKLADY NA PROCVIČENÍ: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2557712" y="2163783"/>
            <a:ext cx="420896" cy="119110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4361552" y="4330920"/>
            <a:ext cx="420896" cy="154151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3970720" y="4691688"/>
            <a:ext cx="420896" cy="119110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6406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925513" y="476250"/>
            <a:ext cx="8218487" cy="420688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/>
              <a:t>     ANOTACE:  </a:t>
            </a:r>
            <a:endParaRPr lang="cs-CZ" sz="3200" b="1" dirty="0"/>
          </a:p>
        </p:txBody>
      </p:sp>
      <p:sp>
        <p:nvSpPr>
          <p:cNvPr id="5" name="Zástupný symbol pro obsah 3"/>
          <p:cNvSpPr txBox="1">
            <a:spLocks/>
          </p:cNvSpPr>
          <p:nvPr/>
        </p:nvSpPr>
        <p:spPr>
          <a:xfrm>
            <a:off x="395536" y="908720"/>
            <a:ext cx="8291264" cy="5415880"/>
          </a:xfrm>
          <a:prstGeom prst="rect">
            <a:avLst/>
          </a:prstGeom>
        </p:spPr>
        <p:txBody>
          <a:bodyPr vert="horz">
            <a:normAutofit fontScale="25000" lnSpcReduction="20000"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cs-CZ" sz="9600" dirty="0" smtClean="0"/>
              <a:t>Tento výukový materiál bude využíván při hodině aritmetiky v  6. ročníku jako výklad jiného způsobu řešení nejmenšího společného násobku.</a:t>
            </a:r>
          </a:p>
          <a:p>
            <a:pPr>
              <a:lnSpc>
                <a:spcPct val="120000"/>
              </a:lnSpc>
            </a:pPr>
            <a:r>
              <a:rPr lang="cs-CZ" sz="9600" dirty="0" smtClean="0"/>
              <a:t>Na začátku si zopakujeme způsob zápisu a již probraný první možný způsob řešení.</a:t>
            </a:r>
          </a:p>
          <a:p>
            <a:pPr>
              <a:lnSpc>
                <a:spcPct val="120000"/>
              </a:lnSpc>
            </a:pPr>
            <a:r>
              <a:rPr lang="cs-CZ" sz="9600" dirty="0" smtClean="0"/>
              <a:t>Následuje teoretické vysvětlení druhého možného způsobu řešení.</a:t>
            </a:r>
          </a:p>
          <a:p>
            <a:pPr>
              <a:lnSpc>
                <a:spcPct val="120000"/>
              </a:lnSpc>
            </a:pPr>
            <a:r>
              <a:rPr lang="cs-CZ" sz="9600" dirty="0" smtClean="0"/>
              <a:t>Po teorii je pomocí animace předveden názorně příklad. Nejprve pro dvě čísla, následně pro tři.</a:t>
            </a:r>
          </a:p>
          <a:p>
            <a:pPr>
              <a:lnSpc>
                <a:spcPct val="120000"/>
              </a:lnSpc>
            </a:pPr>
            <a:r>
              <a:rPr lang="cs-CZ" sz="9600" dirty="0" smtClean="0"/>
              <a:t>Na procvičení jsou zařazeny řešené příklady. Žáci pracují spolu s interaktivní tabulí do sešitu.</a:t>
            </a:r>
          </a:p>
          <a:p>
            <a:pPr>
              <a:lnSpc>
                <a:spcPct val="120000"/>
              </a:lnSpc>
            </a:pPr>
            <a:r>
              <a:rPr lang="cs-CZ" sz="8000" b="1" dirty="0" smtClean="0">
                <a:solidFill>
                  <a:schemeClr val="bg2">
                    <a:lumMod val="25000"/>
                  </a:schemeClr>
                </a:solidFill>
              </a:rPr>
              <a:t>použitá literatura:</a:t>
            </a:r>
          </a:p>
          <a:p>
            <a:pPr>
              <a:lnSpc>
                <a:spcPct val="120000"/>
              </a:lnSpc>
              <a:buFont typeface="Wingdings 2"/>
              <a:buNone/>
            </a:pPr>
            <a:r>
              <a:rPr lang="cs-CZ" sz="8000" i="1" dirty="0" smtClean="0"/>
              <a:t>	učebnice  Geometrie 6 – Aritmetika, </a:t>
            </a:r>
            <a:r>
              <a:rPr lang="cs-CZ" sz="8000" i="1" dirty="0" err="1" smtClean="0"/>
              <a:t>Binterová</a:t>
            </a:r>
            <a:r>
              <a:rPr lang="cs-CZ" sz="8000" i="1" dirty="0" smtClean="0"/>
              <a:t>, Fuchs, Tlustý; nakladatelství Fraus, Plzeň 2007</a:t>
            </a:r>
            <a:endParaRPr lang="cs-CZ" sz="8000" dirty="0" smtClean="0"/>
          </a:p>
          <a:p>
            <a:endParaRPr lang="cs-CZ" dirty="0" smtClean="0"/>
          </a:p>
          <a:p>
            <a:pPr>
              <a:buFont typeface="Wingdings 2"/>
              <a:buNone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	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>
    <a:lnDef>
      <a:spPr>
        <a:ln w="38100" cap="rnd" cmpd="sng">
          <a:solidFill>
            <a:srgbClr val="FF0000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1707</TotalTime>
  <Words>288</Words>
  <Application>Microsoft Office PowerPoint</Application>
  <PresentationFormat>Předvádění na obrazovce (4:3)</PresentationFormat>
  <Paragraphs>60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 MATEMATIKA – ARITMETIKA 6</vt:lpstr>
      <vt:lpstr>NEJMENŠÍ SPOLEČNÝ NÁSOBEK CO UŽ ZNÁME?</vt:lpstr>
      <vt:lpstr>HLEDÁME NEJMENŠÍ SPOLEČNÝ NÁSOBEK DVOU ČÍSEL</vt:lpstr>
      <vt:lpstr>HLEDÁME NEJMENŠÍ SPOLEČNÝ NÁSOBEK DVOU ČÍSEL</vt:lpstr>
      <vt:lpstr>HLEDÁME NEJMENŠÍ SPOLEČNÝ NÁSOBEK TŘÍ A VÍCE ČÍSEL</vt:lpstr>
      <vt:lpstr>Prezentace aplikace PowerPoint</vt:lpstr>
      <vt:lpstr>     ANOTACE: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Geometrie – 7.ročník</dc:title>
  <dc:creator>Lubos</dc:creator>
  <cp:lastModifiedBy>ucitel</cp:lastModifiedBy>
  <cp:revision>218</cp:revision>
  <dcterms:created xsi:type="dcterms:W3CDTF">2011-11-27T20:43:59Z</dcterms:created>
  <dcterms:modified xsi:type="dcterms:W3CDTF">2013-04-30T11:06:13Z</dcterms:modified>
</cp:coreProperties>
</file>