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2"/>
  </p:notesMasterIdLst>
  <p:sldIdLst>
    <p:sldId id="256" r:id="rId2"/>
    <p:sldId id="290" r:id="rId3"/>
    <p:sldId id="300" r:id="rId4"/>
    <p:sldId id="301" r:id="rId5"/>
    <p:sldId id="302" r:id="rId6"/>
    <p:sldId id="297" r:id="rId7"/>
    <p:sldId id="298" r:id="rId8"/>
    <p:sldId id="299" r:id="rId9"/>
    <p:sldId id="292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588" autoAdjust="0"/>
    <p:restoredTop sz="94671" autoAdjust="0"/>
  </p:normalViewPr>
  <p:slideViewPr>
    <p:cSldViewPr>
      <p:cViewPr varScale="1">
        <p:scale>
          <a:sx n="97" d="100"/>
          <a:sy n="97" d="100"/>
        </p:scale>
        <p:origin x="-114" y="-2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60128" cy="6012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18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18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VY_32_INOVACE_15_M6_DĚLITEL</a:t>
          </a:r>
          <a:endParaRPr lang="cs-CZ" sz="18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NEJVĚTŠÍ SPOLEČNÝ DĚLITEL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E3934034-0988-42C9-B177-235ED6F29B8D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 VYTVOŘENÍ: </a:t>
          </a:r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18.4.2013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7C60642F-96E2-4BF7-B6CE-1CD7B5A75DDB}" type="parTrans" cxnId="{71060589-05F5-4116-9C35-8EA76F455A60}">
      <dgm:prSet/>
      <dgm:spPr/>
      <dgm:t>
        <a:bodyPr/>
        <a:lstStyle/>
        <a:p>
          <a:endParaRPr lang="cs-CZ"/>
        </a:p>
      </dgm:t>
    </dgm:pt>
    <dgm:pt modelId="{7FDAFD49-0524-4E4F-9F8F-A7C87184E4C5}" type="sibTrans" cxnId="{71060589-05F5-4116-9C35-8EA76F455A60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920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7770"/>
      <dgm:spPr/>
      <dgm:t>
        <a:bodyPr/>
        <a:lstStyle/>
        <a:p>
          <a:endParaRPr lang="cs-CZ"/>
        </a:p>
      </dgm:t>
    </dgm:pt>
    <dgm:pt modelId="{6F223CE0-77C1-4CB7-AB08-98042075CCD4}" type="pres">
      <dgm:prSet presAssocID="{E3934034-0988-42C9-B177-235ED6F29B8D}" presName="vertSpace5" presStyleLbl="node1" presStyleIdx="3" presStyleCnt="5"/>
      <dgm:spPr/>
    </dgm:pt>
    <dgm:pt modelId="{F33CF7A8-6335-4FE3-BFD8-176D4FF67B87}" type="pres">
      <dgm:prSet presAssocID="{E3934034-0988-42C9-B177-235ED6F29B8D}" presName="circle5" presStyleLbl="node1" presStyleIdx="4" presStyleCnt="5"/>
      <dgm:spPr/>
    </dgm:pt>
    <dgm:pt modelId="{0116D4D9-AA15-442D-A453-6F85D7B86A78}" type="pres">
      <dgm:prSet presAssocID="{E3934034-0988-42C9-B177-235ED6F29B8D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B48E6C-9F51-419F-98B4-A3DD07ECC53A}" type="pres">
      <dgm:prSet presAssocID="{E3934034-0988-42C9-B177-235ED6F29B8D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DBFAB67-6DF2-4166-9A5D-2A37F9759A58}" type="presOf" srcId="{D8197B8C-B260-4A16-BDF4-0947B075E274}" destId="{5A5FFA88-C948-4069-8E93-59FA12366E83}" srcOrd="1" destOrd="0" presId="urn:microsoft.com/office/officeart/2005/8/layout/target3"/>
    <dgm:cxn modelId="{D542BF12-3576-4E47-9F67-514E5952A92C}" type="presOf" srcId="{B651F6E3-6281-48DB-9319-2AEAFDAE7572}" destId="{619D679B-A015-4ECF-8348-D1034C574F40}" srcOrd="0" destOrd="0" presId="urn:microsoft.com/office/officeart/2005/8/layout/target3"/>
    <dgm:cxn modelId="{D38F9D64-1563-421D-8971-6A5EAD8738DD}" type="presOf" srcId="{D1B46980-6531-4606-95E6-44980827E919}" destId="{2BE915AB-18AA-4053-B92C-3BFC9ED204BB}" srcOrd="1" destOrd="0" presId="urn:microsoft.com/office/officeart/2005/8/layout/target3"/>
    <dgm:cxn modelId="{2D48345F-0970-409E-8852-DE6AB0B96F9D}" type="presOf" srcId="{E3934034-0988-42C9-B177-235ED6F29B8D}" destId="{D8B48E6C-9F51-419F-98B4-A3DD07ECC53A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13D70D2-5A18-45E0-AAC1-EC2DC745E3A9}" type="presOf" srcId="{D1D4F407-5343-4D3F-B5B9-D407B03CAEB4}" destId="{AED2198E-93D5-4001-81B4-73124B309672}" srcOrd="1" destOrd="0" presId="urn:microsoft.com/office/officeart/2005/8/layout/target3"/>
    <dgm:cxn modelId="{68AFB5FB-5299-4130-BE26-72EB253A43D0}" type="presOf" srcId="{D1B46980-6531-4606-95E6-44980827E919}" destId="{6140AFEC-043D-4C43-A2F9-D0F5331DF3A3}" srcOrd="0" destOrd="0" presId="urn:microsoft.com/office/officeart/2005/8/layout/target3"/>
    <dgm:cxn modelId="{DB85857D-6273-4A86-9B2A-F948AC01AF23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1060589-05F5-4116-9C35-8EA76F455A60}" srcId="{757F3AB3-0718-4624-B441-E567A8F0AB56}" destId="{E3934034-0988-42C9-B177-235ED6F29B8D}" srcOrd="4" destOrd="0" parTransId="{7C60642F-96E2-4BF7-B6CE-1CD7B5A75DDB}" sibTransId="{7FDAFD49-0524-4E4F-9F8F-A7C87184E4C5}"/>
    <dgm:cxn modelId="{1A2FAB7F-ED76-48EE-A62E-712AB2DB82B8}" type="presOf" srcId="{D1D4F407-5343-4D3F-B5B9-D407B03CAEB4}" destId="{D005CE8C-CC26-4C3E-AC11-E15060ECD759}" srcOrd="0" destOrd="0" presId="urn:microsoft.com/office/officeart/2005/8/layout/target3"/>
    <dgm:cxn modelId="{B12AF07B-B47F-4A76-9095-CFE0931F15A5}" type="presOf" srcId="{B651F6E3-6281-48DB-9319-2AEAFDAE7572}" destId="{6BB5E863-4638-4E1D-BFDE-399D028AC4ED}" srcOrd="1" destOrd="0" presId="urn:microsoft.com/office/officeart/2005/8/layout/target3"/>
    <dgm:cxn modelId="{1AA26919-1CC3-4C2A-8C34-175B438813D0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FDF6296-83A3-4FFF-BC07-89EAADE7EF8A}" type="presOf" srcId="{E3934034-0988-42C9-B177-235ED6F29B8D}" destId="{0116D4D9-AA15-442D-A453-6F85D7B86A78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F7305D-6FC1-4E38-995C-C3D597AA451C}" type="presParOf" srcId="{333A1088-737F-45CB-B68E-254E46348037}" destId="{F5ABB229-8D3B-4694-996A-96F23CF14429}" srcOrd="0" destOrd="0" presId="urn:microsoft.com/office/officeart/2005/8/layout/target3"/>
    <dgm:cxn modelId="{E624255C-E1EF-4F94-A2A0-A5EC2914E2BB}" type="presParOf" srcId="{333A1088-737F-45CB-B68E-254E46348037}" destId="{F41139FD-01EE-4571-8B17-4FB00FC51163}" srcOrd="1" destOrd="0" presId="urn:microsoft.com/office/officeart/2005/8/layout/target3"/>
    <dgm:cxn modelId="{4F35DE92-F0BD-4A8B-934D-AD52DB275AA0}" type="presParOf" srcId="{333A1088-737F-45CB-B68E-254E46348037}" destId="{D005CE8C-CC26-4C3E-AC11-E15060ECD759}" srcOrd="2" destOrd="0" presId="urn:microsoft.com/office/officeart/2005/8/layout/target3"/>
    <dgm:cxn modelId="{8D98501C-9F63-44F0-9C90-C9E8D789E334}" type="presParOf" srcId="{333A1088-737F-45CB-B68E-254E46348037}" destId="{2C702D82-9B77-49B7-9568-BB8EB47C3372}" srcOrd="3" destOrd="0" presId="urn:microsoft.com/office/officeart/2005/8/layout/target3"/>
    <dgm:cxn modelId="{7A615D6C-645F-4CDE-A067-8CF9400E898A}" type="presParOf" srcId="{333A1088-737F-45CB-B68E-254E46348037}" destId="{A52A0455-90FF-4808-ABD0-F02540D31D5A}" srcOrd="4" destOrd="0" presId="urn:microsoft.com/office/officeart/2005/8/layout/target3"/>
    <dgm:cxn modelId="{5B32CAAC-9247-4FDF-B37C-378F62341E51}" type="presParOf" srcId="{333A1088-737F-45CB-B68E-254E46348037}" destId="{6140AFEC-043D-4C43-A2F9-D0F5331DF3A3}" srcOrd="5" destOrd="0" presId="urn:microsoft.com/office/officeart/2005/8/layout/target3"/>
    <dgm:cxn modelId="{6CDAA932-256C-47B0-B5D1-F5E5E02387B6}" type="presParOf" srcId="{333A1088-737F-45CB-B68E-254E46348037}" destId="{9358AC05-5D7D-4327-9F80-1AD486AEA664}" srcOrd="6" destOrd="0" presId="urn:microsoft.com/office/officeart/2005/8/layout/target3"/>
    <dgm:cxn modelId="{ECCE4C56-09E7-45B2-B5C2-505C55DB1DA2}" type="presParOf" srcId="{333A1088-737F-45CB-B68E-254E46348037}" destId="{313FC574-E1CD-4FB4-B054-0B805CE0447D}" srcOrd="7" destOrd="0" presId="urn:microsoft.com/office/officeart/2005/8/layout/target3"/>
    <dgm:cxn modelId="{6C7722B8-7DD5-445C-923A-45E1EE74B04F}" type="presParOf" srcId="{333A1088-737F-45CB-B68E-254E46348037}" destId="{619D679B-A015-4ECF-8348-D1034C574F40}" srcOrd="8" destOrd="0" presId="urn:microsoft.com/office/officeart/2005/8/layout/target3"/>
    <dgm:cxn modelId="{D0903532-4198-4BB6-BCE6-D9F5DF54B6FD}" type="presParOf" srcId="{333A1088-737F-45CB-B68E-254E46348037}" destId="{322283A8-4A27-4CDA-BAE3-F381106A9174}" srcOrd="9" destOrd="0" presId="urn:microsoft.com/office/officeart/2005/8/layout/target3"/>
    <dgm:cxn modelId="{AE1CBFE1-D900-4B51-9CF0-8085E500A6D2}" type="presParOf" srcId="{333A1088-737F-45CB-B68E-254E46348037}" destId="{FFC9F71D-1B4F-4AD9-A4A6-86ADEFC8AF5C}" srcOrd="10" destOrd="0" presId="urn:microsoft.com/office/officeart/2005/8/layout/target3"/>
    <dgm:cxn modelId="{6A16DB5B-6F82-4969-B7BD-DA1175EF9CFE}" type="presParOf" srcId="{333A1088-737F-45CB-B68E-254E46348037}" destId="{25B08C86-7E15-44DC-BE7F-FFB55DD49D12}" srcOrd="11" destOrd="0" presId="urn:microsoft.com/office/officeart/2005/8/layout/target3"/>
    <dgm:cxn modelId="{B1B797B0-B2BF-42DD-90E3-8EF7D1D6F4A2}" type="presParOf" srcId="{333A1088-737F-45CB-B68E-254E46348037}" destId="{6F223CE0-77C1-4CB7-AB08-98042075CCD4}" srcOrd="12" destOrd="0" presId="urn:microsoft.com/office/officeart/2005/8/layout/target3"/>
    <dgm:cxn modelId="{48835947-C88C-4A94-968B-7E3E18603545}" type="presParOf" srcId="{333A1088-737F-45CB-B68E-254E46348037}" destId="{F33CF7A8-6335-4FE3-BFD8-176D4FF67B87}" srcOrd="13" destOrd="0" presId="urn:microsoft.com/office/officeart/2005/8/layout/target3"/>
    <dgm:cxn modelId="{B1D8A65F-E384-4F1F-A70F-639AFD950952}" type="presParOf" srcId="{333A1088-737F-45CB-B68E-254E46348037}" destId="{0116D4D9-AA15-442D-A453-6F85D7B86A78}" srcOrd="14" destOrd="0" presId="urn:microsoft.com/office/officeart/2005/8/layout/target3"/>
    <dgm:cxn modelId="{C4F9A916-19A1-473C-8291-76CE2ED53EF1}" type="presParOf" srcId="{333A1088-737F-45CB-B68E-254E46348037}" destId="{AED2198E-93D5-4001-81B4-73124B309672}" srcOrd="15" destOrd="0" presId="urn:microsoft.com/office/officeart/2005/8/layout/target3"/>
    <dgm:cxn modelId="{1715655D-8011-446A-949A-3A4730AC2991}" type="presParOf" srcId="{333A1088-737F-45CB-B68E-254E46348037}" destId="{2BE915AB-18AA-4053-B92C-3BFC9ED204BB}" srcOrd="16" destOrd="0" presId="urn:microsoft.com/office/officeart/2005/8/layout/target3"/>
    <dgm:cxn modelId="{256C080E-144E-4498-AFFA-EC21DAA02D86}" type="presParOf" srcId="{333A1088-737F-45CB-B68E-254E46348037}" destId="{6BB5E863-4638-4E1D-BFDE-399D028AC4ED}" srcOrd="17" destOrd="0" presId="urn:microsoft.com/office/officeart/2005/8/layout/target3"/>
    <dgm:cxn modelId="{4BDE56D7-E439-4B26-B921-2989B5C411E7}" type="presParOf" srcId="{333A1088-737F-45CB-B68E-254E46348037}" destId="{5A5FFA88-C948-4069-8E93-59FA12366E83}" srcOrd="18" destOrd="0" presId="urn:microsoft.com/office/officeart/2005/8/layout/target3"/>
    <dgm:cxn modelId="{9422AD00-A018-448C-A799-98228928CD43}" type="presParOf" srcId="{333A1088-737F-45CB-B68E-254E46348037}" destId="{D8B48E6C-9F51-419F-98B4-A3DD07ECC53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619722" cy="26197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09861" y="0"/>
          <a:ext cx="6611018" cy="2619722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0"/>
        <a:ext cx="6611018" cy="419155"/>
      </dsp:txXfrm>
    </dsp:sp>
    <dsp:sp modelId="{A52A0455-90FF-4808-ABD0-F02540D31D5A}">
      <dsp:nvSpPr>
        <dsp:cNvPr id="0" name=""/>
        <dsp:cNvSpPr/>
      </dsp:nvSpPr>
      <dsp:spPr>
        <a:xfrm>
          <a:off x="275070" y="419155"/>
          <a:ext cx="2069580" cy="206958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09861" y="419155"/>
          <a:ext cx="6611018" cy="206958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419155"/>
        <a:ext cx="6611018" cy="419155"/>
      </dsp:txXfrm>
    </dsp:sp>
    <dsp:sp modelId="{313FC574-E1CD-4FB4-B054-0B805CE0447D}">
      <dsp:nvSpPr>
        <dsp:cNvPr id="0" name=""/>
        <dsp:cNvSpPr/>
      </dsp:nvSpPr>
      <dsp:spPr>
        <a:xfrm>
          <a:off x="550141" y="838311"/>
          <a:ext cx="1519438" cy="15194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09861" y="838311"/>
          <a:ext cx="6611018" cy="1519438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18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VY_32_INOVACE_15_M6_DĚLITEL</a:t>
          </a:r>
          <a:endParaRPr lang="cs-CZ" sz="18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838311"/>
        <a:ext cx="6611018" cy="419155"/>
      </dsp:txXfrm>
    </dsp:sp>
    <dsp:sp modelId="{FFC9F71D-1B4F-4AD9-A4A6-86ADEFC8AF5C}">
      <dsp:nvSpPr>
        <dsp:cNvPr id="0" name=""/>
        <dsp:cNvSpPr/>
      </dsp:nvSpPr>
      <dsp:spPr>
        <a:xfrm>
          <a:off x="825212" y="1257466"/>
          <a:ext cx="969297" cy="96929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09861" y="1332780"/>
          <a:ext cx="6611018" cy="969297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NEJVĚTŠÍ SPOLEČNÝ DĚLITEL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1332780"/>
        <a:ext cx="6611018" cy="419155"/>
      </dsp:txXfrm>
    </dsp:sp>
    <dsp:sp modelId="{F33CF7A8-6335-4FE3-BFD8-176D4FF67B87}">
      <dsp:nvSpPr>
        <dsp:cNvPr id="0" name=""/>
        <dsp:cNvSpPr/>
      </dsp:nvSpPr>
      <dsp:spPr>
        <a:xfrm>
          <a:off x="1100283" y="1676622"/>
          <a:ext cx="419155" cy="41915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116D4D9-AA15-442D-A453-6F85D7B86A78}">
      <dsp:nvSpPr>
        <dsp:cNvPr id="0" name=""/>
        <dsp:cNvSpPr/>
      </dsp:nvSpPr>
      <dsp:spPr>
        <a:xfrm>
          <a:off x="1309861" y="1676622"/>
          <a:ext cx="6611018" cy="41915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 VYTVOŘENÍ: </a:t>
          </a: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18.4.2013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1676622"/>
        <a:ext cx="6611018" cy="4191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D58CD9-83E4-4058-948E-50FB07291595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C3B5A5-EDE7-4538-9C5A-B044A9FDBC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03779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861048"/>
            <a:ext cx="7851648" cy="779512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/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MATEMATIKA – ARITMETIKA 6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876" y="4695049"/>
            <a:ext cx="7854696" cy="776528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NEJVĚTŠÍ </a:t>
            </a:r>
            <a:r>
              <a:rPr lang="cs-CZ" sz="3200" b="1" dirty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SPOLEČNÝ </a:t>
            </a:r>
            <a:r>
              <a:rPr lang="cs-CZ" sz="3200" b="1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DĚLITEL</a:t>
            </a:r>
            <a:endParaRPr lang="cs-CZ" sz="3200" b="1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</a:endParaRPr>
          </a:p>
        </p:txBody>
      </p:sp>
      <p:graphicFrame>
        <p:nvGraphicFramePr>
          <p:cNvPr id="30" name="Diagram 29"/>
          <p:cNvGraphicFramePr/>
          <p:nvPr>
            <p:extLst>
              <p:ext uri="{D42A27DB-BD31-4B8C-83A1-F6EECF244321}">
                <p14:modId xmlns:p14="http://schemas.microsoft.com/office/powerpoint/2010/main" val="4058563954"/>
              </p:ext>
            </p:extLst>
          </p:nvPr>
        </p:nvGraphicFramePr>
        <p:xfrm>
          <a:off x="1115616" y="908720"/>
          <a:ext cx="7920880" cy="26197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1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712" y="5445224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182656" y="1565032"/>
            <a:ext cx="8718560" cy="511088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ClrTx/>
              <a:buFont typeface="Wingdings" pitchFamily="2" charset="2"/>
              <a:buChar char="§"/>
            </a:pPr>
            <a:r>
              <a:rPr lang="cs-CZ" sz="2400" b="1" dirty="0" smtClean="0"/>
              <a:t>DĚLITEL</a:t>
            </a:r>
            <a:r>
              <a:rPr lang="cs-CZ" sz="2400" dirty="0" smtClean="0"/>
              <a:t> čísla je takové číslo, které dané číslo </a:t>
            </a:r>
            <a:r>
              <a:rPr lang="cs-CZ" sz="2400" b="1" dirty="0" smtClean="0"/>
              <a:t>VYDĚLÍ BEZE ZBYTKU.</a:t>
            </a:r>
          </a:p>
          <a:p>
            <a:pPr>
              <a:lnSpc>
                <a:spcPct val="150000"/>
              </a:lnSpc>
              <a:buClrTx/>
              <a:buFont typeface="Wingdings" pitchFamily="2" charset="2"/>
              <a:buChar char="§"/>
            </a:pPr>
            <a:r>
              <a:rPr lang="cs-CZ" sz="2400" dirty="0" smtClean="0"/>
              <a:t>Každé číslo má </a:t>
            </a:r>
            <a:r>
              <a:rPr lang="cs-CZ" sz="2400" b="1" dirty="0" smtClean="0"/>
              <a:t>DVA SAMOZŘEJMÉ DĚLITELE </a:t>
            </a:r>
            <a:r>
              <a:rPr lang="cs-CZ" sz="2400" dirty="0" smtClean="0"/>
              <a:t>(1 a samo sebe).</a:t>
            </a:r>
          </a:p>
          <a:p>
            <a:pPr>
              <a:lnSpc>
                <a:spcPct val="150000"/>
              </a:lnSpc>
              <a:buClrTx/>
              <a:buFont typeface="Wingdings" pitchFamily="2" charset="2"/>
              <a:buChar char="§"/>
            </a:pPr>
            <a:r>
              <a:rPr lang="cs-CZ" sz="2400" dirty="0" smtClean="0"/>
              <a:t>Různá čísla mají různý počet dělitelů ( prvočísla mají pouze dva samozřejmé dělitele).</a:t>
            </a:r>
          </a:p>
          <a:p>
            <a:pPr>
              <a:lnSpc>
                <a:spcPct val="150000"/>
              </a:lnSpc>
              <a:buClrTx/>
              <a:buFont typeface="Wingdings" pitchFamily="2" charset="2"/>
              <a:buChar char="§"/>
            </a:pPr>
            <a:r>
              <a:rPr lang="cs-CZ" sz="2400" dirty="0" smtClean="0"/>
              <a:t>Počet dělitelů je omezený (konečný).</a:t>
            </a:r>
          </a:p>
          <a:p>
            <a:pPr>
              <a:lnSpc>
                <a:spcPct val="150000"/>
              </a:lnSpc>
              <a:buClrTx/>
              <a:buFont typeface="Wingdings" pitchFamily="2" charset="2"/>
              <a:buChar char="§"/>
            </a:pPr>
            <a:r>
              <a:rPr lang="cs-CZ" sz="2400" dirty="0" smtClean="0"/>
              <a:t>Už umíme najít nejmenší společný násobek, dnes se naučíme hledat </a:t>
            </a:r>
            <a:r>
              <a:rPr lang="cs-CZ" sz="2400" b="1" dirty="0" smtClean="0"/>
              <a:t>NEJVĚTŠÍ SPOLEČNÝ DĚLITEL.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63040" y="182088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CO JE TO DĚLITEL ČÍSLA?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9238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182656" y="1384648"/>
            <a:ext cx="8718560" cy="5291264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ClrTx/>
              <a:buNone/>
            </a:pPr>
            <a:r>
              <a:rPr lang="cs-CZ" sz="3200" b="1" dirty="0" smtClean="0"/>
              <a:t>ZPŮSOB ZÁPISU: </a:t>
            </a:r>
            <a:r>
              <a:rPr lang="cs-CZ" sz="3200" i="1" dirty="0" err="1" smtClean="0"/>
              <a:t>Dělitelé</a:t>
            </a:r>
            <a:r>
              <a:rPr lang="cs-CZ" sz="3200" i="1" dirty="0" smtClean="0"/>
              <a:t> čísla 6:  </a:t>
            </a:r>
            <a:r>
              <a:rPr lang="cs-CZ" sz="3200" b="1" dirty="0" smtClean="0">
                <a:solidFill>
                  <a:srgbClr val="FF0000"/>
                </a:solidFill>
              </a:rPr>
              <a:t>D</a:t>
            </a:r>
            <a:r>
              <a:rPr lang="cs-CZ" sz="3200" b="1" baseline="-25000" dirty="0" smtClean="0">
                <a:solidFill>
                  <a:srgbClr val="FF0000"/>
                </a:solidFill>
              </a:rPr>
              <a:t>6</a:t>
            </a:r>
            <a:r>
              <a:rPr lang="cs-CZ" sz="3200" b="1" dirty="0" smtClean="0">
                <a:solidFill>
                  <a:srgbClr val="FF0000"/>
                </a:solidFill>
              </a:rPr>
              <a:t> = { 1; 2; 3; 6 }</a:t>
            </a:r>
          </a:p>
          <a:p>
            <a:pPr marL="0" indent="0">
              <a:lnSpc>
                <a:spcPct val="150000"/>
              </a:lnSpc>
              <a:buClrTx/>
              <a:buNone/>
            </a:pPr>
            <a:r>
              <a:rPr lang="cs-CZ" sz="2800" dirty="0" smtClean="0"/>
              <a:t>Velké písmeno – jako </a:t>
            </a:r>
            <a:r>
              <a:rPr lang="cs-CZ" sz="2800" b="1" dirty="0" smtClean="0">
                <a:solidFill>
                  <a:srgbClr val="FF0000"/>
                </a:solidFill>
              </a:rPr>
              <a:t>největší</a:t>
            </a:r>
            <a:r>
              <a:rPr lang="cs-CZ" sz="2800" dirty="0" smtClean="0"/>
              <a:t>, D - jako </a:t>
            </a:r>
            <a:r>
              <a:rPr lang="cs-CZ" sz="2800" b="1" dirty="0" smtClean="0">
                <a:solidFill>
                  <a:srgbClr val="FF0000"/>
                </a:solidFill>
              </a:rPr>
              <a:t>dělitel</a:t>
            </a:r>
          </a:p>
          <a:p>
            <a:pPr marL="0" indent="0">
              <a:lnSpc>
                <a:spcPct val="150000"/>
              </a:lnSpc>
              <a:buClrTx/>
              <a:buNone/>
            </a:pPr>
            <a:r>
              <a:rPr lang="cs-CZ" sz="2400" i="1" dirty="0"/>
              <a:t>Vypište všechny dělitele čísel:</a:t>
            </a:r>
          </a:p>
          <a:p>
            <a:pPr marL="0" indent="0">
              <a:buClrTx/>
              <a:buNone/>
            </a:pPr>
            <a:r>
              <a:rPr lang="cs-CZ" sz="2800" i="1" dirty="0" smtClean="0"/>
              <a:t>D</a:t>
            </a:r>
            <a:r>
              <a:rPr lang="cs-CZ" sz="2800" i="1" baseline="-25000" dirty="0" smtClean="0"/>
              <a:t>8</a:t>
            </a:r>
            <a:r>
              <a:rPr lang="cs-CZ" sz="2800" i="1" dirty="0" smtClean="0"/>
              <a:t> </a:t>
            </a:r>
            <a:r>
              <a:rPr lang="cs-CZ" sz="2800" i="1" dirty="0"/>
              <a:t>= { 1; 2; </a:t>
            </a:r>
            <a:r>
              <a:rPr lang="cs-CZ" sz="2800" i="1" dirty="0" smtClean="0"/>
              <a:t>4; 8 </a:t>
            </a:r>
            <a:r>
              <a:rPr lang="cs-CZ" sz="2800" i="1" dirty="0"/>
              <a:t>}</a:t>
            </a:r>
          </a:p>
          <a:p>
            <a:pPr marL="0" indent="0">
              <a:buClrTx/>
              <a:buNone/>
            </a:pPr>
            <a:r>
              <a:rPr lang="cs-CZ" sz="2800" i="1" dirty="0" smtClean="0"/>
              <a:t>D</a:t>
            </a:r>
            <a:r>
              <a:rPr lang="cs-CZ" sz="2800" i="1" baseline="-25000" dirty="0" smtClean="0"/>
              <a:t>10</a:t>
            </a:r>
            <a:r>
              <a:rPr lang="cs-CZ" sz="2800" i="1" dirty="0" smtClean="0"/>
              <a:t> </a:t>
            </a:r>
            <a:r>
              <a:rPr lang="cs-CZ" sz="2800" i="1" dirty="0"/>
              <a:t>= { 1; 2; </a:t>
            </a:r>
            <a:r>
              <a:rPr lang="cs-CZ" sz="2800" i="1" dirty="0" smtClean="0"/>
              <a:t>5; 10 </a:t>
            </a:r>
            <a:r>
              <a:rPr lang="cs-CZ" sz="2800" i="1" dirty="0"/>
              <a:t>}</a:t>
            </a:r>
          </a:p>
          <a:p>
            <a:pPr marL="0" indent="0">
              <a:buClrTx/>
              <a:buNone/>
            </a:pPr>
            <a:r>
              <a:rPr lang="cs-CZ" sz="2800" i="1" dirty="0" smtClean="0"/>
              <a:t>D</a:t>
            </a:r>
            <a:r>
              <a:rPr lang="cs-CZ" sz="2800" i="1" baseline="-25000" dirty="0" smtClean="0"/>
              <a:t>18</a:t>
            </a:r>
            <a:r>
              <a:rPr lang="cs-CZ" sz="2800" i="1" dirty="0" smtClean="0"/>
              <a:t> </a:t>
            </a:r>
            <a:r>
              <a:rPr lang="cs-CZ" sz="2800" i="1" dirty="0"/>
              <a:t>= { 1; 2; 3; </a:t>
            </a:r>
            <a:r>
              <a:rPr lang="cs-CZ" sz="2800" i="1" dirty="0" smtClean="0"/>
              <a:t>6; 9; 18 </a:t>
            </a:r>
            <a:r>
              <a:rPr lang="cs-CZ" sz="2800" i="1" dirty="0"/>
              <a:t>}</a:t>
            </a:r>
          </a:p>
          <a:p>
            <a:pPr marL="0" indent="0">
              <a:buClrTx/>
              <a:buNone/>
            </a:pPr>
            <a:r>
              <a:rPr lang="cs-CZ" sz="2800" i="1" dirty="0" smtClean="0"/>
              <a:t>D</a:t>
            </a:r>
            <a:r>
              <a:rPr lang="cs-CZ" sz="2800" i="1" baseline="-25000" dirty="0" smtClean="0"/>
              <a:t>21</a:t>
            </a:r>
            <a:r>
              <a:rPr lang="cs-CZ" sz="2800" i="1" dirty="0" smtClean="0"/>
              <a:t> </a:t>
            </a:r>
            <a:r>
              <a:rPr lang="cs-CZ" sz="2800" i="1" dirty="0"/>
              <a:t>= { 1; </a:t>
            </a:r>
            <a:r>
              <a:rPr lang="cs-CZ" sz="2800" i="1" dirty="0" smtClean="0"/>
              <a:t>3</a:t>
            </a:r>
            <a:r>
              <a:rPr lang="cs-CZ" sz="2800" i="1" dirty="0"/>
              <a:t>; </a:t>
            </a:r>
            <a:r>
              <a:rPr lang="cs-CZ" sz="2800" i="1" dirty="0" smtClean="0"/>
              <a:t>7; 21 }</a:t>
            </a:r>
          </a:p>
          <a:p>
            <a:pPr marL="0" indent="0">
              <a:lnSpc>
                <a:spcPct val="150000"/>
              </a:lnSpc>
              <a:buClrTx/>
              <a:buNone/>
            </a:pPr>
            <a:r>
              <a:rPr lang="cs-CZ" sz="2800" i="1" dirty="0" smtClean="0"/>
              <a:t>Nikdy nezapomeneme na číslo 1 a na řešené číslo!</a:t>
            </a:r>
            <a:endParaRPr lang="cs-CZ" sz="2800" i="1" dirty="0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63040" y="182088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HLEDÁME VŠECHNY DĚLITEL ČÍSLA?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9742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182656" y="1384648"/>
            <a:ext cx="8718560" cy="5291264"/>
          </a:xfrm>
        </p:spPr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3200" b="1" i="1" dirty="0" smtClean="0"/>
              <a:t>Hledejte společné dělitele čísel 8 a 10:  </a:t>
            </a:r>
          </a:p>
          <a:p>
            <a:pPr marL="0" indent="0">
              <a:buClrTx/>
              <a:buNone/>
            </a:pPr>
            <a:r>
              <a:rPr lang="cs-CZ" sz="3200" i="1" dirty="0"/>
              <a:t>D</a:t>
            </a:r>
            <a:r>
              <a:rPr lang="cs-CZ" sz="3200" i="1" baseline="-25000" dirty="0"/>
              <a:t>8</a:t>
            </a:r>
            <a:r>
              <a:rPr lang="cs-CZ" sz="3200" i="1" dirty="0"/>
              <a:t> = { 1; 2; 4; 8 }</a:t>
            </a:r>
          </a:p>
          <a:p>
            <a:pPr marL="0" indent="0">
              <a:buClrTx/>
              <a:buNone/>
            </a:pPr>
            <a:r>
              <a:rPr lang="cs-CZ" sz="3200" i="1" dirty="0"/>
              <a:t>D</a:t>
            </a:r>
            <a:r>
              <a:rPr lang="cs-CZ" sz="3200" i="1" baseline="-25000" dirty="0"/>
              <a:t>10</a:t>
            </a:r>
            <a:r>
              <a:rPr lang="cs-CZ" sz="3200" i="1" dirty="0"/>
              <a:t> = { 1; 2; 5; 10 }</a:t>
            </a:r>
          </a:p>
          <a:p>
            <a:pPr marL="0" indent="0">
              <a:buClrTx/>
              <a:buNone/>
            </a:pPr>
            <a:r>
              <a:rPr lang="cs-CZ" sz="2800" i="1" dirty="0" smtClean="0"/>
              <a:t>Čísla 8 a 10 mají dva společné dělitele (1 a 2)</a:t>
            </a:r>
            <a:endParaRPr lang="cs-CZ" sz="2800" i="1" dirty="0"/>
          </a:p>
          <a:p>
            <a:pPr marL="0" indent="0">
              <a:buClrTx/>
              <a:buNone/>
            </a:pPr>
            <a:r>
              <a:rPr lang="cs-CZ" sz="3200" b="1" i="1" dirty="0"/>
              <a:t>Hledejte společné dělitele čísel </a:t>
            </a:r>
            <a:r>
              <a:rPr lang="cs-CZ" sz="3200" b="1" i="1" dirty="0" smtClean="0"/>
              <a:t>18 </a:t>
            </a:r>
            <a:r>
              <a:rPr lang="cs-CZ" sz="3200" b="1" i="1" dirty="0"/>
              <a:t>a </a:t>
            </a:r>
            <a:r>
              <a:rPr lang="cs-CZ" sz="3200" b="1" i="1" dirty="0" smtClean="0"/>
              <a:t>21:</a:t>
            </a:r>
            <a:endParaRPr lang="cs-CZ" sz="3200" b="1" dirty="0">
              <a:solidFill>
                <a:srgbClr val="FF0000"/>
              </a:solidFill>
            </a:endParaRPr>
          </a:p>
          <a:p>
            <a:pPr marL="0" indent="0">
              <a:buClrTx/>
              <a:buNone/>
            </a:pPr>
            <a:r>
              <a:rPr lang="cs-CZ" sz="3200" i="1" dirty="0" smtClean="0"/>
              <a:t>D</a:t>
            </a:r>
            <a:r>
              <a:rPr lang="cs-CZ" sz="3200" i="1" baseline="-25000" dirty="0" smtClean="0"/>
              <a:t>18</a:t>
            </a:r>
            <a:r>
              <a:rPr lang="cs-CZ" sz="3200" i="1" dirty="0" smtClean="0"/>
              <a:t> </a:t>
            </a:r>
            <a:r>
              <a:rPr lang="cs-CZ" sz="3200" i="1" dirty="0"/>
              <a:t>= { 1; 2; 3; </a:t>
            </a:r>
            <a:r>
              <a:rPr lang="cs-CZ" sz="3200" i="1" dirty="0" smtClean="0"/>
              <a:t>6; 9; 18 </a:t>
            </a:r>
            <a:r>
              <a:rPr lang="cs-CZ" sz="3200" i="1" dirty="0"/>
              <a:t>}</a:t>
            </a:r>
          </a:p>
          <a:p>
            <a:pPr marL="0" indent="0">
              <a:buClrTx/>
              <a:buNone/>
            </a:pPr>
            <a:r>
              <a:rPr lang="cs-CZ" sz="3200" i="1" dirty="0" smtClean="0"/>
              <a:t>D</a:t>
            </a:r>
            <a:r>
              <a:rPr lang="cs-CZ" sz="3200" i="1" baseline="-25000" dirty="0" smtClean="0"/>
              <a:t>21</a:t>
            </a:r>
            <a:r>
              <a:rPr lang="cs-CZ" sz="3200" i="1" dirty="0" smtClean="0"/>
              <a:t> </a:t>
            </a:r>
            <a:r>
              <a:rPr lang="cs-CZ" sz="3200" i="1" dirty="0"/>
              <a:t>= { 1; </a:t>
            </a:r>
            <a:r>
              <a:rPr lang="cs-CZ" sz="3200" i="1" dirty="0" smtClean="0"/>
              <a:t>3</a:t>
            </a:r>
            <a:r>
              <a:rPr lang="cs-CZ" sz="3200" i="1" dirty="0"/>
              <a:t>; </a:t>
            </a:r>
            <a:r>
              <a:rPr lang="cs-CZ" sz="3200" i="1" dirty="0" smtClean="0"/>
              <a:t>7; 21 }</a:t>
            </a:r>
          </a:p>
          <a:p>
            <a:pPr marL="0" indent="0">
              <a:buClrTx/>
              <a:buNone/>
            </a:pPr>
            <a:r>
              <a:rPr lang="cs-CZ" sz="2800" i="1" dirty="0"/>
              <a:t>Čísla </a:t>
            </a:r>
            <a:r>
              <a:rPr lang="cs-CZ" sz="2800" i="1" dirty="0" smtClean="0"/>
              <a:t>18 </a:t>
            </a:r>
            <a:r>
              <a:rPr lang="cs-CZ" sz="2800" i="1" dirty="0"/>
              <a:t>a </a:t>
            </a:r>
            <a:r>
              <a:rPr lang="cs-CZ" sz="2800" i="1" dirty="0" smtClean="0"/>
              <a:t>21 </a:t>
            </a:r>
            <a:r>
              <a:rPr lang="cs-CZ" sz="2800" i="1" dirty="0"/>
              <a:t>mají dva společné dělitele (1 a </a:t>
            </a:r>
            <a:r>
              <a:rPr lang="cs-CZ" sz="2800" i="1" dirty="0" smtClean="0"/>
              <a:t>3)</a:t>
            </a:r>
          </a:p>
          <a:p>
            <a:pPr marL="0" indent="0">
              <a:buClrTx/>
              <a:buNone/>
            </a:pPr>
            <a:r>
              <a:rPr lang="cs-CZ" sz="2800" b="1" i="1" dirty="0" smtClean="0">
                <a:solidFill>
                  <a:srgbClr val="FF0000"/>
                </a:solidFill>
              </a:rPr>
              <a:t>Nejmenší společný dělitel </a:t>
            </a:r>
            <a:r>
              <a:rPr lang="cs-CZ" sz="2800" i="1" dirty="0" smtClean="0"/>
              <a:t>dvou a více čísel je vždy číslo </a:t>
            </a:r>
            <a:r>
              <a:rPr lang="cs-CZ" sz="2800" b="1" i="1" dirty="0" smtClean="0">
                <a:solidFill>
                  <a:srgbClr val="FF0000"/>
                </a:solidFill>
              </a:rPr>
              <a:t>1.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63040" y="182088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HLEDÁME SPOLEČNÉ DĚLITELE ČÍSEL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1592804" y="2046056"/>
            <a:ext cx="437743" cy="60128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1736494" y="2637037"/>
            <a:ext cx="437743" cy="60128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1155061" y="2037278"/>
            <a:ext cx="437743" cy="60128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1298751" y="2647336"/>
            <a:ext cx="437743" cy="60128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1281331" y="4330920"/>
            <a:ext cx="437743" cy="60128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1252302" y="4925108"/>
            <a:ext cx="437743" cy="60128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1679882" y="4930734"/>
            <a:ext cx="437743" cy="60128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2107765" y="4329454"/>
            <a:ext cx="437743" cy="60128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969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182656" y="1384648"/>
            <a:ext cx="8718560" cy="5291264"/>
          </a:xfrm>
        </p:spPr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3200" b="1" dirty="0" smtClean="0"/>
              <a:t>ZPŮSOB ZÁPISU: </a:t>
            </a:r>
          </a:p>
          <a:p>
            <a:pPr marL="0" indent="0">
              <a:buClrTx/>
              <a:buNone/>
            </a:pPr>
            <a:r>
              <a:rPr lang="cs-CZ" sz="3200" i="1" dirty="0" smtClean="0"/>
              <a:t>Největší společný dělitel čísel 8 a 10:  </a:t>
            </a:r>
            <a:r>
              <a:rPr lang="cs-CZ" sz="3200" b="1" dirty="0" smtClean="0">
                <a:solidFill>
                  <a:srgbClr val="FF0000"/>
                </a:solidFill>
              </a:rPr>
              <a:t>D( 8; 10) = 2</a:t>
            </a:r>
          </a:p>
          <a:p>
            <a:pPr marL="0" indent="0">
              <a:buClrTx/>
              <a:buNone/>
            </a:pPr>
            <a:r>
              <a:rPr lang="cs-CZ" sz="2800" i="1" dirty="0"/>
              <a:t>D</a:t>
            </a:r>
            <a:r>
              <a:rPr lang="cs-CZ" sz="2800" i="1" baseline="-25000" dirty="0"/>
              <a:t>8</a:t>
            </a:r>
            <a:r>
              <a:rPr lang="cs-CZ" sz="2800" i="1" dirty="0"/>
              <a:t> = { 1; </a:t>
            </a:r>
            <a:r>
              <a:rPr lang="cs-CZ" sz="2800" b="1" i="1" dirty="0">
                <a:solidFill>
                  <a:srgbClr val="FF0000"/>
                </a:solidFill>
              </a:rPr>
              <a:t>2</a:t>
            </a:r>
            <a:r>
              <a:rPr lang="cs-CZ" sz="2800" i="1" dirty="0"/>
              <a:t>; 4; 8 }</a:t>
            </a:r>
          </a:p>
          <a:p>
            <a:pPr marL="0" indent="0">
              <a:buClrTx/>
              <a:buNone/>
            </a:pPr>
            <a:r>
              <a:rPr lang="cs-CZ" sz="2800" i="1" dirty="0"/>
              <a:t>D</a:t>
            </a:r>
            <a:r>
              <a:rPr lang="cs-CZ" sz="2800" i="1" baseline="-25000" dirty="0"/>
              <a:t>10</a:t>
            </a:r>
            <a:r>
              <a:rPr lang="cs-CZ" sz="2800" i="1" dirty="0"/>
              <a:t> = { 1; </a:t>
            </a:r>
            <a:r>
              <a:rPr lang="cs-CZ" sz="2800" b="1" i="1" dirty="0">
                <a:solidFill>
                  <a:srgbClr val="FF0000"/>
                </a:solidFill>
              </a:rPr>
              <a:t>2</a:t>
            </a:r>
            <a:r>
              <a:rPr lang="cs-CZ" sz="2800" i="1" dirty="0"/>
              <a:t>; 5; 10 </a:t>
            </a:r>
            <a:r>
              <a:rPr lang="cs-CZ" sz="2800" i="1" dirty="0" smtClean="0"/>
              <a:t>}</a:t>
            </a:r>
            <a:endParaRPr lang="cs-CZ" sz="3200" b="1" dirty="0" smtClean="0">
              <a:solidFill>
                <a:srgbClr val="FF0000"/>
              </a:solidFill>
            </a:endParaRPr>
          </a:p>
          <a:p>
            <a:pPr marL="0" indent="0">
              <a:buClrTx/>
              <a:buNone/>
            </a:pPr>
            <a:r>
              <a:rPr lang="cs-CZ" sz="3200" i="1" dirty="0"/>
              <a:t>Největší společný dělitel čísel </a:t>
            </a:r>
            <a:r>
              <a:rPr lang="cs-CZ" sz="3200" i="1" dirty="0" smtClean="0"/>
              <a:t>18 </a:t>
            </a:r>
            <a:r>
              <a:rPr lang="cs-CZ" sz="3200" i="1" dirty="0"/>
              <a:t>a </a:t>
            </a:r>
            <a:r>
              <a:rPr lang="cs-CZ" sz="3200" i="1" dirty="0" smtClean="0"/>
              <a:t>21: </a:t>
            </a:r>
            <a:r>
              <a:rPr lang="cs-CZ" sz="3200" b="1" dirty="0" smtClean="0">
                <a:solidFill>
                  <a:srgbClr val="FF0000"/>
                </a:solidFill>
              </a:rPr>
              <a:t>D</a:t>
            </a:r>
            <a:r>
              <a:rPr lang="cs-CZ" sz="3200" b="1" dirty="0">
                <a:solidFill>
                  <a:srgbClr val="FF0000"/>
                </a:solidFill>
              </a:rPr>
              <a:t>( </a:t>
            </a:r>
            <a:r>
              <a:rPr lang="cs-CZ" sz="3200" b="1" dirty="0" smtClean="0">
                <a:solidFill>
                  <a:srgbClr val="FF0000"/>
                </a:solidFill>
              </a:rPr>
              <a:t>18</a:t>
            </a:r>
            <a:r>
              <a:rPr lang="cs-CZ" sz="3200" b="1" dirty="0">
                <a:solidFill>
                  <a:srgbClr val="FF0000"/>
                </a:solidFill>
              </a:rPr>
              <a:t>; </a:t>
            </a:r>
            <a:r>
              <a:rPr lang="cs-CZ" sz="3200" b="1" dirty="0" smtClean="0">
                <a:solidFill>
                  <a:srgbClr val="FF0000"/>
                </a:solidFill>
              </a:rPr>
              <a:t>21) </a:t>
            </a:r>
            <a:r>
              <a:rPr lang="cs-CZ" sz="3200" b="1" dirty="0">
                <a:solidFill>
                  <a:srgbClr val="FF0000"/>
                </a:solidFill>
              </a:rPr>
              <a:t>= </a:t>
            </a:r>
            <a:r>
              <a:rPr lang="cs-CZ" sz="3200" b="1" dirty="0" smtClean="0">
                <a:solidFill>
                  <a:srgbClr val="FF0000"/>
                </a:solidFill>
              </a:rPr>
              <a:t>3</a:t>
            </a:r>
            <a:endParaRPr lang="cs-CZ" sz="3200" b="1" dirty="0">
              <a:solidFill>
                <a:srgbClr val="FF0000"/>
              </a:solidFill>
            </a:endParaRPr>
          </a:p>
          <a:p>
            <a:pPr marL="0" indent="0">
              <a:buClrTx/>
              <a:buNone/>
            </a:pPr>
            <a:r>
              <a:rPr lang="cs-CZ" sz="2800" i="1" dirty="0"/>
              <a:t>D</a:t>
            </a:r>
            <a:r>
              <a:rPr lang="cs-CZ" sz="2800" i="1" baseline="-25000" dirty="0"/>
              <a:t>18</a:t>
            </a:r>
            <a:r>
              <a:rPr lang="cs-CZ" sz="2800" i="1" dirty="0"/>
              <a:t> = { 1; 2; </a:t>
            </a:r>
            <a:r>
              <a:rPr lang="cs-CZ" sz="2800" b="1" i="1" dirty="0">
                <a:solidFill>
                  <a:srgbClr val="FF0000"/>
                </a:solidFill>
              </a:rPr>
              <a:t>3</a:t>
            </a:r>
            <a:r>
              <a:rPr lang="cs-CZ" sz="2800" i="1" dirty="0"/>
              <a:t>; 6; 9; 18 }</a:t>
            </a:r>
          </a:p>
          <a:p>
            <a:pPr marL="0" indent="0">
              <a:buClrTx/>
              <a:buNone/>
            </a:pPr>
            <a:r>
              <a:rPr lang="cs-CZ" sz="2800" i="1" dirty="0"/>
              <a:t>D</a:t>
            </a:r>
            <a:r>
              <a:rPr lang="cs-CZ" sz="2800" i="1" baseline="-25000" dirty="0"/>
              <a:t>21</a:t>
            </a:r>
            <a:r>
              <a:rPr lang="cs-CZ" sz="2800" i="1" dirty="0"/>
              <a:t> = { 1; </a:t>
            </a:r>
            <a:r>
              <a:rPr lang="cs-CZ" sz="2800" b="1" i="1" dirty="0">
                <a:solidFill>
                  <a:srgbClr val="FF0000"/>
                </a:solidFill>
              </a:rPr>
              <a:t>3</a:t>
            </a:r>
            <a:r>
              <a:rPr lang="cs-CZ" sz="2800" i="1" dirty="0"/>
              <a:t>; 7; 21 }</a:t>
            </a:r>
          </a:p>
          <a:p>
            <a:pPr marL="0" indent="0">
              <a:buClrTx/>
              <a:buNone/>
            </a:pPr>
            <a:r>
              <a:rPr lang="cs-CZ" sz="2800" b="1" dirty="0" smtClean="0"/>
              <a:t>První způsob řešení </a:t>
            </a:r>
            <a:r>
              <a:rPr lang="cs-CZ" sz="2800" dirty="0" smtClean="0"/>
              <a:t>je tedy obdobný jako u násobku: vypíšeme všechny dělitele čísel a mezi nimi najdeme největší společné číslo.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63040" y="182088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HLEDÁME NEJVĚTŠÍ SPOLEČNÉ DĚLITELE ČÍSEL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8541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122528" y="1204264"/>
            <a:ext cx="8838816" cy="5471648"/>
          </a:xfrm>
        </p:spPr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 smtClean="0"/>
              <a:t>DRUHÝ ZPŮSOB: </a:t>
            </a:r>
          </a:p>
          <a:p>
            <a:pPr>
              <a:lnSpc>
                <a:spcPct val="150000"/>
              </a:lnSpc>
              <a:buClrTx/>
              <a:buFontTx/>
              <a:buChar char="-"/>
            </a:pPr>
            <a:r>
              <a:rPr lang="cs-CZ" sz="2400" dirty="0" smtClean="0"/>
              <a:t>nejprve čísla </a:t>
            </a:r>
            <a:r>
              <a:rPr lang="cs-CZ" sz="2400" b="1" dirty="0" smtClean="0"/>
              <a:t>ROZLOŽÍME NA PRVOČINITELE</a:t>
            </a:r>
          </a:p>
          <a:p>
            <a:pPr>
              <a:lnSpc>
                <a:spcPct val="150000"/>
              </a:lnSpc>
              <a:buClrTx/>
              <a:buFontTx/>
              <a:buChar char="-"/>
            </a:pPr>
            <a:r>
              <a:rPr lang="cs-CZ" sz="2400" dirty="0" smtClean="0"/>
              <a:t>Vybíráme pouze </a:t>
            </a:r>
            <a:r>
              <a:rPr lang="cs-CZ" sz="2400" b="1" dirty="0" smtClean="0"/>
              <a:t>PRVOČÍSLA</a:t>
            </a:r>
            <a:r>
              <a:rPr lang="cs-CZ" sz="2400" dirty="0" smtClean="0"/>
              <a:t>, která se vyskytují </a:t>
            </a:r>
            <a:r>
              <a:rPr lang="cs-CZ" sz="2400" b="1" dirty="0" smtClean="0"/>
              <a:t>SOUČASNĚ U OBOU </a:t>
            </a:r>
            <a:r>
              <a:rPr lang="cs-CZ" sz="2400" dirty="0" smtClean="0"/>
              <a:t>zadaných </a:t>
            </a:r>
            <a:r>
              <a:rPr lang="cs-CZ" sz="2400" b="1" dirty="0" smtClean="0"/>
              <a:t>ČÍSEL </a:t>
            </a:r>
            <a:r>
              <a:rPr lang="cs-CZ" sz="2400" dirty="0" smtClean="0"/>
              <a:t>a do následného součinu je </a:t>
            </a:r>
            <a:r>
              <a:rPr lang="cs-CZ" sz="2400" b="1" dirty="0" smtClean="0"/>
              <a:t>ZAPOČÍTÁVÁME</a:t>
            </a:r>
            <a:r>
              <a:rPr lang="cs-CZ" sz="2400" dirty="0" smtClean="0"/>
              <a:t> pouze </a:t>
            </a:r>
            <a:r>
              <a:rPr lang="cs-CZ" sz="2400" b="1" dirty="0" smtClean="0"/>
              <a:t>JEDNOU.</a:t>
            </a:r>
          </a:p>
          <a:p>
            <a:pPr>
              <a:lnSpc>
                <a:spcPct val="150000"/>
              </a:lnSpc>
              <a:buClrTx/>
              <a:buFontTx/>
              <a:buChar char="-"/>
            </a:pPr>
            <a:r>
              <a:rPr lang="cs-CZ" sz="2400" b="1" dirty="0" smtClean="0"/>
              <a:t>SOUČIN</a:t>
            </a:r>
            <a:r>
              <a:rPr lang="cs-CZ" sz="2400" dirty="0" smtClean="0"/>
              <a:t> všech takto </a:t>
            </a:r>
            <a:r>
              <a:rPr lang="cs-CZ" sz="2400" b="1" dirty="0" smtClean="0"/>
              <a:t>VYBRANÝCH PRVOČÍSEL </a:t>
            </a:r>
            <a:r>
              <a:rPr lang="cs-CZ" sz="2400" dirty="0" smtClean="0"/>
              <a:t>je hledaný </a:t>
            </a:r>
            <a:r>
              <a:rPr lang="cs-CZ" sz="2400" b="1" dirty="0" smtClean="0"/>
              <a:t>NEJVĚTŠÍ SPOLEČNÝ DĚLITEL.</a:t>
            </a:r>
          </a:p>
          <a:p>
            <a:pPr marL="0" indent="0" algn="ctr">
              <a:lnSpc>
                <a:spcPct val="150000"/>
              </a:lnSpc>
              <a:buClrTx/>
              <a:buNone/>
            </a:pPr>
            <a:r>
              <a:rPr lang="cs-CZ" sz="2800" i="1" dirty="0" smtClean="0"/>
              <a:t>U VYŠŠÍCH ČÍSEL JE TENTO ZPŮSOB ŘEŠENÍ MNOHEM RYCHLEJŠÍ, NEŽ POMOCÍ VÝČTU VŠECH DĚLITELŮ ČÍSEL.</a:t>
            </a:r>
          </a:p>
          <a:p>
            <a:pPr marL="0" indent="0">
              <a:lnSpc>
                <a:spcPct val="150000"/>
              </a:lnSpc>
              <a:buClrTx/>
              <a:buNone/>
            </a:pPr>
            <a:endParaRPr lang="cs-CZ" sz="2800" i="1" dirty="0" smtClean="0"/>
          </a:p>
          <a:p>
            <a:pPr marL="0" indent="0">
              <a:lnSpc>
                <a:spcPct val="150000"/>
              </a:lnSpc>
              <a:buClrTx/>
              <a:buNone/>
            </a:pPr>
            <a:endParaRPr lang="cs-CZ" sz="28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23168" y="302344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HLEDÁME NEJVĚTŠÍ SPOLEČNÝ DĚLITEL DVOU ČÍSEL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2546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122528" y="1685288"/>
            <a:ext cx="8598304" cy="4750112"/>
          </a:xfrm>
        </p:spPr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dirty="0" smtClean="0"/>
              <a:t>DRUHÝ ZPŮSOB:</a:t>
            </a:r>
          </a:p>
          <a:p>
            <a:pPr marL="0" indent="0">
              <a:buClrTx/>
              <a:buNone/>
            </a:pPr>
            <a:r>
              <a:rPr lang="cs-CZ" sz="2800" dirty="0" smtClean="0"/>
              <a:t>NÁZORNÝ PŘÍKLAD - SLEDUJTE ANIMACI: </a:t>
            </a:r>
          </a:p>
          <a:p>
            <a:pPr marL="0" indent="0">
              <a:buClrTx/>
              <a:buNone/>
            </a:pPr>
            <a:r>
              <a:rPr lang="cs-CZ" sz="2800" dirty="0" smtClean="0"/>
              <a:t>	</a:t>
            </a:r>
            <a:r>
              <a:rPr lang="cs-CZ" sz="3600" b="1" dirty="0" smtClean="0">
                <a:solidFill>
                  <a:srgbClr val="FF0000"/>
                </a:solidFill>
              </a:rPr>
              <a:t>D( 15; 12 ) = ?</a:t>
            </a:r>
          </a:p>
          <a:p>
            <a:pPr marL="0" indent="0">
              <a:buClrTx/>
              <a:buNone/>
            </a:pPr>
            <a:r>
              <a:rPr lang="cs-CZ" sz="2800" dirty="0" smtClean="0"/>
              <a:t>			</a:t>
            </a:r>
            <a:r>
              <a:rPr lang="cs-CZ" sz="2400" dirty="0" smtClean="0"/>
              <a:t>15 =            3 ∙ 5</a:t>
            </a:r>
          </a:p>
          <a:p>
            <a:pPr marL="0" indent="0">
              <a:buClrTx/>
              <a:buNone/>
            </a:pPr>
            <a:r>
              <a:rPr lang="cs-CZ" sz="2400" dirty="0" smtClean="0"/>
              <a:t>			12 = 2 ∙ 2 ∙ 3</a:t>
            </a:r>
          </a:p>
          <a:p>
            <a:pPr marL="0" indent="0">
              <a:buClrTx/>
              <a:buNone/>
            </a:pPr>
            <a:endParaRPr lang="cs-CZ" sz="2400" dirty="0" smtClean="0"/>
          </a:p>
          <a:p>
            <a:pPr marL="0" indent="0">
              <a:buClrTx/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	tedy D( 15; 12 ) = </a:t>
            </a:r>
            <a:r>
              <a:rPr lang="cs-CZ" sz="2400" dirty="0"/>
              <a:t>3</a:t>
            </a:r>
            <a:r>
              <a:rPr lang="cs-CZ" sz="2400" dirty="0" smtClean="0"/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	</a:t>
            </a:r>
          </a:p>
          <a:p>
            <a:pPr marL="0" indent="0">
              <a:buClrTx/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ODPOVĚĎ: 		</a:t>
            </a:r>
            <a:r>
              <a:rPr lang="cs-CZ" sz="3200" b="1" dirty="0" smtClean="0">
                <a:solidFill>
                  <a:srgbClr val="FF0000"/>
                </a:solidFill>
              </a:rPr>
              <a:t>D( 15</a:t>
            </a:r>
            <a:r>
              <a:rPr lang="cs-CZ" sz="3200" b="1" dirty="0">
                <a:solidFill>
                  <a:srgbClr val="FF0000"/>
                </a:solidFill>
              </a:rPr>
              <a:t>; 12 ) = </a:t>
            </a:r>
            <a:r>
              <a:rPr lang="cs-CZ" sz="3200" b="1" dirty="0" smtClean="0">
                <a:solidFill>
                  <a:srgbClr val="FF0000"/>
                </a:solidFill>
              </a:rPr>
              <a:t>3</a:t>
            </a:r>
          </a:p>
          <a:p>
            <a:pPr marL="0" indent="0">
              <a:lnSpc>
                <a:spcPct val="150000"/>
              </a:lnSpc>
              <a:buClrTx/>
              <a:buNone/>
            </a:pPr>
            <a:endParaRPr lang="cs-CZ" sz="28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23168" y="302344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HLEDÁME NEJVĚTŠÍ SPOLEČNÝ DĚLITEL DVOU ČÍSEL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121040" y="3308744"/>
            <a:ext cx="420896" cy="102217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331488" y="4330920"/>
            <a:ext cx="0" cy="420896"/>
          </a:xfrm>
          <a:prstGeom prst="straightConnector1">
            <a:avLst/>
          </a:prstGeom>
          <a:ln w="38100" cap="rnd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8154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122528" y="1685288"/>
            <a:ext cx="8598304" cy="4750112"/>
          </a:xfrm>
        </p:spPr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dirty="0" smtClean="0"/>
              <a:t>ZPŮSOB ŘEŠENÍ JE OBDOBNÝ JAKO U DVOU ČÍSEL </a:t>
            </a:r>
          </a:p>
          <a:p>
            <a:pPr marL="0" indent="0">
              <a:buClrTx/>
              <a:buNone/>
            </a:pPr>
            <a:r>
              <a:rPr lang="cs-CZ" sz="2800" dirty="0" smtClean="0"/>
              <a:t>NÁZORNÝ PŘÍKLAD - SLEDUJTE ANIMACI: </a:t>
            </a:r>
          </a:p>
          <a:p>
            <a:pPr marL="0" indent="0">
              <a:buClrTx/>
              <a:buNone/>
            </a:pPr>
            <a:r>
              <a:rPr lang="cs-CZ" sz="2800" dirty="0" smtClean="0"/>
              <a:t>	</a:t>
            </a:r>
            <a:r>
              <a:rPr lang="cs-CZ" sz="3600" b="1" dirty="0" smtClean="0">
                <a:solidFill>
                  <a:srgbClr val="FF0000"/>
                </a:solidFill>
              </a:rPr>
              <a:t>D( 4; 6; 10 ) = ?</a:t>
            </a:r>
          </a:p>
          <a:p>
            <a:pPr marL="0" indent="0">
              <a:buClrTx/>
              <a:buNone/>
            </a:pPr>
            <a:r>
              <a:rPr lang="cs-CZ" sz="2800" dirty="0" smtClean="0"/>
              <a:t>			</a:t>
            </a:r>
            <a:r>
              <a:rPr lang="cs-CZ" sz="2400" dirty="0" smtClean="0"/>
              <a:t>4 = 2 ∙ 2</a:t>
            </a:r>
          </a:p>
          <a:p>
            <a:pPr marL="0" indent="0">
              <a:buClrTx/>
              <a:buNone/>
            </a:pPr>
            <a:r>
              <a:rPr lang="cs-CZ" sz="2400" dirty="0" smtClean="0"/>
              <a:t>			6 = 2 ∙ 3   </a:t>
            </a:r>
            <a:endParaRPr lang="cs-CZ" sz="1800" i="1" dirty="0" smtClean="0"/>
          </a:p>
          <a:p>
            <a:pPr marL="0" indent="0">
              <a:buClrTx/>
              <a:buNone/>
            </a:pPr>
            <a:r>
              <a:rPr lang="cs-CZ" sz="2400" dirty="0"/>
              <a:t>	</a:t>
            </a:r>
            <a:r>
              <a:rPr lang="cs-CZ" sz="2400" dirty="0" smtClean="0"/>
              <a:t>		10=</a:t>
            </a:r>
            <a:r>
              <a:rPr lang="cs-CZ" sz="2400" dirty="0"/>
              <a:t>2 ∙ </a:t>
            </a:r>
            <a:r>
              <a:rPr lang="cs-CZ" sz="2400" dirty="0" smtClean="0"/>
              <a:t>5</a:t>
            </a:r>
            <a:endParaRPr lang="cs-CZ" sz="2400" dirty="0"/>
          </a:p>
          <a:p>
            <a:pPr marL="0" indent="0">
              <a:buClrTx/>
              <a:buNone/>
            </a:pPr>
            <a:endParaRPr lang="cs-CZ" sz="2400" dirty="0" smtClean="0"/>
          </a:p>
          <a:p>
            <a:pPr marL="0" indent="0">
              <a:buClrTx/>
              <a:buNone/>
            </a:pPr>
            <a:r>
              <a:rPr lang="cs-CZ" sz="2400" dirty="0"/>
              <a:t>	</a:t>
            </a:r>
            <a:r>
              <a:rPr lang="cs-CZ" sz="2400" dirty="0" smtClean="0"/>
              <a:t>tedy D( 4; 6; 10 ) = 2</a:t>
            </a:r>
          </a:p>
          <a:p>
            <a:pPr marL="0" indent="0">
              <a:lnSpc>
                <a:spcPct val="150000"/>
              </a:lnSpc>
              <a:buClrTx/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	ODPOVĚĎ: 		</a:t>
            </a:r>
            <a:r>
              <a:rPr lang="cs-CZ" sz="3200" b="1" dirty="0" smtClean="0">
                <a:solidFill>
                  <a:srgbClr val="FF0000"/>
                </a:solidFill>
              </a:rPr>
              <a:t>D( 4; 6; 10 ) </a:t>
            </a:r>
            <a:r>
              <a:rPr lang="cs-CZ" sz="3200" b="1" dirty="0">
                <a:solidFill>
                  <a:srgbClr val="FF0000"/>
                </a:solidFill>
              </a:rPr>
              <a:t>= </a:t>
            </a:r>
            <a:r>
              <a:rPr lang="cs-CZ" sz="3200" b="1" dirty="0" smtClean="0">
                <a:solidFill>
                  <a:srgbClr val="FF0000"/>
                </a:solidFill>
              </a:rPr>
              <a:t>2</a:t>
            </a:r>
          </a:p>
          <a:p>
            <a:pPr marL="0" indent="0">
              <a:lnSpc>
                <a:spcPct val="150000"/>
              </a:lnSpc>
              <a:buClrTx/>
              <a:buNone/>
            </a:pPr>
            <a:endParaRPr lang="cs-CZ" sz="28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23168" y="302344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HLEDÁME NEJVĚTŠÍ SPOLEČNÝ DĚLITEL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/>
            </a:r>
            <a:b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TŘÍ A VÍCE ČÍSEL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3279248" y="3489128"/>
            <a:ext cx="420896" cy="119110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489696" y="4772534"/>
            <a:ext cx="0" cy="420896"/>
          </a:xfrm>
          <a:prstGeom prst="straightConnector1">
            <a:avLst/>
          </a:prstGeom>
          <a:ln w="38100" cap="rnd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0760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483296" y="1023880"/>
            <a:ext cx="8265168" cy="5302446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ClrTx/>
              <a:buNone/>
            </a:pPr>
            <a:r>
              <a:rPr lang="cs-CZ" sz="2800" dirty="0" smtClean="0"/>
              <a:t>Určete největší společné dělitele čísel:</a:t>
            </a:r>
          </a:p>
          <a:p>
            <a:pPr marL="0" indent="0">
              <a:buClrTx/>
              <a:buNone/>
            </a:pPr>
            <a:r>
              <a:rPr lang="cs-CZ" sz="2800" i="1" dirty="0" smtClean="0"/>
              <a:t>D( 18; 15 ) = ?</a:t>
            </a:r>
          </a:p>
          <a:p>
            <a:pPr marL="0" indent="0">
              <a:buClrTx/>
              <a:buNone/>
            </a:pPr>
            <a:r>
              <a:rPr lang="cs-CZ" sz="2800" i="1" dirty="0" smtClean="0"/>
              <a:t>	   18 = 2 . 3 . 3</a:t>
            </a:r>
          </a:p>
          <a:p>
            <a:pPr marL="0" indent="0">
              <a:buClrTx/>
              <a:buNone/>
            </a:pPr>
            <a:r>
              <a:rPr lang="cs-CZ" sz="2800" i="1" dirty="0" smtClean="0"/>
              <a:t>	   15 =      3 . 5</a:t>
            </a:r>
          </a:p>
          <a:p>
            <a:pPr marL="0" indent="0">
              <a:buClrTx/>
              <a:buNone/>
            </a:pPr>
            <a:r>
              <a:rPr lang="cs-CZ" sz="2800" b="1" i="1" dirty="0" smtClean="0"/>
              <a:t>     D( 18; </a:t>
            </a:r>
            <a:r>
              <a:rPr lang="cs-CZ" sz="2800" b="1" i="1" dirty="0"/>
              <a:t>15 ) = </a:t>
            </a:r>
            <a:r>
              <a:rPr lang="cs-CZ" sz="2800" b="1" i="1" dirty="0" smtClean="0"/>
              <a:t>3</a:t>
            </a:r>
          </a:p>
          <a:p>
            <a:pPr marL="0" indent="0">
              <a:buClrTx/>
              <a:buNone/>
            </a:pPr>
            <a:r>
              <a:rPr lang="cs-CZ" sz="2800" i="1" dirty="0" smtClean="0"/>
              <a:t>			D( 6; 10; 18 ) </a:t>
            </a:r>
            <a:r>
              <a:rPr lang="cs-CZ" sz="2800" i="1" dirty="0"/>
              <a:t>= ?</a:t>
            </a:r>
          </a:p>
          <a:p>
            <a:pPr marL="0" indent="0">
              <a:buClrTx/>
              <a:buNone/>
            </a:pPr>
            <a:r>
              <a:rPr lang="cs-CZ" sz="2800" i="1" dirty="0" smtClean="0"/>
              <a:t>			  6 =  2 . 3</a:t>
            </a:r>
            <a:endParaRPr lang="cs-CZ" sz="2400" i="1" dirty="0"/>
          </a:p>
          <a:p>
            <a:pPr marL="0" indent="0">
              <a:buClrTx/>
              <a:buNone/>
            </a:pPr>
            <a:r>
              <a:rPr lang="cs-CZ" sz="2800" i="1" dirty="0" smtClean="0"/>
              <a:t>			10 </a:t>
            </a:r>
            <a:r>
              <a:rPr lang="cs-CZ" sz="2800" i="1" dirty="0"/>
              <a:t>= </a:t>
            </a:r>
            <a:r>
              <a:rPr lang="cs-CZ" sz="2800" i="1" dirty="0" smtClean="0"/>
              <a:t> 2 </a:t>
            </a:r>
            <a:r>
              <a:rPr lang="cs-CZ" sz="2800" i="1" dirty="0"/>
              <a:t>. </a:t>
            </a:r>
            <a:r>
              <a:rPr lang="cs-CZ" sz="2800" i="1" dirty="0" smtClean="0"/>
              <a:t>5</a:t>
            </a:r>
          </a:p>
          <a:p>
            <a:pPr marL="0" indent="0">
              <a:buClrTx/>
              <a:buNone/>
            </a:pPr>
            <a:r>
              <a:rPr lang="cs-CZ" sz="2800" i="1" dirty="0"/>
              <a:t>	</a:t>
            </a:r>
            <a:r>
              <a:rPr lang="cs-CZ" sz="2800" i="1" dirty="0" smtClean="0"/>
              <a:t>		18 =  2 . 3. 3</a:t>
            </a:r>
            <a:endParaRPr lang="cs-CZ" sz="2800" i="1" dirty="0"/>
          </a:p>
          <a:p>
            <a:pPr marL="0" indent="0">
              <a:buClrTx/>
              <a:buNone/>
            </a:pPr>
            <a:r>
              <a:rPr lang="cs-CZ" sz="2800" b="1" i="1" dirty="0" smtClean="0"/>
              <a:t>	</a:t>
            </a:r>
            <a:r>
              <a:rPr lang="cs-CZ" sz="2800" b="1" i="1" dirty="0"/>
              <a:t> </a:t>
            </a:r>
            <a:r>
              <a:rPr lang="cs-CZ" sz="2800" b="1" i="1" dirty="0" smtClean="0"/>
              <a:t>   D( </a:t>
            </a:r>
            <a:r>
              <a:rPr lang="cs-CZ" sz="2800" b="1" i="1" dirty="0"/>
              <a:t>6; </a:t>
            </a:r>
            <a:r>
              <a:rPr lang="cs-CZ" sz="2800" b="1" i="1" dirty="0" smtClean="0"/>
              <a:t>10; 18 </a:t>
            </a:r>
            <a:r>
              <a:rPr lang="cs-CZ" sz="2800" b="1" i="1" dirty="0"/>
              <a:t>) = 2 </a:t>
            </a:r>
          </a:p>
          <a:p>
            <a:pPr marL="0" indent="0">
              <a:lnSpc>
                <a:spcPct val="150000"/>
              </a:lnSpc>
              <a:buClrTx/>
              <a:buNone/>
            </a:pPr>
            <a:endParaRPr lang="cs-CZ" sz="2800" i="1" dirty="0" smtClean="0"/>
          </a:p>
          <a:p>
            <a:pPr marL="0" indent="0">
              <a:lnSpc>
                <a:spcPct val="150000"/>
              </a:lnSpc>
              <a:buClrTx/>
              <a:buNone/>
            </a:pPr>
            <a:r>
              <a:rPr lang="cs-CZ" sz="3200" b="1" dirty="0" smtClean="0"/>
              <a:t>	  </a:t>
            </a:r>
            <a:r>
              <a:rPr lang="cs-CZ" sz="3200" b="1" dirty="0"/>
              <a:t>	</a:t>
            </a:r>
            <a:r>
              <a:rPr lang="cs-CZ" sz="2800" i="1" dirty="0"/>
              <a:t>	</a:t>
            </a:r>
            <a:endParaRPr lang="cs-CZ" sz="2800" dirty="0" smtClean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19100" y="0"/>
            <a:ext cx="83058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PŘÍKLADY NA PROCVIČENÍ: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768160" y="2106880"/>
            <a:ext cx="420896" cy="119110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3970720" y="4330920"/>
            <a:ext cx="420896" cy="155187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6406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925513" y="476250"/>
            <a:ext cx="8218487" cy="420688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     ANOTACE:  </a:t>
            </a:r>
            <a:endParaRPr lang="cs-CZ" sz="3200" b="1" dirty="0"/>
          </a:p>
        </p:txBody>
      </p:sp>
      <p:sp>
        <p:nvSpPr>
          <p:cNvPr id="5" name="Zástupný symbol pro obsah 3"/>
          <p:cNvSpPr txBox="1">
            <a:spLocks/>
          </p:cNvSpPr>
          <p:nvPr/>
        </p:nvSpPr>
        <p:spPr>
          <a:xfrm>
            <a:off x="395536" y="908720"/>
            <a:ext cx="8291264" cy="5415880"/>
          </a:xfrm>
          <a:prstGeom prst="rect">
            <a:avLst/>
          </a:prstGeom>
        </p:spPr>
        <p:txBody>
          <a:bodyPr vert="horz">
            <a:normAutofit fontScale="25000" lnSpcReduction="20000"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cs-CZ" sz="9600" dirty="0" smtClean="0"/>
              <a:t>Tento výukový materiál bude využíván při hodině aritmetiky v  6. ročníku jako výklad řešení největšího společného dělitele.</a:t>
            </a:r>
          </a:p>
          <a:p>
            <a:pPr>
              <a:lnSpc>
                <a:spcPct val="120000"/>
              </a:lnSpc>
            </a:pPr>
            <a:r>
              <a:rPr lang="cs-CZ" sz="9600" dirty="0" smtClean="0"/>
              <a:t>Na začátku si zopakujeme co je to dělitel čísla a jaký je způsob zápisu.</a:t>
            </a:r>
          </a:p>
          <a:p>
            <a:pPr>
              <a:lnSpc>
                <a:spcPct val="120000"/>
              </a:lnSpc>
            </a:pPr>
            <a:r>
              <a:rPr lang="cs-CZ" sz="9600" dirty="0" smtClean="0"/>
              <a:t>Následuje hledání všech společných dělitelů dvou čísel a to pomocí výčtu všech dělitelů. Dále je uveden druhý způsob – pomocí rozkladu na prvočinitele.</a:t>
            </a:r>
          </a:p>
          <a:p>
            <a:pPr>
              <a:lnSpc>
                <a:spcPct val="120000"/>
              </a:lnSpc>
            </a:pPr>
            <a:r>
              <a:rPr lang="cs-CZ" sz="9600" dirty="0" smtClean="0"/>
              <a:t>Po teorii je pomocí animace předveden názorně příklad. Nejprve pro dvě čísla, následně pro tři.</a:t>
            </a:r>
          </a:p>
          <a:p>
            <a:pPr>
              <a:lnSpc>
                <a:spcPct val="120000"/>
              </a:lnSpc>
            </a:pPr>
            <a:r>
              <a:rPr lang="cs-CZ" sz="9600" dirty="0" smtClean="0"/>
              <a:t>Na procvičení jsou zařazeny řešené příklady. Žáci pracují spolu s interaktivní tabulí do sešitu.</a:t>
            </a:r>
          </a:p>
          <a:p>
            <a:pPr>
              <a:lnSpc>
                <a:spcPct val="120000"/>
              </a:lnSpc>
            </a:pPr>
            <a:r>
              <a:rPr lang="cs-CZ" sz="8000" b="1" dirty="0" smtClean="0">
                <a:solidFill>
                  <a:schemeClr val="bg2">
                    <a:lumMod val="25000"/>
                  </a:schemeClr>
                </a:solidFill>
              </a:rPr>
              <a:t>použitá literatura:</a:t>
            </a:r>
          </a:p>
          <a:p>
            <a:pPr>
              <a:lnSpc>
                <a:spcPct val="120000"/>
              </a:lnSpc>
              <a:buFont typeface="Wingdings 2"/>
              <a:buNone/>
            </a:pPr>
            <a:r>
              <a:rPr lang="cs-CZ" sz="8000" i="1" dirty="0" smtClean="0"/>
              <a:t>	učebnice  Geometrie 6 – Aritmetika, </a:t>
            </a:r>
            <a:r>
              <a:rPr lang="cs-CZ" sz="8000" i="1" dirty="0" err="1" smtClean="0"/>
              <a:t>Binterová</a:t>
            </a:r>
            <a:r>
              <a:rPr lang="cs-CZ" sz="8000" i="1" dirty="0" smtClean="0"/>
              <a:t>, Fuchs, Tlustý; nakladatelství Fraus, Plzeň 2007</a:t>
            </a:r>
            <a:endParaRPr lang="cs-CZ" sz="8000" dirty="0" smtClean="0"/>
          </a:p>
          <a:p>
            <a:endParaRPr lang="cs-CZ" dirty="0" smtClean="0"/>
          </a:p>
          <a:p>
            <a:pPr>
              <a:buFont typeface="Wingdings 2"/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	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>
    <a:lnDef>
      <a:spPr>
        <a:ln w="38100" cap="rnd" cmpd="sng">
          <a:solidFill>
            <a:srgbClr val="FF0000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1813</TotalTime>
  <Words>622</Words>
  <Application>Microsoft Office PowerPoint</Application>
  <PresentationFormat>Předvádění na obrazovce (4:3)</PresentationFormat>
  <Paragraphs>89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 MATEMATIKA – ARITMETIKA 6</vt:lpstr>
      <vt:lpstr>CO JE TO DĚLITEL ČÍSLA?</vt:lpstr>
      <vt:lpstr>HLEDÁME VŠECHNY DĚLITEL ČÍSLA?</vt:lpstr>
      <vt:lpstr>HLEDÁME SPOLEČNÉ DĚLITELE ČÍSEL</vt:lpstr>
      <vt:lpstr>HLEDÁME NEJVĚTŠÍ SPOLEČNÉ DĚLITELE ČÍSEL</vt:lpstr>
      <vt:lpstr>HLEDÁME NEJVĚTŠÍ SPOLEČNÝ DĚLITEL DVOU ČÍSEL</vt:lpstr>
      <vt:lpstr>HLEDÁME NEJVĚTŠÍ SPOLEČNÝ DĚLITEL DVOU ČÍSEL</vt:lpstr>
      <vt:lpstr>HLEDÁME NEJVĚTŠÍ SPOLEČNÝ DĚLITEL  TŘÍ A VÍCE ČÍSEL</vt:lpstr>
      <vt:lpstr>Prezentace aplikace PowerPoint</vt:lpstr>
      <vt:lpstr>     ANOTACE: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Geometrie – 7.ročník</dc:title>
  <dc:creator>Lubos</dc:creator>
  <cp:lastModifiedBy>Učitel</cp:lastModifiedBy>
  <cp:revision>231</cp:revision>
  <dcterms:created xsi:type="dcterms:W3CDTF">2011-11-27T20:43:59Z</dcterms:created>
  <dcterms:modified xsi:type="dcterms:W3CDTF">2013-05-23T08:29:26Z</dcterms:modified>
</cp:coreProperties>
</file>