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300" r:id="rId3"/>
    <p:sldId id="299" r:id="rId4"/>
    <p:sldId id="293" r:id="rId5"/>
    <p:sldId id="294" r:id="rId6"/>
    <p:sldId id="301" r:id="rId7"/>
    <p:sldId id="302" r:id="rId8"/>
    <p:sldId id="296" r:id="rId9"/>
    <p:sldId id="30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588" autoAdjust="0"/>
    <p:restoredTop sz="94671" autoAdjust="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60128" cy="6012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VY_32_INOVACE_17_M8_PENTOMINO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PENTOMINO - HLAVOLAM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20.4.2013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17347" custLinFactNeighborX="-274" custLinFactNeighborY="461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95374" custLinFactNeighborX="343" custLinFactNeighborY="777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75070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9861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50141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1746" y="776568"/>
          <a:ext cx="6611018" cy="178301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VY_32_INOVACE_17_M8_PENTOMINO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1746" y="776568"/>
        <a:ext cx="6611018" cy="491866"/>
      </dsp:txXfrm>
    </dsp:sp>
    <dsp:sp modelId="{FFC9F71D-1B4F-4AD9-A4A6-86ADEFC8AF5C}">
      <dsp:nvSpPr>
        <dsp:cNvPr id="0" name=""/>
        <dsp:cNvSpPr/>
      </dsp:nvSpPr>
      <dsp:spPr>
        <a:xfrm>
          <a:off x="825212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09861" y="1355200"/>
          <a:ext cx="6611018" cy="92445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PENTOMINO - HLAVOLAM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355200"/>
        <a:ext cx="6611018" cy="399765"/>
      </dsp:txXfrm>
    </dsp:sp>
    <dsp:sp modelId="{EE85B701-7295-41C0-BA7A-34D3756A2AE6}">
      <dsp:nvSpPr>
        <dsp:cNvPr id="0" name=""/>
        <dsp:cNvSpPr/>
      </dsp:nvSpPr>
      <dsp:spPr>
        <a:xfrm>
          <a:off x="1100283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9861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20.4.2013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ngaroo.gr/previous" TargetMode="External"/><Relationship Id="rId2" Type="http://schemas.openxmlformats.org/officeDocument/2006/relationships/hyperlink" Target="http://www.deskovehry.info/pravidla/pentomino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8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PENTOMINO - HLAVOLAM</a:t>
            </a:r>
            <a:endParaRPr lang="cs-CZ" sz="3200" b="1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</a:endParaRP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2329491338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6689" y="42260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CO JE TO PENTOMINO?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760432" cy="44397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stolní hra, která své jméno dostala podle </a:t>
            </a:r>
            <a:r>
              <a:rPr lang="cs-CZ" b="1" dirty="0" smtClean="0"/>
              <a:t>DOMINA</a:t>
            </a:r>
          </a:p>
          <a:p>
            <a:r>
              <a:rPr lang="cs-CZ" dirty="0" smtClean="0"/>
              <a:t>Je </a:t>
            </a:r>
            <a:r>
              <a:rPr lang="cs-CZ" dirty="0"/>
              <a:t>to </a:t>
            </a:r>
            <a:r>
              <a:rPr lang="cs-CZ" b="1" dirty="0" smtClean="0"/>
              <a:t>SADA DESTIČEK</a:t>
            </a:r>
            <a:r>
              <a:rPr lang="cs-CZ" dirty="0" smtClean="0"/>
              <a:t>, </a:t>
            </a:r>
            <a:r>
              <a:rPr lang="cs-CZ" dirty="0"/>
              <a:t>složených </a:t>
            </a:r>
            <a:r>
              <a:rPr lang="cs-CZ" b="1" dirty="0" smtClean="0"/>
              <a:t>Z PĚTI ČTVERCOVÝCH POLÍ</a:t>
            </a:r>
            <a:endParaRPr lang="cs-CZ" dirty="0" smtClean="0"/>
          </a:p>
          <a:p>
            <a:r>
              <a:rPr lang="cs-CZ" dirty="0" smtClean="0"/>
              <a:t>celkem </a:t>
            </a:r>
            <a:r>
              <a:rPr lang="cs-CZ" dirty="0"/>
              <a:t>je </a:t>
            </a:r>
            <a:r>
              <a:rPr lang="cs-CZ" b="1" dirty="0" smtClean="0"/>
              <a:t>DVANÁCT DESTIČEK </a:t>
            </a:r>
            <a:r>
              <a:rPr lang="cs-CZ" dirty="0" smtClean="0"/>
              <a:t>a </a:t>
            </a:r>
            <a:r>
              <a:rPr lang="cs-CZ" dirty="0"/>
              <a:t>každá má jiný </a:t>
            </a:r>
            <a:r>
              <a:rPr lang="cs-CZ" dirty="0" smtClean="0"/>
              <a:t>tvar</a:t>
            </a:r>
          </a:p>
          <a:p>
            <a:r>
              <a:rPr lang="cs-CZ" dirty="0" smtClean="0"/>
              <a:t>destičky jsou pojmenovány </a:t>
            </a:r>
            <a:r>
              <a:rPr lang="cs-CZ" dirty="0"/>
              <a:t>podle písmene, kterému se nejvíce </a:t>
            </a:r>
            <a:r>
              <a:rPr lang="cs-CZ" dirty="0" smtClean="0"/>
              <a:t>podobají</a:t>
            </a:r>
            <a:endParaRPr lang="cs-CZ" dirty="0"/>
          </a:p>
          <a:p>
            <a:r>
              <a:rPr lang="cs-CZ" b="1" dirty="0" smtClean="0"/>
              <a:t>PENTOMINO</a:t>
            </a:r>
            <a:r>
              <a:rPr lang="cs-CZ" dirty="0" smtClean="0"/>
              <a:t> vytvořil v roce 1953 </a:t>
            </a:r>
            <a:r>
              <a:rPr lang="cs-CZ" b="1" dirty="0" smtClean="0"/>
              <a:t>SAMUEL GOLOMB</a:t>
            </a:r>
            <a:r>
              <a:rPr lang="cs-CZ" dirty="0" smtClean="0"/>
              <a:t>, </a:t>
            </a:r>
            <a:r>
              <a:rPr lang="cs-CZ" dirty="0"/>
              <a:t>profesor matematiky na univerzitě v Jižní Kalifornii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5840" y="482728"/>
            <a:ext cx="2525376" cy="301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137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744" y="843496"/>
            <a:ext cx="4449472" cy="5317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63040" y="482728"/>
            <a:ext cx="8305800" cy="1143000"/>
          </a:xfrm>
        </p:spPr>
        <p:txBody>
          <a:bodyPr/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PRAVIDLA HRY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2656" y="1925800"/>
            <a:ext cx="4088704" cy="4087273"/>
          </a:xfrm>
          <a:prstGeom prst="rect">
            <a:avLst/>
          </a:prstGeom>
          <a:solidFill>
            <a:srgbClr val="FFFF00">
              <a:alpha val="84000"/>
            </a:srgbClr>
          </a:solidFill>
        </p:spPr>
        <p:txBody>
          <a:bodyPr wrap="square" rtlCol="0">
            <a:spAutoFit/>
          </a:bodyPr>
          <a:lstStyle/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endParaRPr lang="cs-CZ" sz="2600" dirty="0" smtClean="0"/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z </a:t>
            </a:r>
            <a:r>
              <a:rPr lang="cs-CZ" sz="2600" dirty="0"/>
              <a:t>pracovního </a:t>
            </a:r>
            <a:r>
              <a:rPr lang="cs-CZ" sz="2600" dirty="0" smtClean="0"/>
              <a:t>listu vystřihněte 12 různých tvarů </a:t>
            </a:r>
            <a:endParaRPr lang="cs-CZ" sz="2600" dirty="0"/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/>
              <a:t>Každý tvar je tvořen pěti čtvercovými poli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/>
              <a:t>Dohromady tedy 12 x 5 = 60 čtvercových polí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155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2215" y="504694"/>
            <a:ext cx="5805568" cy="4302716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endParaRPr lang="cs-CZ" sz="2400" dirty="0" smtClean="0">
              <a:latin typeface="+mj-lt"/>
            </a:endParaRP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Do obdélníku o rozměrech </a:t>
            </a:r>
            <a:r>
              <a:rPr lang="cs-CZ" sz="2600" dirty="0"/>
              <a:t>6x10 čtverečků </a:t>
            </a:r>
            <a:r>
              <a:rPr lang="cs-CZ" sz="2600" dirty="0" smtClean="0"/>
              <a:t>složit všechny </a:t>
            </a:r>
            <a:r>
              <a:rPr lang="cs-CZ" sz="2600" smtClean="0"/>
              <a:t>dílky </a:t>
            </a:r>
            <a:r>
              <a:rPr lang="cs-CZ" sz="2600" b="1" smtClean="0"/>
              <a:t>PENTOMINA</a:t>
            </a:r>
            <a:r>
              <a:rPr lang="cs-CZ" sz="2600" smtClean="0"/>
              <a:t> </a:t>
            </a:r>
            <a:r>
              <a:rPr lang="cs-CZ" sz="2600" dirty="0" smtClean="0"/>
              <a:t>tak</a:t>
            </a:r>
            <a:r>
              <a:rPr lang="cs-CZ" sz="2600" dirty="0"/>
              <a:t>, aby </a:t>
            </a:r>
            <a:r>
              <a:rPr lang="cs-CZ" sz="2600"/>
              <a:t>se </a:t>
            </a:r>
            <a:r>
              <a:rPr lang="cs-CZ" sz="2600" smtClean="0"/>
              <a:t>žádné </a:t>
            </a:r>
            <a:r>
              <a:rPr lang="cs-CZ" sz="2600" dirty="0" smtClean="0"/>
              <a:t>dva dílky nepřekrývaly </a:t>
            </a:r>
            <a:r>
              <a:rPr lang="cs-CZ" sz="2600" dirty="0"/>
              <a:t>a aby </a:t>
            </a:r>
            <a:r>
              <a:rPr lang="cs-CZ" sz="2600" dirty="0" smtClean="0"/>
              <a:t>bylo pokryto celé pole 6x10.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Další možnost je, poskládat všechny dílky do obdélníku 5x12, nebo 4x15</a:t>
            </a:r>
          </a:p>
          <a:p>
            <a:pPr marL="274320" indent="-274320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</a:pPr>
            <a:r>
              <a:rPr lang="cs-CZ" sz="2600" dirty="0" smtClean="0"/>
              <a:t>Dílky lze použít i rubovou stranou</a:t>
            </a:r>
            <a:r>
              <a:rPr lang="cs-CZ" sz="2600" dirty="0"/>
              <a:t/>
            </a:r>
            <a:br>
              <a:rPr lang="cs-CZ" sz="2600" dirty="0"/>
            </a:br>
            <a:endParaRPr lang="cs-CZ" sz="26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3168" y="240495"/>
            <a:ext cx="8305800" cy="1143000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CÍL  HRY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040" y="4691688"/>
            <a:ext cx="7816640" cy="1569660"/>
          </a:xfrm>
          <a:prstGeom prst="rect">
            <a:avLst/>
          </a:prstGeom>
          <a:solidFill>
            <a:schemeClr val="accent1">
              <a:lumMod val="75000"/>
              <a:alpha val="82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Konstrukce je obtížná, přesto existuje </a:t>
            </a:r>
            <a:r>
              <a:rPr lang="cs-CZ" sz="2400" b="1" dirty="0" smtClean="0"/>
              <a:t>VELKÝ POČET ŘEŠENÍ: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pro obdélník 6x10 existuje 2339 řešení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pro obdélník 5x12 existuje1010 řešení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pro obdélník 4x15 existuje 368 řešení</a:t>
            </a:r>
            <a:endParaRPr lang="cs-CZ" sz="2400" dirty="0"/>
          </a:p>
        </p:txBody>
      </p:sp>
      <p:sp>
        <p:nvSpPr>
          <p:cNvPr id="6" name="Šipka doleva a nahoru 5"/>
          <p:cNvSpPr/>
          <p:nvPr/>
        </p:nvSpPr>
        <p:spPr>
          <a:xfrm rot="10800000">
            <a:off x="844064" y="1710734"/>
            <a:ext cx="1563328" cy="1503200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201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912" y="182088"/>
            <a:ext cx="8305800" cy="1143000"/>
          </a:xfrm>
        </p:spPr>
        <p:txBody>
          <a:bodyPr/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OBDÉLNÍK 3x5: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2912" y="1384648"/>
            <a:ext cx="354755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Začneme od jednodušších řešení:</a:t>
            </a:r>
          </a:p>
          <a:p>
            <a:r>
              <a:rPr lang="cs-CZ" sz="2400" dirty="0" smtClean="0"/>
              <a:t>Do obdélníku</a:t>
            </a:r>
            <a:r>
              <a:rPr lang="en-US" sz="2400" dirty="0" smtClean="0"/>
              <a:t> </a:t>
            </a:r>
            <a:r>
              <a:rPr lang="en-US" sz="2400" dirty="0"/>
              <a:t>3x5 </a:t>
            </a:r>
            <a:r>
              <a:rPr lang="cs-CZ" sz="2400" dirty="0" smtClean="0"/>
              <a:t>použijte dílky:</a:t>
            </a:r>
          </a:p>
          <a:p>
            <a:pPr marL="342900" indent="-342900">
              <a:buAutoNum type="alphaLcParenR"/>
            </a:pPr>
            <a:r>
              <a:rPr lang="en-US" sz="2400" dirty="0" smtClean="0"/>
              <a:t>L</a:t>
            </a:r>
            <a:r>
              <a:rPr lang="en-US" sz="2400" dirty="0"/>
              <a:t>*, N </a:t>
            </a:r>
            <a:r>
              <a:rPr lang="cs-CZ" sz="2400" dirty="0" smtClean="0"/>
              <a:t>,</a:t>
            </a:r>
            <a:r>
              <a:rPr lang="en-US" sz="2400" dirty="0" smtClean="0"/>
              <a:t> V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en-US" sz="2400" dirty="0" smtClean="0"/>
              <a:t>L</a:t>
            </a:r>
            <a:r>
              <a:rPr lang="en-US" sz="2400" dirty="0"/>
              <a:t>*, Y </a:t>
            </a:r>
            <a:r>
              <a:rPr lang="cs-CZ" sz="2400" dirty="0"/>
              <a:t>,</a:t>
            </a:r>
            <a:r>
              <a:rPr lang="en-US" sz="2400" dirty="0" smtClean="0"/>
              <a:t> T  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en-US" sz="2400" dirty="0" smtClean="0"/>
              <a:t>L</a:t>
            </a:r>
            <a:r>
              <a:rPr lang="en-US" sz="2400" dirty="0"/>
              <a:t>, V </a:t>
            </a:r>
            <a:r>
              <a:rPr lang="cs-CZ" sz="2400" dirty="0"/>
              <a:t>,</a:t>
            </a:r>
            <a:r>
              <a:rPr lang="en-US" sz="2400" dirty="0" smtClean="0"/>
              <a:t> P 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en-US" sz="2400" dirty="0" smtClean="0"/>
              <a:t>U</a:t>
            </a:r>
            <a:r>
              <a:rPr lang="en-US" sz="2400" dirty="0"/>
              <a:t>, N</a:t>
            </a:r>
            <a:r>
              <a:rPr lang="en-US" sz="2400" dirty="0" smtClean="0"/>
              <a:t>*</a:t>
            </a:r>
            <a:r>
              <a:rPr lang="cs-CZ" sz="2400" dirty="0" smtClean="0"/>
              <a:t>,</a:t>
            </a:r>
            <a:r>
              <a:rPr lang="en-US" sz="2400" dirty="0" smtClean="0"/>
              <a:t> </a:t>
            </a:r>
            <a:r>
              <a:rPr lang="en-US" sz="2400" dirty="0"/>
              <a:t>P</a:t>
            </a:r>
            <a:r>
              <a:rPr lang="en-US" sz="2400" dirty="0" smtClean="0"/>
              <a:t>* 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en-US" sz="2400" dirty="0" smtClean="0"/>
              <a:t>P</a:t>
            </a:r>
            <a:r>
              <a:rPr lang="en-US" sz="2400" dirty="0"/>
              <a:t>, F </a:t>
            </a:r>
            <a:r>
              <a:rPr lang="cs-CZ" sz="2400" dirty="0"/>
              <a:t>,</a:t>
            </a:r>
            <a:r>
              <a:rPr lang="en-US" sz="2400" dirty="0" smtClean="0"/>
              <a:t> U 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en-US" sz="2400" dirty="0" smtClean="0"/>
              <a:t>U</a:t>
            </a:r>
            <a:r>
              <a:rPr lang="en-US" sz="2400" dirty="0"/>
              <a:t>, P</a:t>
            </a:r>
            <a:r>
              <a:rPr lang="en-US" sz="2400" dirty="0" smtClean="0"/>
              <a:t>*</a:t>
            </a:r>
            <a:r>
              <a:rPr lang="cs-CZ" sz="2400" dirty="0" smtClean="0"/>
              <a:t>,</a:t>
            </a:r>
            <a:r>
              <a:rPr lang="en-US" sz="2400" dirty="0" smtClean="0"/>
              <a:t> </a:t>
            </a:r>
            <a:r>
              <a:rPr lang="en-US" sz="2400" dirty="0"/>
              <a:t>Y* </a:t>
            </a:r>
            <a:r>
              <a:rPr lang="en-US" sz="2400" dirty="0" smtClean="0"/>
              <a:t> </a:t>
            </a:r>
            <a:endParaRPr lang="cs-CZ" sz="2400" dirty="0" smtClean="0"/>
          </a:p>
          <a:p>
            <a:pPr marL="342900" indent="-342900">
              <a:buAutoNum type="alphaLcParenR"/>
            </a:pPr>
            <a:r>
              <a:rPr lang="en-US" sz="2400" dirty="0" smtClean="0"/>
              <a:t>U</a:t>
            </a:r>
            <a:r>
              <a:rPr lang="en-US" sz="2400" dirty="0"/>
              <a:t>, P </a:t>
            </a:r>
            <a:r>
              <a:rPr lang="cs-CZ" sz="2400" dirty="0" smtClean="0"/>
              <a:t>, </a:t>
            </a:r>
            <a:r>
              <a:rPr lang="en-US" sz="2400" dirty="0" smtClean="0"/>
              <a:t>V</a:t>
            </a:r>
            <a:endParaRPr lang="cs-CZ" sz="2400" dirty="0" smtClean="0"/>
          </a:p>
          <a:p>
            <a:r>
              <a:rPr lang="cs-CZ" sz="1400" i="1" dirty="0" smtClean="0"/>
              <a:t>Poznámka :</a:t>
            </a:r>
          </a:p>
          <a:p>
            <a:r>
              <a:rPr lang="en-US" sz="1400" i="1" dirty="0" smtClean="0"/>
              <a:t>*</a:t>
            </a:r>
            <a:r>
              <a:rPr lang="cs-CZ" sz="1400" i="1" dirty="0" smtClean="0"/>
              <a:t> znamená, že dílek použijeme rubovou stranou</a:t>
            </a:r>
            <a:endParaRPr lang="cs-CZ" sz="1400" i="1" dirty="0"/>
          </a:p>
          <a:p>
            <a:r>
              <a:rPr lang="en-US" dirty="0"/>
              <a:t> </a:t>
            </a:r>
            <a:endParaRPr lang="cs-CZ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0" y="1985928"/>
            <a:ext cx="3607680" cy="2164608"/>
          </a:xfrm>
          <a:prstGeom prst="rect">
            <a:avLst/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14432" y="2587207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 x 5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283102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912" y="182088"/>
            <a:ext cx="8718560" cy="12025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OBDÉLNÍK 3x5 Z DÍLKŮ </a:t>
            </a:r>
            <a:r>
              <a:rPr lang="en-US" sz="4800" b="1" dirty="0" smtClean="0"/>
              <a:t>L*</a:t>
            </a:r>
            <a:r>
              <a:rPr lang="cs-CZ" sz="4800" b="1" dirty="0" smtClean="0"/>
              <a:t>,</a:t>
            </a:r>
            <a:r>
              <a:rPr lang="en-US" sz="4800" b="1" dirty="0" smtClean="0"/>
              <a:t>N</a:t>
            </a:r>
            <a:r>
              <a:rPr lang="cs-CZ" sz="4800" b="1" dirty="0" smtClean="0"/>
              <a:t>,</a:t>
            </a:r>
            <a:r>
              <a:rPr lang="en-US" sz="4800" b="1" dirty="0" smtClean="0"/>
              <a:t>V</a:t>
            </a:r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5239529" y="4511304"/>
            <a:ext cx="3607680" cy="2164608"/>
          </a:xfrm>
          <a:prstGeom prst="rect">
            <a:avLst/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66393" y="5172712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 x 5</a:t>
            </a:r>
            <a:endParaRPr lang="cs-CZ" sz="3600" b="1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964320" y="1985928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85856" y="1985928"/>
            <a:ext cx="0" cy="28861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42784" y="4872072"/>
            <a:ext cx="144307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64320" y="1985928"/>
            <a:ext cx="0" cy="21646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42784" y="4150536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42784" y="4150536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3128928" y="1985928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128928" y="1985928"/>
            <a:ext cx="0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407392" y="3429000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407392" y="3429000"/>
            <a:ext cx="0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850464" y="1985928"/>
            <a:ext cx="0" cy="21646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3128928" y="4150536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128928" y="4150536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407392" y="4872072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954944" y="1985928"/>
            <a:ext cx="78166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954944" y="1985928"/>
            <a:ext cx="0" cy="1443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572000" y="3429000"/>
            <a:ext cx="138294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572000" y="3429000"/>
            <a:ext cx="0" cy="7215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4572000" y="4150536"/>
            <a:ext cx="2164608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flipV="1">
            <a:off x="6736608" y="1985928"/>
            <a:ext cx="0" cy="21646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832418" y="4188138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</a:t>
            </a:r>
            <a:r>
              <a:rPr lang="en-US" sz="3600" b="1" dirty="0" smtClean="0"/>
              <a:t>*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3128928" y="3428998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</a:t>
            </a:r>
            <a:endParaRPr lang="cs-CZ" sz="36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062391" y="2825699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</a:t>
            </a:r>
            <a:endParaRPr lang="cs-CZ" sz="3600" b="1" dirty="0"/>
          </a:p>
        </p:txBody>
      </p:sp>
      <p:sp>
        <p:nvSpPr>
          <p:cNvPr id="54" name="Tlačítko akce: Nápověda 53">
            <a:hlinkClick r:id="" action="ppaction://noaction" highlightClick="1"/>
          </p:cNvPr>
          <p:cNvSpPr/>
          <p:nvPr/>
        </p:nvSpPr>
        <p:spPr>
          <a:xfrm>
            <a:off x="7478761" y="2286568"/>
            <a:ext cx="1242071" cy="162345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034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51" grpId="0"/>
      <p:bldP spid="52" grpId="0"/>
      <p:bldP spid="53" grpId="0"/>
      <p:bldP spid="5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2912" y="182088"/>
            <a:ext cx="8718560" cy="120256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ŘEŠENÍ 3x5 Z DÍLKŮ </a:t>
            </a:r>
            <a:r>
              <a:rPr lang="en-US" sz="4800" b="1" dirty="0" smtClean="0"/>
              <a:t>L*</a:t>
            </a:r>
            <a:r>
              <a:rPr lang="cs-CZ" sz="4800" b="1" dirty="0" smtClean="0"/>
              <a:t>,</a:t>
            </a:r>
            <a:r>
              <a:rPr lang="en-US" sz="4800" b="1" dirty="0" smtClean="0"/>
              <a:t>N</a:t>
            </a:r>
            <a:r>
              <a:rPr lang="cs-CZ" sz="4800" b="1" dirty="0" smtClean="0"/>
              <a:t>,</a:t>
            </a:r>
            <a:r>
              <a:rPr lang="en-US" sz="4800" b="1" dirty="0" smtClean="0"/>
              <a:t>V</a:t>
            </a:r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3850464" y="2707464"/>
            <a:ext cx="3607680" cy="2164608"/>
          </a:xfrm>
          <a:prstGeom prst="rect">
            <a:avLst/>
          </a:prstGeom>
          <a:solidFill>
            <a:schemeClr val="accent1">
              <a:alpha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26796" y="1625160"/>
            <a:ext cx="22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 x 5</a:t>
            </a:r>
            <a:endParaRPr lang="cs-CZ" sz="4000" b="1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3848031" y="3391397"/>
            <a:ext cx="2433" cy="148067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3850464" y="3379508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736608" y="3391397"/>
            <a:ext cx="0" cy="1480675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5348121" y="3391397"/>
            <a:ext cx="1382944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4156762" y="4185276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L</a:t>
            </a:r>
            <a:r>
              <a:rPr lang="en-US" sz="3600" b="1" dirty="0" smtClean="0"/>
              <a:t>*</a:t>
            </a:r>
            <a:endParaRPr lang="cs-CZ" sz="36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113152" y="3447800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</a:t>
            </a:r>
            <a:endParaRPr lang="cs-CZ" sz="36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757931" y="2825699"/>
            <a:ext cx="2224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</a:t>
            </a:r>
            <a:endParaRPr lang="cs-CZ" sz="3600" b="1" dirty="0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5348121" y="2707464"/>
            <a:ext cx="0" cy="68393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353664" y="2707464"/>
            <a:ext cx="210448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458144" y="2707464"/>
            <a:ext cx="0" cy="216460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736608" y="4872072"/>
            <a:ext cx="721536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4572000" y="4150536"/>
            <a:ext cx="2159065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4572000" y="3391397"/>
            <a:ext cx="0" cy="759139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H="1">
            <a:off x="3848031" y="4872072"/>
            <a:ext cx="2888577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V="1">
            <a:off x="3848031" y="2707464"/>
            <a:ext cx="0" cy="6720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3850464" y="2707464"/>
            <a:ext cx="150320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603552" y="5413224"/>
            <a:ext cx="7095104" cy="1200329"/>
          </a:xfrm>
          <a:prstGeom prst="rect">
            <a:avLst/>
          </a:prstGeom>
          <a:solidFill>
            <a:schemeClr val="accent1">
              <a:alpha val="83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Není to zase tak moc těžké, teď zkoušejte sami  varianty b) až g)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HODNĚ ZÁBAVY PŘI ŘEŠENÍ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1" name="Veselý obličej 60"/>
          <p:cNvSpPr/>
          <p:nvPr/>
        </p:nvSpPr>
        <p:spPr>
          <a:xfrm>
            <a:off x="4499745" y="5894248"/>
            <a:ext cx="697130" cy="612313"/>
          </a:xfrm>
          <a:prstGeom prst="smileyFac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505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/>
      <p:bldP spid="52" grpId="0"/>
      <p:bldP spid="53" grpId="0"/>
      <p:bldP spid="60" grpId="0" animBg="1"/>
      <p:bldP spid="6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98" y="2753270"/>
            <a:ext cx="9073033" cy="183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220075"/>
            <a:ext cx="582930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0" y="77628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Solutions for the 3x20 rectangles</a:t>
            </a: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10667" y="610882"/>
            <a:ext cx="8718560" cy="120256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VŠECHNA ŘEŠENÍ OBDÉLNÍKU 3X5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4864" y="2226440"/>
            <a:ext cx="85101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a)	      b)	  	c)	     d)	</a:t>
            </a:r>
            <a:r>
              <a:rPr lang="cs-CZ" sz="2800" b="1" dirty="0"/>
              <a:t> </a:t>
            </a:r>
            <a:r>
              <a:rPr lang="cs-CZ" sz="2800" b="1" dirty="0" smtClean="0"/>
              <a:t>       e)	    f)	        g)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3936" y="1551832"/>
            <a:ext cx="6794464" cy="5232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ZKONTROLUJTE SI, ZDA JSTE ŘEŠILI SPRÁVNĚ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82522" y="5055385"/>
            <a:ext cx="6974848" cy="95410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NYNÍ ZKUSTE POUŽÍT VŠECH 12 DÍLŮ PENTOMINA A SESTAVTE OBDÉLNÍK 6X10.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758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220075"/>
            <a:ext cx="582930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0" y="77628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Solutions for the 3x20 rectangles</a:t>
            </a: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210667" y="610882"/>
            <a:ext cx="8718560" cy="120256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800" b="1" dirty="0" smtClean="0">
                <a:solidFill>
                  <a:schemeClr val="bg2">
                    <a:lumMod val="25000"/>
                  </a:schemeClr>
                </a:solidFill>
              </a:rPr>
              <a:t>RŮZNÁ MOŽNÁ ŘEŠENÍ OBDÉLNÍKŮ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62565" y="5597533"/>
            <a:ext cx="7337670" cy="523220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MNOHO ZÁBAVY PŘI HLEDÁNÍ DALŠÍCH ŘEŠENÍ!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89" y="1846209"/>
            <a:ext cx="8719943" cy="2718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5989" y="1339208"/>
            <a:ext cx="5142997" cy="19842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63690" y="1415161"/>
            <a:ext cx="901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6x10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790271" y="1444776"/>
            <a:ext cx="901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4x15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23282" y="1461825"/>
            <a:ext cx="3375992" cy="348742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6203" y="3381480"/>
            <a:ext cx="5342568" cy="17912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463690" y="4564865"/>
            <a:ext cx="901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5x12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596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" grpId="0" animBg="1"/>
      <p:bldP spid="3" grpId="0"/>
      <p:bldP spid="13" grpId="0"/>
      <p:bldP spid="14" grpId="0" animBg="1"/>
      <p:bldP spid="16" grpId="0" animBg="1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24744" y="476672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908720"/>
            <a:ext cx="8291264" cy="5415880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</a:t>
            </a:r>
            <a:r>
              <a:rPr lang="cs-CZ" sz="8000" dirty="0" smtClean="0"/>
              <a:t>materiál </a:t>
            </a:r>
            <a:r>
              <a:rPr lang="cs-CZ" sz="8000" dirty="0"/>
              <a:t>bude využíván při </a:t>
            </a:r>
            <a:r>
              <a:rPr lang="cs-CZ" sz="8000" dirty="0" smtClean="0"/>
              <a:t>hodinách matematiky v 6. až 9. </a:t>
            </a:r>
            <a:r>
              <a:rPr lang="cs-CZ" sz="8000" dirty="0"/>
              <a:t>ročníku jako </a:t>
            </a:r>
            <a:r>
              <a:rPr lang="cs-CZ" sz="8000" dirty="0" smtClean="0"/>
              <a:t>doplňkový materiál – hry v matematice.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Nejprve objasníme hru a stanovíme pravidla hry.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Žáci obdrží pracovní list s předtištěnými tvary, které si podlepí, vystřihnou a barevně rozliší.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Začneme sérií jednodušších úloh, ke kterým použijeme 3 tvary.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Na této hře lze procvičovat obsah a obvod mnohoúhelníků. Žáci si uvědomí, že všechny díly </a:t>
            </a:r>
            <a:r>
              <a:rPr lang="cs-CZ" sz="8000" dirty="0" err="1" smtClean="0"/>
              <a:t>pentomina</a:t>
            </a:r>
            <a:r>
              <a:rPr lang="cs-CZ" sz="8000" dirty="0" smtClean="0"/>
              <a:t> mají stejný obsah i když mají jiný tvar. Různý tvar tedy ovlivní pouze obvod.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Zařazování her do matematiky rozvíjí zájem o předmět a posiluje logické myšlení a uvažování.</a:t>
            </a:r>
          </a:p>
          <a:p>
            <a:pPr>
              <a:lnSpc>
                <a:spcPct val="120000"/>
              </a:lnSpc>
            </a:pPr>
            <a:r>
              <a:rPr lang="cs-CZ" sz="8000" dirty="0"/>
              <a:t>Závěr je věnovaný ukázce možných řešení.</a:t>
            </a:r>
          </a:p>
          <a:p>
            <a:pPr>
              <a:lnSpc>
                <a:spcPct val="120000"/>
              </a:lnSpc>
              <a:buNone/>
            </a:pPr>
            <a:r>
              <a:rPr lang="cs-CZ" sz="9600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8000" b="1" dirty="0">
                <a:solidFill>
                  <a:schemeClr val="bg2">
                    <a:lumMod val="25000"/>
                  </a:schemeClr>
                </a:solidFill>
              </a:rPr>
              <a:t>použitá 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8000" i="1" dirty="0"/>
              <a:t>	</a:t>
            </a:r>
            <a:r>
              <a:rPr lang="cs-CZ" sz="7200" dirty="0" smtClean="0">
                <a:hlinkClick r:id="rId2"/>
              </a:rPr>
              <a:t>http</a:t>
            </a:r>
            <a:r>
              <a:rPr lang="cs-CZ" sz="7200" dirty="0">
                <a:hlinkClick r:id="rId2"/>
              </a:rPr>
              <a:t>://</a:t>
            </a:r>
            <a:r>
              <a:rPr lang="cs-CZ" sz="7200" dirty="0" smtClean="0">
                <a:hlinkClick r:id="rId2"/>
              </a:rPr>
              <a:t>www.deskovehry.info/pravidla/pentomino.htm</a:t>
            </a:r>
            <a:endParaRPr lang="cs-CZ" sz="7200" dirty="0" smtClean="0"/>
          </a:p>
          <a:p>
            <a:pPr>
              <a:lnSpc>
                <a:spcPct val="120000"/>
              </a:lnSpc>
              <a:buNone/>
            </a:pPr>
            <a:r>
              <a:rPr lang="cs-CZ" sz="7200" dirty="0"/>
              <a:t>	</a:t>
            </a:r>
            <a:r>
              <a:rPr lang="cs-CZ" sz="7200" dirty="0" smtClean="0">
                <a:hlinkClick r:id="rId3"/>
              </a:rPr>
              <a:t>www.kangaroo.gr/previous</a:t>
            </a:r>
            <a:endParaRPr lang="cs-CZ" sz="7200" dirty="0" smtClean="0"/>
          </a:p>
          <a:p>
            <a:pPr>
              <a:lnSpc>
                <a:spcPct val="120000"/>
              </a:lnSpc>
              <a:buNone/>
            </a:pP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1634</TotalTime>
  <Words>441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MATEMATIKA – ARITMETIKA 8</vt:lpstr>
      <vt:lpstr>CO JE TO PENTOMINO?</vt:lpstr>
      <vt:lpstr>PRAVIDLA HRY:</vt:lpstr>
      <vt:lpstr>CÍL  HRY:</vt:lpstr>
      <vt:lpstr>OBDÉLNÍK 3x5:</vt:lpstr>
      <vt:lpstr>OBDÉLNÍK 3x5 Z DÍLKŮ L*,N,V:</vt:lpstr>
      <vt:lpstr>ŘEŠENÍ 3x5 Z DÍLKŮ L*,N,V: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Učitel</cp:lastModifiedBy>
  <cp:revision>235</cp:revision>
  <dcterms:created xsi:type="dcterms:W3CDTF">2011-11-27T20:43:59Z</dcterms:created>
  <dcterms:modified xsi:type="dcterms:W3CDTF">2013-05-23T08:30:11Z</dcterms:modified>
</cp:coreProperties>
</file>