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86" r:id="rId4"/>
    <p:sldId id="293" r:id="rId5"/>
    <p:sldId id="294" r:id="rId6"/>
    <p:sldId id="275" r:id="rId7"/>
    <p:sldId id="29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VY_32_INOVACE_20_M8_ODVOZENÍ VZORCE (</a:t>
          </a:r>
          <a:r>
            <a:rPr lang="cs-CZ" sz="2000" baseline="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a+b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)</a:t>
          </a:r>
          <a:r>
            <a:rPr lang="cs-CZ" sz="2000" baseline="30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2</a:t>
          </a:r>
          <a:endParaRPr lang="cs-CZ" sz="2000" baseline="30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ODVOZENÍ VZORCE (</a:t>
          </a:r>
          <a:r>
            <a:rPr lang="cs-CZ" sz="2000" baseline="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a+b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)</a:t>
          </a:r>
          <a:r>
            <a:rPr lang="cs-CZ" sz="2000" baseline="30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23.4.2013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7347" custLinFactNeighborX="-274" custLinFactNeighborY="461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95374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1746" y="776568"/>
          <a:ext cx="6611018" cy="178301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VY_32_INOVACE_20_M8_ODVOZENÍ VZORCE (</a:t>
          </a:r>
          <a:r>
            <a:rPr lang="cs-CZ" sz="2000" kern="1200" baseline="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a+b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)</a:t>
          </a:r>
          <a:r>
            <a:rPr lang="cs-CZ" sz="2000" kern="1200" baseline="30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2</a:t>
          </a:r>
          <a:endParaRPr lang="cs-CZ" sz="2000" kern="1200" baseline="30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1746" y="776568"/>
        <a:ext cx="6611018" cy="491866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55200"/>
          <a:ext cx="6611018" cy="92445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ODVOZENÍ VZORCE (</a:t>
          </a:r>
          <a:r>
            <a:rPr lang="cs-CZ" sz="2000" kern="1200" baseline="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a+b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)</a:t>
          </a:r>
          <a:r>
            <a:rPr lang="cs-CZ" sz="2000" kern="1200" baseline="30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55200"/>
        <a:ext cx="6611018" cy="39976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23.4.2013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8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ODVOZENÍ VZORCE (a + b)</a:t>
            </a:r>
            <a:r>
              <a:rPr lang="cs-CZ" sz="3200" b="1" baseline="300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2</a:t>
            </a:r>
            <a:endParaRPr lang="cs-CZ" sz="3200" b="1" baseline="300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603860765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02912" y="1384648"/>
            <a:ext cx="8417920" cy="4625518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2 . x = 2x</a:t>
            </a:r>
          </a:p>
          <a:p>
            <a:pPr marL="0" indent="0">
              <a:buClrTx/>
              <a:buNone/>
            </a:pPr>
            <a:r>
              <a:rPr lang="cs-CZ" sz="2800" dirty="0" smtClean="0"/>
              <a:t>x . y = </a:t>
            </a:r>
            <a:r>
              <a:rPr lang="cs-CZ" sz="2800" dirty="0" err="1" smtClean="0"/>
              <a:t>xy</a:t>
            </a:r>
            <a:endParaRPr lang="cs-CZ" sz="2800" dirty="0" smtClean="0"/>
          </a:p>
          <a:p>
            <a:pPr marL="0" indent="0">
              <a:buClrTx/>
              <a:buNone/>
            </a:pPr>
            <a:r>
              <a:rPr lang="cs-CZ" sz="2800" dirty="0" smtClean="0"/>
              <a:t>2x . 3x = 6x</a:t>
            </a:r>
            <a:r>
              <a:rPr lang="cs-CZ" sz="2800" baseline="30000" dirty="0" smtClean="0"/>
              <a:t>2				</a:t>
            </a:r>
            <a:r>
              <a:rPr lang="cs-CZ" sz="2800" dirty="0" smtClean="0"/>
              <a:t>2 x </a:t>
            </a:r>
            <a:r>
              <a:rPr lang="cs-CZ" sz="2800" dirty="0"/>
              <a:t>. </a:t>
            </a:r>
            <a:r>
              <a:rPr lang="cs-CZ" sz="2800" dirty="0" smtClean="0"/>
              <a:t>3 x </a:t>
            </a:r>
            <a:r>
              <a:rPr lang="cs-CZ" sz="2800" dirty="0"/>
              <a:t>= </a:t>
            </a:r>
            <a:r>
              <a:rPr lang="cs-CZ" sz="2800" dirty="0" smtClean="0"/>
              <a:t>6x</a:t>
            </a:r>
            <a:r>
              <a:rPr lang="cs-CZ" sz="2800" baseline="30000" dirty="0" smtClean="0"/>
              <a:t>2</a:t>
            </a:r>
          </a:p>
          <a:p>
            <a:pPr marL="0" indent="0">
              <a:buClrTx/>
              <a:buNone/>
            </a:pPr>
            <a:r>
              <a:rPr lang="cs-CZ" sz="2800" dirty="0" smtClean="0"/>
              <a:t>5 ( 2x + 6) = 10x +30</a:t>
            </a:r>
          </a:p>
          <a:p>
            <a:pPr marL="0" indent="0">
              <a:buClrTx/>
              <a:buNone/>
            </a:pPr>
            <a:r>
              <a:rPr lang="cs-CZ" sz="2800" dirty="0" smtClean="0"/>
              <a:t>x (</a:t>
            </a:r>
            <a:r>
              <a:rPr lang="cs-CZ" sz="2800" dirty="0"/>
              <a:t>– </a:t>
            </a:r>
            <a:r>
              <a:rPr lang="cs-CZ" sz="2800" dirty="0" smtClean="0"/>
              <a:t>4 – 2x) = </a:t>
            </a:r>
            <a:r>
              <a:rPr lang="cs-CZ" sz="2800" dirty="0"/>
              <a:t>–</a:t>
            </a:r>
            <a:r>
              <a:rPr lang="cs-CZ" sz="2800" dirty="0" smtClean="0"/>
              <a:t> 4x – 2x</a:t>
            </a:r>
            <a:r>
              <a:rPr lang="cs-CZ" sz="2800" baseline="30000" dirty="0" smtClean="0"/>
              <a:t>2</a:t>
            </a:r>
          </a:p>
          <a:p>
            <a:pPr marL="0" indent="0">
              <a:buClrTx/>
              <a:buNone/>
            </a:pPr>
            <a:r>
              <a:rPr lang="cs-CZ" sz="2800" dirty="0" smtClean="0"/>
              <a:t>3x ( 2 – 8x) = 6x – 24x</a:t>
            </a:r>
            <a:r>
              <a:rPr lang="cs-CZ" sz="2800" baseline="30000" dirty="0" smtClean="0"/>
              <a:t>2</a:t>
            </a:r>
          </a:p>
          <a:p>
            <a:pPr marL="0" indent="0">
              <a:buClrTx/>
              <a:buNone/>
            </a:pPr>
            <a:endParaRPr lang="cs-CZ" sz="2800" baseline="30000" dirty="0" smtClean="0"/>
          </a:p>
          <a:p>
            <a:pPr marL="0" indent="0">
              <a:buClrTx/>
              <a:buNone/>
            </a:pPr>
            <a:endParaRPr lang="cs-CZ" sz="2800" baseline="30000" dirty="0" smtClean="0"/>
          </a:p>
          <a:p>
            <a:pPr marL="0" indent="0">
              <a:buClrTx/>
              <a:buNone/>
            </a:pPr>
            <a:r>
              <a:rPr lang="cs-CZ" sz="2800" dirty="0" smtClean="0"/>
              <a:t>		( 2 + x )∙( 3 – x) = 6 – 2x + 3x – x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= 6 + x – x</a:t>
            </a:r>
            <a:r>
              <a:rPr lang="cs-CZ" sz="2800" baseline="30000" dirty="0" smtClean="0"/>
              <a:t>2</a:t>
            </a:r>
          </a:p>
          <a:p>
            <a:pPr marL="0" indent="0">
              <a:buClrTx/>
              <a:buNone/>
            </a:pPr>
            <a:endParaRPr lang="cs-CZ" sz="2800" dirty="0" smtClean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baseline="30000" dirty="0" smtClean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12196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JAK NÁSOBÍME ALGEBRAICKÉ VÝRAZY?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5053024" y="2947976"/>
            <a:ext cx="781664" cy="36076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5233408" y="2046056"/>
            <a:ext cx="781664" cy="42043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454537" y="4330920"/>
            <a:ext cx="781664" cy="36076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452242" y="4330920"/>
            <a:ext cx="1322816" cy="54115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2401957" y="5593608"/>
            <a:ext cx="1322816" cy="54115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>
            <a:off x="2386315" y="5598405"/>
            <a:ext cx="1832599" cy="54115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 rot="10800000" flipH="1">
            <a:off x="2888415" y="4751816"/>
            <a:ext cx="1358483" cy="45096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 rot="10800000" flipH="1">
            <a:off x="2888416" y="4751815"/>
            <a:ext cx="836357" cy="45096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03032" y="1150385"/>
            <a:ext cx="8625936" cy="5362574"/>
          </a:xfrm>
        </p:spPr>
        <p:txBody>
          <a:bodyPr>
            <a:noAutofit/>
          </a:bodyPr>
          <a:lstStyle/>
          <a:p>
            <a:pPr marL="0" indent="0" algn="ctr">
              <a:buClrTx/>
              <a:buNone/>
            </a:pPr>
            <a:r>
              <a:rPr lang="cs-CZ" sz="2800" dirty="0" smtClean="0"/>
              <a:t>Jednotlivé členy algebraických výrazů jsou od sebe oddělené znaménky PLUS nebo MÍNUS !</a:t>
            </a:r>
          </a:p>
          <a:p>
            <a:pPr marL="0" indent="0">
              <a:buClrTx/>
              <a:buNone/>
            </a:pPr>
            <a:r>
              <a:rPr lang="cs-CZ" sz="2800" dirty="0" smtClean="0"/>
              <a:t>POUZE JEDEN ČLEN:		(3x)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9x</a:t>
            </a:r>
            <a:r>
              <a:rPr lang="cs-CZ" sz="2800" baseline="30000" dirty="0" smtClean="0"/>
              <a:t>2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				(-5xy)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25 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y</a:t>
            </a:r>
            <a:r>
              <a:rPr lang="cs-CZ" sz="2800" baseline="30000" dirty="0" smtClean="0"/>
              <a:t>2</a:t>
            </a:r>
          </a:p>
          <a:p>
            <a:pPr marL="0" indent="0">
              <a:buClrTx/>
              <a:buNone/>
            </a:pPr>
            <a:r>
              <a:rPr lang="cs-CZ" sz="2800" dirty="0" smtClean="0"/>
              <a:t>DVA ČLENY – DVOJČLEN:		( 3 – x 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? 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POZOR: ( </a:t>
            </a:r>
            <a:r>
              <a:rPr lang="cs-CZ" sz="2800" b="1" dirty="0">
                <a:solidFill>
                  <a:srgbClr val="FF0000"/>
                </a:solidFill>
              </a:rPr>
              <a:t>3 – x )</a:t>
            </a:r>
            <a:r>
              <a:rPr lang="cs-CZ" sz="2800" b="1" baseline="30000" dirty="0">
                <a:solidFill>
                  <a:srgbClr val="FF0000"/>
                </a:solidFill>
              </a:rPr>
              <a:t>2</a:t>
            </a:r>
            <a:r>
              <a:rPr lang="cs-CZ" sz="2800" b="1" dirty="0">
                <a:solidFill>
                  <a:srgbClr val="FF0000"/>
                </a:solidFill>
              </a:rPr>
              <a:t> = </a:t>
            </a:r>
            <a:r>
              <a:rPr lang="cs-CZ" sz="2800" b="1" dirty="0" smtClean="0">
                <a:solidFill>
                  <a:srgbClr val="FF0000"/>
                </a:solidFill>
              </a:rPr>
              <a:t>( 3 – x ) ∙ ( 3 – x ) nikoliv 3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– x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2</a:t>
            </a:r>
            <a:endParaRPr lang="cs-CZ" sz="2800" b="1" baseline="30000" dirty="0">
              <a:solidFill>
                <a:srgbClr val="FF0000"/>
              </a:solidFill>
            </a:endParaRPr>
          </a:p>
          <a:p>
            <a:pPr marL="0" indent="0">
              <a:buClrTx/>
              <a:buNone/>
            </a:pPr>
            <a:endParaRPr lang="cs-CZ" sz="2800" dirty="0" smtClean="0"/>
          </a:p>
          <a:p>
            <a:pPr marL="0" indent="0">
              <a:buClrTx/>
              <a:buNone/>
            </a:pPr>
            <a:r>
              <a:rPr lang="cs-CZ" sz="2800" dirty="0" smtClean="0"/>
              <a:t>( </a:t>
            </a:r>
            <a:r>
              <a:rPr lang="cs-CZ" sz="2800" dirty="0"/>
              <a:t>3 – x )</a:t>
            </a:r>
            <a:r>
              <a:rPr lang="cs-CZ" sz="2800" baseline="30000" dirty="0"/>
              <a:t>2</a:t>
            </a:r>
            <a:r>
              <a:rPr lang="cs-CZ" sz="2800" dirty="0"/>
              <a:t> = ( 3 – x ) ∙ ( 3 – x </a:t>
            </a:r>
            <a:r>
              <a:rPr lang="cs-CZ" sz="2800" dirty="0" smtClean="0"/>
              <a:t>) = 9 – 3x – 3x + 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</a:t>
            </a:r>
            <a:r>
              <a:rPr lang="cs-CZ" sz="3200" b="1" dirty="0" smtClean="0">
                <a:solidFill>
                  <a:srgbClr val="FF0000"/>
                </a:solidFill>
              </a:rPr>
              <a:t>9 – 6x –x</a:t>
            </a:r>
            <a:r>
              <a:rPr lang="cs-CZ" sz="3200" b="1" baseline="30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3168" y="2036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JAK UMOCŇUJEME ALGEBRAICKÉ VÝRAZY 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1866240" y="5232840"/>
            <a:ext cx="1984224" cy="66140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1866240" y="5243259"/>
            <a:ext cx="1343893" cy="530733"/>
          </a:xfrm>
          <a:prstGeom prst="curvedUpArrow">
            <a:avLst>
              <a:gd name="adj1" fmla="val 25000"/>
              <a:gd name="adj2" fmla="val 50000"/>
              <a:gd name="adj3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 rot="10800000" flipH="1">
            <a:off x="2491981" y="4150536"/>
            <a:ext cx="1538867" cy="60128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 rot="10800000" flipH="1">
            <a:off x="2530891" y="4300855"/>
            <a:ext cx="898677" cy="450961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473920" y="3429000"/>
            <a:ext cx="1563328" cy="87185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10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03032" y="1150385"/>
            <a:ext cx="9040968" cy="536257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Abychom nemuseli pokaždé dvě závorky </a:t>
            </a:r>
            <a:r>
              <a:rPr lang="cs-CZ" sz="2800" dirty="0" err="1" smtClean="0"/>
              <a:t>roznásobovat</a:t>
            </a:r>
            <a:r>
              <a:rPr lang="cs-CZ" sz="2800" dirty="0" smtClean="0"/>
              <a:t>, zkusme si druhou mocninu dvojčlenu graficky odvodit.</a:t>
            </a:r>
          </a:p>
          <a:p>
            <a:pPr marL="0" indent="0">
              <a:buClrTx/>
              <a:buNone/>
            </a:pPr>
            <a:r>
              <a:rPr lang="cs-CZ" sz="2800" dirty="0" smtClean="0"/>
              <a:t>DRUHÁ MOCNINA = OBSAH ČTVERCE, čtverec o straně </a:t>
            </a:r>
            <a:r>
              <a:rPr lang="cs-CZ" sz="2800" dirty="0" err="1" smtClean="0"/>
              <a:t>a+b</a:t>
            </a:r>
            <a:r>
              <a:rPr lang="cs-CZ" sz="2800" dirty="0" smtClean="0"/>
              <a:t> </a:t>
            </a:r>
            <a:endParaRPr lang="cs-CZ" sz="3200" b="1" baseline="30000" dirty="0" smtClean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3168" y="2036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ZOBECNĚNÍ (a + b)</a:t>
            </a:r>
            <a:r>
              <a:rPr lang="cs-CZ" sz="3600" b="1" baseline="30000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baseline="30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64320" y="2707464"/>
            <a:ext cx="3611748" cy="36076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64320" y="4872072"/>
            <a:ext cx="1443072" cy="1443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07392" y="2707464"/>
            <a:ext cx="2168676" cy="21646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3169" y="527044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3169" y="346660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6068" y="527044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1621" y="6228385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6068" y="346660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15280" y="5270441"/>
            <a:ext cx="871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36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3600" b="1" i="1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21154" y="6211669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22078" y="3466602"/>
            <a:ext cx="739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r>
              <a:rPr lang="cs-CZ" sz="36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3600" b="1" i="1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28162" y="3515090"/>
            <a:ext cx="1046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68684" y="5270440"/>
            <a:ext cx="1046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91936" y="3066161"/>
            <a:ext cx="35370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 ČTVERCE o straně </a:t>
            </a:r>
            <a:r>
              <a:rPr lang="cs-CZ" sz="2800" i="1" dirty="0" err="1" smtClean="0">
                <a:solidFill>
                  <a:srgbClr val="FF0000"/>
                </a:solidFill>
              </a:rPr>
              <a:t>a+b</a:t>
            </a:r>
            <a:r>
              <a:rPr lang="cs-CZ" sz="2800" dirty="0"/>
              <a:t> </a:t>
            </a:r>
            <a:r>
              <a:rPr lang="cs-CZ" sz="2800" dirty="0" smtClean="0"/>
              <a:t>je tedy:</a:t>
            </a:r>
          </a:p>
          <a:p>
            <a:endParaRPr lang="cs-CZ" sz="2800" dirty="0" smtClean="0"/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a</a:t>
            </a:r>
            <a:r>
              <a:rPr lang="cs-CZ" sz="28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2800" b="1" i="1" dirty="0" smtClean="0">
                <a:solidFill>
                  <a:srgbClr val="FF0000"/>
                </a:solidFill>
              </a:rPr>
              <a:t> + ab + ab + b</a:t>
            </a:r>
            <a:r>
              <a:rPr lang="cs-CZ" sz="28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2800" b="1" i="1" dirty="0" smtClean="0">
                <a:solidFill>
                  <a:srgbClr val="FF0000"/>
                </a:solidFill>
              </a:rPr>
              <a:t> = 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= a</a:t>
            </a:r>
            <a:r>
              <a:rPr lang="cs-CZ" sz="28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2800" b="1" i="1" dirty="0" smtClean="0">
                <a:solidFill>
                  <a:srgbClr val="FF0000"/>
                </a:solidFill>
              </a:rPr>
              <a:t> + 2ab + b</a:t>
            </a:r>
            <a:r>
              <a:rPr lang="cs-CZ" sz="2800" b="1" i="1" baseline="30000" dirty="0" smtClean="0">
                <a:solidFill>
                  <a:srgbClr val="FF0000"/>
                </a:solidFill>
              </a:rPr>
              <a:t>2</a:t>
            </a:r>
            <a:endParaRPr lang="cs-CZ" sz="2800" b="1" i="1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69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03032" y="1150385"/>
            <a:ext cx="9040968" cy="536257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Zkusme (a + b)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roznásobit, zda dojdeme ke stejnému výsledku.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3168" y="2036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OVĚŘENÍ ROZNÁSOBENÍM (a + b)</a:t>
            </a:r>
            <a:r>
              <a:rPr lang="cs-CZ" sz="3600" b="1" baseline="30000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baseline="30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64320" y="2707464"/>
            <a:ext cx="3611748" cy="36076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64320" y="4872072"/>
            <a:ext cx="1443072" cy="1443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07392" y="2707464"/>
            <a:ext cx="2168676" cy="21646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3169" y="527044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3169" y="346660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6068" y="527044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1621" y="6228385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6068" y="3466602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15280" y="5270441"/>
            <a:ext cx="871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36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3600" b="1" i="1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21154" y="6211669"/>
            <a:ext cx="541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22078" y="3466602"/>
            <a:ext cx="739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r>
              <a:rPr lang="cs-CZ" sz="36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3600" b="1" i="1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28162" y="3515090"/>
            <a:ext cx="1046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68684" y="5270440"/>
            <a:ext cx="1046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ab</a:t>
            </a:r>
            <a:endParaRPr lang="cs-CZ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91936" y="3066161"/>
            <a:ext cx="3537032" cy="2492990"/>
          </a:xfrm>
          <a:prstGeom prst="rect">
            <a:avLst/>
          </a:prstGeom>
          <a:solidFill>
            <a:srgbClr val="FFC000">
              <a:alpha val="88000"/>
            </a:srgbClr>
          </a:solidFill>
        </p:spPr>
        <p:txBody>
          <a:bodyPr wrap="square" rtlCol="0">
            <a:spAutoFit/>
          </a:bodyPr>
          <a:lstStyle/>
          <a:p>
            <a:endParaRPr lang="cs-CZ" sz="2800" b="1" i="1" dirty="0" smtClean="0">
              <a:solidFill>
                <a:srgbClr val="FF0000"/>
              </a:solidFill>
            </a:endParaRP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(</a:t>
            </a:r>
            <a:r>
              <a:rPr lang="cs-CZ" sz="3200" b="1" i="1" dirty="0" err="1" smtClean="0">
                <a:solidFill>
                  <a:srgbClr val="FF0000"/>
                </a:solidFill>
              </a:rPr>
              <a:t>a+b</a:t>
            </a:r>
            <a:r>
              <a:rPr lang="cs-CZ" sz="3200" b="1" i="1" dirty="0" smtClean="0">
                <a:solidFill>
                  <a:srgbClr val="FF0000"/>
                </a:solidFill>
              </a:rPr>
              <a:t>)∙(</a:t>
            </a:r>
            <a:r>
              <a:rPr lang="cs-CZ" sz="3200" b="1" i="1" dirty="0" err="1" smtClean="0">
                <a:solidFill>
                  <a:srgbClr val="FF0000"/>
                </a:solidFill>
              </a:rPr>
              <a:t>a+b</a:t>
            </a:r>
            <a:r>
              <a:rPr lang="cs-CZ" sz="3200" b="1" i="1" dirty="0" smtClean="0">
                <a:solidFill>
                  <a:srgbClr val="FF0000"/>
                </a:solidFill>
              </a:rPr>
              <a:t>) = </a:t>
            </a:r>
          </a:p>
          <a:p>
            <a:endParaRPr lang="cs-CZ" sz="3200" b="1" i="1" dirty="0" smtClean="0">
              <a:solidFill>
                <a:srgbClr val="FF0000"/>
              </a:solidFill>
            </a:endParaRPr>
          </a:p>
          <a:p>
            <a:r>
              <a:rPr lang="cs-CZ" sz="3200" b="1" i="1" dirty="0" smtClean="0">
                <a:solidFill>
                  <a:srgbClr val="FF0000"/>
                </a:solidFill>
              </a:rPr>
              <a:t>= a</a:t>
            </a:r>
            <a:r>
              <a:rPr lang="cs-CZ" sz="32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3200" b="1" i="1" dirty="0" smtClean="0">
                <a:solidFill>
                  <a:srgbClr val="FF0000"/>
                </a:solidFill>
              </a:rPr>
              <a:t> + ab + ba + b</a:t>
            </a:r>
            <a:r>
              <a:rPr lang="cs-CZ" sz="32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3200" b="1" i="1" dirty="0" smtClean="0">
                <a:solidFill>
                  <a:srgbClr val="FF0000"/>
                </a:solidFill>
              </a:rPr>
              <a:t> = </a:t>
            </a:r>
          </a:p>
          <a:p>
            <a:r>
              <a:rPr lang="cs-CZ" sz="3200" b="1" i="1" dirty="0" smtClean="0">
                <a:solidFill>
                  <a:srgbClr val="FF0000"/>
                </a:solidFill>
              </a:rPr>
              <a:t>= a</a:t>
            </a:r>
            <a:r>
              <a:rPr lang="cs-CZ" sz="32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3200" b="1" i="1" dirty="0" smtClean="0">
                <a:solidFill>
                  <a:srgbClr val="FF0000"/>
                </a:solidFill>
              </a:rPr>
              <a:t> + 2ab + b</a:t>
            </a:r>
            <a:r>
              <a:rPr lang="cs-CZ" sz="3200" b="1" i="1" baseline="30000" dirty="0" smtClean="0">
                <a:solidFill>
                  <a:srgbClr val="FF0000"/>
                </a:solidFill>
              </a:rPr>
              <a:t>2</a:t>
            </a:r>
            <a:endParaRPr lang="cs-CZ" sz="3200" b="1" i="1" baseline="30000" dirty="0">
              <a:solidFill>
                <a:srgbClr val="FF0000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5473920" y="4112933"/>
            <a:ext cx="1142432" cy="398371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5473920" y="4112933"/>
            <a:ext cx="1486532" cy="398371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5954944" y="3342212"/>
            <a:ext cx="571216" cy="276051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>
            <a:off x="5954944" y="3066161"/>
            <a:ext cx="1142432" cy="55210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22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5" grpId="0" animBg="1"/>
      <p:bldP spid="6" grpId="0" animBg="1"/>
      <p:bldP spid="8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43424" y="362472"/>
            <a:ext cx="7580000" cy="215443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ZKOUŠKA ZNALOSTÍ</a:t>
            </a:r>
          </a:p>
          <a:p>
            <a:r>
              <a:rPr lang="cs-CZ" sz="2400" dirty="0" smtClean="0"/>
              <a:t>Následující výrazy upravte podle vzorce:</a:t>
            </a:r>
          </a:p>
          <a:p>
            <a:endParaRPr lang="cs-CZ" sz="2400" dirty="0" smtClean="0"/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(</a:t>
            </a:r>
            <a:r>
              <a:rPr lang="cs-CZ" sz="3600" b="1" dirty="0" err="1" smtClean="0">
                <a:solidFill>
                  <a:srgbClr val="FF0000"/>
                </a:solidFill>
              </a:rPr>
              <a:t>a+b</a:t>
            </a:r>
            <a:r>
              <a:rPr lang="cs-CZ" sz="3600" b="1" dirty="0" smtClean="0">
                <a:solidFill>
                  <a:srgbClr val="FF0000"/>
                </a:solidFill>
              </a:rPr>
              <a:t>)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= a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+ 2ab + 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30848" y="3729640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?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4064" y="2651571"/>
            <a:ext cx="535139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( 2+ x 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( 3x + 4 )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m + 3n )</a:t>
            </a:r>
            <a:r>
              <a:rPr lang="cs-CZ" sz="2800" baseline="30000" dirty="0"/>
              <a:t>2</a:t>
            </a:r>
            <a:r>
              <a:rPr lang="cs-CZ" sz="2800" dirty="0" smtClean="0"/>
              <a:t> =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(</a:t>
            </a:r>
            <a:r>
              <a:rPr lang="cs-CZ" sz="2800" dirty="0" smtClean="0"/>
              <a:t> 5 + 2x )</a:t>
            </a:r>
            <a:r>
              <a:rPr lang="cs-CZ" sz="2800" baseline="30000" dirty="0"/>
              <a:t>2</a:t>
            </a:r>
            <a:r>
              <a:rPr lang="cs-CZ" sz="2800" dirty="0" smtClean="0"/>
              <a:t>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( 7x + y )</a:t>
            </a:r>
            <a:r>
              <a:rPr lang="cs-CZ" sz="2800" baseline="30000" dirty="0"/>
              <a:t>2</a:t>
            </a:r>
            <a:r>
              <a:rPr lang="cs-CZ" sz="2800" dirty="0" smtClean="0"/>
              <a:t>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+ 4 )</a:t>
            </a:r>
            <a:r>
              <a:rPr lang="cs-CZ" sz="2800" baseline="30000" dirty="0"/>
              <a:t>2</a:t>
            </a:r>
            <a:r>
              <a:rPr lang="cs-CZ" sz="2800" dirty="0" smtClean="0"/>
              <a:t> =</a:t>
            </a:r>
          </a:p>
          <a:p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168816" y="1406025"/>
            <a:ext cx="4329216" cy="84687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7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43424" y="362472"/>
            <a:ext cx="7580000" cy="215443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ŘEŠENÍ:</a:t>
            </a:r>
          </a:p>
          <a:p>
            <a:r>
              <a:rPr lang="cs-CZ" sz="2400" dirty="0" smtClean="0"/>
              <a:t>Následující výrazy upravte podle vzorce:</a:t>
            </a:r>
          </a:p>
          <a:p>
            <a:endParaRPr lang="cs-CZ" sz="2400" dirty="0" smtClean="0"/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(</a:t>
            </a:r>
            <a:r>
              <a:rPr lang="cs-CZ" sz="3600" b="1" dirty="0" err="1" smtClean="0">
                <a:solidFill>
                  <a:srgbClr val="FF0000"/>
                </a:solidFill>
              </a:rPr>
              <a:t>a+b</a:t>
            </a:r>
            <a:r>
              <a:rPr lang="cs-CZ" sz="3600" b="1" dirty="0" smtClean="0">
                <a:solidFill>
                  <a:srgbClr val="FF0000"/>
                </a:solidFill>
              </a:rPr>
              <a:t>)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= a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+ 2ab + b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2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4064" y="2651571"/>
            <a:ext cx="535139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( 2+ x 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4 + 4x + x</a:t>
            </a:r>
            <a:r>
              <a:rPr lang="cs-CZ" sz="28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( 3x + 4 )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9x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+ 24x + 16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m + 3n )</a:t>
            </a:r>
            <a:r>
              <a:rPr lang="cs-CZ" sz="2800" baseline="30000" dirty="0"/>
              <a:t>2</a:t>
            </a:r>
            <a:r>
              <a:rPr lang="cs-CZ" sz="2800" dirty="0" smtClean="0"/>
              <a:t> =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+ 6mn + 9n</a:t>
            </a:r>
            <a:r>
              <a:rPr lang="cs-CZ" sz="28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(</a:t>
            </a:r>
            <a:r>
              <a:rPr lang="cs-CZ" sz="2800" dirty="0" smtClean="0"/>
              <a:t> 5 + 2x )</a:t>
            </a:r>
            <a:r>
              <a:rPr lang="cs-CZ" sz="2800" baseline="30000" dirty="0"/>
              <a:t>2</a:t>
            </a:r>
            <a:r>
              <a:rPr lang="cs-CZ" sz="2800" dirty="0" smtClean="0"/>
              <a:t> = 25 + 20x + 4x</a:t>
            </a:r>
            <a:r>
              <a:rPr lang="cs-CZ" sz="28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( 7x + y )</a:t>
            </a:r>
            <a:r>
              <a:rPr lang="cs-CZ" sz="2800" baseline="30000" dirty="0"/>
              <a:t>2</a:t>
            </a:r>
            <a:r>
              <a:rPr lang="cs-CZ" sz="2800" dirty="0" smtClean="0"/>
              <a:t> = 49x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+ 14xy + y</a:t>
            </a:r>
            <a:r>
              <a:rPr lang="cs-CZ" sz="28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 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+ 4 )</a:t>
            </a:r>
            <a:r>
              <a:rPr lang="cs-CZ" sz="2800" baseline="30000" dirty="0"/>
              <a:t>2</a:t>
            </a:r>
            <a:r>
              <a:rPr lang="cs-CZ" sz="2800" dirty="0" smtClean="0"/>
              <a:t> = x</a:t>
            </a:r>
            <a:r>
              <a:rPr lang="cs-CZ" sz="2800" baseline="30000" dirty="0" smtClean="0"/>
              <a:t>4</a:t>
            </a:r>
            <a:r>
              <a:rPr lang="cs-CZ" sz="2800" dirty="0" smtClean="0"/>
              <a:t> + 8x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+ 16</a:t>
            </a:r>
          </a:p>
          <a:p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168816" y="1406025"/>
            <a:ext cx="4329216" cy="84687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15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výukový materiál bude využíván při hodině </a:t>
            </a:r>
            <a:r>
              <a:rPr lang="cs-CZ" sz="8000" dirty="0" smtClean="0"/>
              <a:t>aritmetiky v  8. </a:t>
            </a:r>
            <a:r>
              <a:rPr lang="cs-CZ" sz="8000" dirty="0"/>
              <a:t>ročníku </a:t>
            </a:r>
            <a:r>
              <a:rPr lang="cs-CZ" sz="8000" dirty="0" smtClean="0"/>
              <a:t>pro odvození vzorce na úpravu algebraických výrazů.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Na začátku hodiny si </a:t>
            </a:r>
            <a:r>
              <a:rPr lang="cs-CZ" sz="8000" dirty="0" smtClean="0"/>
              <a:t>zopakujeme na několika příkladech násobení a umocňování algebraických výrazů.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Zavedeme pojmy člen a dvojčlen.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Pomocí násobení dvou závorek vypočítáme druhou mocninu dvojčlenu.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Dvojčlen zobecníme a znázorníme ho graficky jako čtverec. Druhá mocnina bude tedy představovat obsah čtverce.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Čtverec rozdělíme na dva různé čtverce a dva shodné obdélníky, sečtením jejich obsahů získáme obecný vzorec.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Správnost grafické metody ještě ověříme roznásobením.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Závěr je </a:t>
            </a:r>
            <a:r>
              <a:rPr lang="cs-CZ" sz="8000" dirty="0"/>
              <a:t>věnovaný krátkému </a:t>
            </a:r>
            <a:r>
              <a:rPr lang="cs-CZ" sz="8000" dirty="0" smtClean="0"/>
              <a:t>testu znalostí s následným řešením.</a:t>
            </a:r>
            <a:endParaRPr lang="cs-CZ" sz="8000" dirty="0"/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80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8000" i="1" dirty="0"/>
              <a:t>	učebnice  Matematika </a:t>
            </a:r>
            <a:r>
              <a:rPr lang="cs-CZ" sz="8000" i="1" dirty="0" smtClean="0"/>
              <a:t>8 </a:t>
            </a:r>
            <a:r>
              <a:rPr lang="cs-CZ" sz="8000" i="1" dirty="0"/>
              <a:t>– Aritmetika, </a:t>
            </a:r>
            <a:r>
              <a:rPr lang="cs-CZ" sz="8000" i="1" dirty="0" err="1"/>
              <a:t>Binterová</a:t>
            </a:r>
            <a:r>
              <a:rPr lang="cs-CZ" sz="8000" i="1" dirty="0"/>
              <a:t>, Fuchs, Tlustý; nakladatelství Fraus, Plzeň 2007</a:t>
            </a:r>
            <a:endParaRPr lang="cs-CZ" sz="80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1608</TotalTime>
  <Words>445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ARITMETIKA 8</vt:lpstr>
      <vt:lpstr>JAK NÁSOBÍME ALGEBRAICKÉ VÝRAZY?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Učitel</cp:lastModifiedBy>
  <cp:revision>228</cp:revision>
  <dcterms:created xsi:type="dcterms:W3CDTF">2011-11-27T20:43:59Z</dcterms:created>
  <dcterms:modified xsi:type="dcterms:W3CDTF">2013-05-23T08:32:24Z</dcterms:modified>
</cp:coreProperties>
</file>