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4" r:id="rId4"/>
    <p:sldId id="270" r:id="rId5"/>
    <p:sldId id="271" r:id="rId6"/>
    <p:sldId id="27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54" autoAdjust="0"/>
    <p:restoredTop sz="94660"/>
  </p:normalViewPr>
  <p:slideViewPr>
    <p:cSldViewPr>
      <p:cViewPr varScale="1">
        <p:scale>
          <a:sx n="92" d="100"/>
          <a:sy n="92" d="100"/>
        </p:scale>
        <p:origin x="-103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47674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8910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4544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8326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223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2361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4428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971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4300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5221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935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0950F-3C51-4FA3-B22B-C45C02D6ABDF}" type="datetimeFigureOut">
              <a:rPr lang="cs-CZ" smtClean="0"/>
              <a:t>19.6.2013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E4FD7A-25C1-49C9-886F-41B0BBA5A97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60992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Heptane.svg" TargetMode="External"/><Relationship Id="rId2" Type="http://schemas.openxmlformats.org/officeDocument/2006/relationships/hyperlink" Target="http://cs.wikipedia.org/wiki/Alkany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eptane3D.pn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5229200"/>
            <a:ext cx="5407152" cy="1045464"/>
          </a:xfrm>
          <a:prstGeom prst="rect">
            <a:avLst/>
          </a:prstGeom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3709281"/>
              </p:ext>
            </p:extLst>
          </p:nvPr>
        </p:nvGraphicFramePr>
        <p:xfrm>
          <a:off x="647564" y="1412776"/>
          <a:ext cx="7848872" cy="1854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5125"/>
                <a:gridCol w="5623747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školy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Základní škola Kolín V., Mnichovická 62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</a:t>
                      </a:r>
                      <a:r>
                        <a:rPr lang="cs-CZ" baseline="0" dirty="0" smtClean="0"/>
                        <a:t> Jiří Mejda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Datum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23. 1.</a:t>
                      </a:r>
                      <a:r>
                        <a:rPr lang="cs-CZ" baseline="0" dirty="0" smtClean="0"/>
                        <a:t> 2012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VY_32_INOVACE_01_CH9_alkany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Alkány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92874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>
              <a:spcBef>
                <a:spcPts val="0"/>
              </a:spcBef>
              <a:defRPr/>
            </a:pPr>
            <a:r>
              <a:rPr lang="cs-CZ" dirty="0" err="1" smtClean="0"/>
              <a:t>Alkány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9. třída</a:t>
            </a:r>
            <a:endParaRPr lang="cs-CZ" dirty="0"/>
          </a:p>
        </p:txBody>
      </p:sp>
      <p:sp>
        <p:nvSpPr>
          <p:cNvPr id="4" name="TextovéPole 5"/>
          <p:cNvSpPr txBox="1"/>
          <p:nvPr/>
        </p:nvSpPr>
        <p:spPr>
          <a:xfrm>
            <a:off x="1151620" y="5229200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Anotace: Materiál je připraven jako materiál pro sdílení ve školní síti pro samostudium nebo pro prezentaci na projektoru.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2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Obecná definice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Autofit/>
          </a:bodyPr>
          <a:lstStyle/>
          <a:p>
            <a:pPr lvl="1">
              <a:buFont typeface="Arial" pitchFamily="34" charset="0"/>
              <a:buChar char="•"/>
            </a:pPr>
            <a:r>
              <a:rPr lang="cs-CZ" sz="3200" b="1" dirty="0"/>
              <a:t>Alkany</a:t>
            </a:r>
            <a:r>
              <a:rPr lang="cs-CZ" sz="3200" dirty="0"/>
              <a:t> jsou nasycené uhlovodíky s molekulou bez násobných vazeb (dvojných a/nebo trojných) mezi atomy uhlíku (v uhlíkovém řetězci</a:t>
            </a:r>
            <a:r>
              <a:rPr lang="cs-CZ" sz="3200" dirty="0" smtClean="0"/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 smtClean="0"/>
              <a:t>Alkany </a:t>
            </a:r>
            <a:r>
              <a:rPr lang="cs-CZ" sz="3200" dirty="0"/>
              <a:t>také patří mezi alifatické sloučeniny, tj. neobsahují aromatické </a:t>
            </a:r>
            <a:r>
              <a:rPr lang="cs-CZ" sz="3200" dirty="0" smtClean="0"/>
              <a:t>cykly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/>
              <a:t>obecný vzorec pro </a:t>
            </a:r>
            <a:r>
              <a:rPr lang="cs-CZ" sz="3200" dirty="0" smtClean="0"/>
              <a:t>alkany </a:t>
            </a:r>
            <a:r>
              <a:rPr lang="cs-CZ" sz="3200" dirty="0"/>
              <a:t>je </a:t>
            </a:r>
            <a:r>
              <a:rPr lang="cs-CZ" sz="3200" dirty="0" smtClean="0"/>
              <a:t>C</a:t>
            </a:r>
            <a:r>
              <a:rPr lang="cs-CZ" sz="3200" baseline="-25000" dirty="0" smtClean="0"/>
              <a:t>n</a:t>
            </a:r>
            <a:r>
              <a:rPr lang="cs-CZ" sz="3200" dirty="0" smtClean="0"/>
              <a:t>H</a:t>
            </a:r>
            <a:r>
              <a:rPr lang="cs-CZ" sz="3200" baseline="-25000" dirty="0" smtClean="0"/>
              <a:t>2n+2</a:t>
            </a:r>
            <a:r>
              <a:rPr lang="cs-CZ" sz="3200" dirty="0" smtClean="0"/>
              <a:t> </a:t>
            </a:r>
          </a:p>
          <a:p>
            <a:pPr lvl="1">
              <a:buFont typeface="Arial" pitchFamily="34" charset="0"/>
              <a:buChar char="•"/>
            </a:pPr>
            <a:r>
              <a:rPr lang="cs-CZ" sz="3200" dirty="0" smtClean="0"/>
              <a:t>Dříve </a:t>
            </a:r>
            <a:r>
              <a:rPr lang="cs-CZ" sz="3200" dirty="0"/>
              <a:t>se alkany nazývaly též </a:t>
            </a:r>
            <a:r>
              <a:rPr lang="cs-CZ" sz="3200" b="1" dirty="0" smtClean="0"/>
              <a:t>parafiny</a:t>
            </a:r>
            <a:endParaRPr lang="cs-CZ" sz="3200" dirty="0" smtClean="0"/>
          </a:p>
          <a:p>
            <a:pPr lvl="1"/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28704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Geometrie molekul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r>
              <a:rPr lang="cs-CZ" dirty="0" smtClean="0"/>
              <a:t>Obvykle se uhlovodíkové řetězce kreslí lineárně – tedy: 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To je však zjednodušené, je třeba mít na paměti, že molekula je prostorová a vazby jsou lomené: </a:t>
            </a: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348880"/>
            <a:ext cx="4743450" cy="1381125"/>
          </a:xfrm>
          <a:prstGeom prst="rect">
            <a:avLst/>
          </a:prstGeom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4437112"/>
            <a:ext cx="4458072" cy="25912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8563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Názvosloví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dirty="0" smtClean="0"/>
              <a:t>Je odvozeno názvem uhlovodíkového zbytku a koncovkou –</a:t>
            </a:r>
            <a:r>
              <a:rPr lang="cs-CZ" b="1" dirty="0" smtClean="0"/>
              <a:t>AN</a:t>
            </a:r>
          </a:p>
          <a:p>
            <a:pPr lvl="1"/>
            <a:r>
              <a:rPr lang="cs-CZ" dirty="0" smtClean="0"/>
              <a:t>1 uhlík v řetězci – MET</a:t>
            </a:r>
            <a:r>
              <a:rPr lang="cs-CZ" b="1" dirty="0" smtClean="0"/>
              <a:t>AN  </a:t>
            </a:r>
          </a:p>
          <a:p>
            <a:pPr lvl="1"/>
            <a:r>
              <a:rPr lang="cs-CZ" dirty="0" smtClean="0"/>
              <a:t>2 uhlíky v řetězci – ET</a:t>
            </a:r>
            <a:r>
              <a:rPr lang="cs-CZ" b="1" dirty="0" smtClean="0"/>
              <a:t>AN </a:t>
            </a:r>
            <a:endParaRPr lang="cs-CZ" dirty="0" smtClean="0"/>
          </a:p>
          <a:p>
            <a:pPr lvl="1"/>
            <a:r>
              <a:rPr lang="cs-CZ" dirty="0"/>
              <a:t>3 uhlíky v </a:t>
            </a:r>
            <a:r>
              <a:rPr lang="cs-CZ" dirty="0" smtClean="0"/>
              <a:t>řetězci – PROP</a:t>
            </a:r>
            <a:r>
              <a:rPr lang="cs-CZ" b="1" dirty="0" smtClean="0"/>
              <a:t>AN </a:t>
            </a:r>
            <a:endParaRPr lang="cs-CZ" dirty="0" smtClean="0"/>
          </a:p>
          <a:p>
            <a:pPr lvl="1"/>
            <a:r>
              <a:rPr lang="cs-CZ" dirty="0" smtClean="0"/>
              <a:t>4 </a:t>
            </a:r>
            <a:r>
              <a:rPr lang="cs-CZ" dirty="0"/>
              <a:t>uhlíky v </a:t>
            </a:r>
            <a:r>
              <a:rPr lang="cs-CZ" dirty="0" smtClean="0"/>
              <a:t>řetězci – BUT</a:t>
            </a:r>
            <a:r>
              <a:rPr lang="cs-CZ" b="1" dirty="0" smtClean="0"/>
              <a:t>AN </a:t>
            </a:r>
            <a:endParaRPr lang="cs-CZ" dirty="0"/>
          </a:p>
          <a:p>
            <a:pPr lvl="1"/>
            <a:r>
              <a:rPr lang="cs-CZ" dirty="0" smtClean="0"/>
              <a:t>5 uhlíků </a:t>
            </a:r>
            <a:r>
              <a:rPr lang="cs-CZ" dirty="0"/>
              <a:t>v </a:t>
            </a:r>
            <a:r>
              <a:rPr lang="cs-CZ" dirty="0" smtClean="0"/>
              <a:t>řetězci – PENT</a:t>
            </a:r>
            <a:r>
              <a:rPr lang="cs-CZ" b="1" dirty="0" smtClean="0"/>
              <a:t>AN </a:t>
            </a:r>
            <a:endParaRPr lang="cs-CZ" dirty="0"/>
          </a:p>
          <a:p>
            <a:pPr lvl="1"/>
            <a:r>
              <a:rPr lang="cs-CZ" dirty="0" smtClean="0"/>
              <a:t>6 uhlíků </a:t>
            </a:r>
            <a:r>
              <a:rPr lang="cs-CZ" dirty="0"/>
              <a:t>v </a:t>
            </a:r>
            <a:r>
              <a:rPr lang="cs-CZ" dirty="0" smtClean="0"/>
              <a:t>řetězci – HEX</a:t>
            </a:r>
            <a:r>
              <a:rPr lang="cs-CZ" b="1" dirty="0" smtClean="0"/>
              <a:t>AN </a:t>
            </a:r>
            <a:endParaRPr lang="cs-CZ" dirty="0"/>
          </a:p>
          <a:p>
            <a:pPr lvl="1"/>
            <a:r>
              <a:rPr lang="cs-CZ" dirty="0" smtClean="0"/>
              <a:t>7 uhlíků </a:t>
            </a:r>
            <a:r>
              <a:rPr lang="cs-CZ" dirty="0"/>
              <a:t>v </a:t>
            </a:r>
            <a:r>
              <a:rPr lang="cs-CZ" dirty="0" smtClean="0"/>
              <a:t>řetězci – HEPT</a:t>
            </a:r>
            <a:r>
              <a:rPr lang="cs-CZ" b="1" dirty="0" smtClean="0"/>
              <a:t>AN </a:t>
            </a:r>
            <a:endParaRPr lang="cs-CZ" dirty="0"/>
          </a:p>
          <a:p>
            <a:pPr lvl="1"/>
            <a:r>
              <a:rPr lang="cs-CZ" dirty="0" smtClean="0"/>
              <a:t>8 uhlíků </a:t>
            </a:r>
            <a:r>
              <a:rPr lang="cs-CZ" dirty="0"/>
              <a:t>v </a:t>
            </a:r>
            <a:r>
              <a:rPr lang="cs-CZ" dirty="0" smtClean="0"/>
              <a:t>řetězci – OKT</a:t>
            </a:r>
            <a:r>
              <a:rPr lang="cs-CZ" b="1" dirty="0" smtClean="0"/>
              <a:t>AN </a:t>
            </a:r>
            <a:endParaRPr lang="cs-CZ" dirty="0" smtClean="0"/>
          </a:p>
          <a:p>
            <a:pPr lvl="1"/>
            <a:r>
              <a:rPr lang="cs-CZ" dirty="0" smtClean="0"/>
              <a:t>9 uhlíků </a:t>
            </a:r>
            <a:r>
              <a:rPr lang="cs-CZ" dirty="0"/>
              <a:t>v </a:t>
            </a:r>
            <a:r>
              <a:rPr lang="cs-CZ" dirty="0" smtClean="0"/>
              <a:t>řetězci – NON</a:t>
            </a:r>
            <a:r>
              <a:rPr lang="cs-CZ" b="1" dirty="0" smtClean="0"/>
              <a:t>AN </a:t>
            </a:r>
            <a:endParaRPr lang="cs-CZ" dirty="0"/>
          </a:p>
          <a:p>
            <a:pPr lvl="1"/>
            <a:r>
              <a:rPr lang="cs-CZ" dirty="0" smtClean="0"/>
              <a:t>10 uhlíků </a:t>
            </a:r>
            <a:r>
              <a:rPr lang="cs-CZ" dirty="0"/>
              <a:t>v </a:t>
            </a:r>
            <a:r>
              <a:rPr lang="cs-CZ" dirty="0" smtClean="0"/>
              <a:t>řetězci – DEK</a:t>
            </a:r>
            <a:r>
              <a:rPr lang="cs-CZ" b="1" dirty="0" smtClean="0"/>
              <a:t>AN </a:t>
            </a:r>
            <a:endParaRPr lang="cs-CZ" dirty="0"/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4037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Použití alkanů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Směsi alkanů se používají jako: </a:t>
            </a:r>
          </a:p>
          <a:p>
            <a:r>
              <a:rPr lang="cs-CZ" dirty="0" smtClean="0"/>
              <a:t>Pohonné </a:t>
            </a:r>
            <a:r>
              <a:rPr lang="cs-CZ" dirty="0"/>
              <a:t>látky (benzín, motorová nafta, letecký petrolej, raketový petrolej</a:t>
            </a:r>
            <a:r>
              <a:rPr lang="cs-CZ" dirty="0" smtClean="0"/>
              <a:t>)</a:t>
            </a:r>
          </a:p>
          <a:p>
            <a:r>
              <a:rPr lang="cs-CZ" dirty="0" smtClean="0"/>
              <a:t>Paliva (</a:t>
            </a:r>
            <a:r>
              <a:rPr lang="cs-CZ" dirty="0"/>
              <a:t>zemní plyn, propan-butan, lehké topné oleje</a:t>
            </a:r>
            <a:r>
              <a:rPr lang="cs-CZ" dirty="0" smtClean="0"/>
              <a:t>)</a:t>
            </a:r>
          </a:p>
          <a:p>
            <a:r>
              <a:rPr lang="cs-CZ" dirty="0" smtClean="0"/>
              <a:t>Mazadla </a:t>
            </a:r>
          </a:p>
          <a:p>
            <a:r>
              <a:rPr lang="cs-CZ" dirty="0" smtClean="0"/>
              <a:t>V </a:t>
            </a:r>
            <a:r>
              <a:rPr lang="cs-CZ" dirty="0"/>
              <a:t>chemickém průmyslu a laboratořích se různě vroucí směsi (např. </a:t>
            </a:r>
            <a:r>
              <a:rPr lang="cs-CZ" smtClean="0"/>
              <a:t>petroléter, </a:t>
            </a:r>
            <a:r>
              <a:rPr lang="cs-CZ" dirty="0"/>
              <a:t>technický benzin) používají jako </a:t>
            </a:r>
            <a:r>
              <a:rPr lang="cs-CZ" b="1" dirty="0" smtClean="0"/>
              <a:t>rozpouštědla</a:t>
            </a:r>
          </a:p>
          <a:p>
            <a:pPr lvl="1"/>
            <a:r>
              <a:rPr lang="cs-CZ" dirty="0" smtClean="0"/>
              <a:t>Především </a:t>
            </a:r>
            <a:r>
              <a:rPr lang="cs-CZ" dirty="0"/>
              <a:t>nepolárních </a:t>
            </a:r>
            <a:r>
              <a:rPr lang="cs-CZ" dirty="0" smtClean="0"/>
              <a:t>látek</a:t>
            </a:r>
          </a:p>
          <a:p>
            <a:pPr lvl="1"/>
            <a:r>
              <a:rPr lang="cs-CZ" dirty="0" smtClean="0"/>
              <a:t>K extrakcím </a:t>
            </a:r>
            <a:r>
              <a:rPr lang="cs-CZ" dirty="0"/>
              <a:t>látek z přírodního či jiného </a:t>
            </a:r>
            <a:r>
              <a:rPr lang="cs-CZ" dirty="0" smtClean="0"/>
              <a:t>materiálu</a:t>
            </a:r>
          </a:p>
          <a:p>
            <a:pPr lvl="1"/>
            <a:r>
              <a:rPr lang="cs-CZ" dirty="0" smtClean="0"/>
              <a:t>Při čištění </a:t>
            </a:r>
            <a:r>
              <a:rPr lang="cs-CZ" dirty="0"/>
              <a:t>krystalizací </a:t>
            </a:r>
            <a:r>
              <a:rPr lang="cs-CZ" dirty="0" smtClean="0"/>
              <a:t> </a:t>
            </a:r>
          </a:p>
          <a:p>
            <a:pPr lvl="1"/>
            <a:r>
              <a:rPr lang="cs-CZ" dirty="0" smtClean="0"/>
              <a:t>Při jiných </a:t>
            </a:r>
            <a:r>
              <a:rPr lang="cs-CZ" dirty="0"/>
              <a:t>způsobech dělení látek (chromatografii, vytřepávání apod.).</a:t>
            </a:r>
          </a:p>
        </p:txBody>
      </p:sp>
    </p:spTree>
    <p:extLst>
      <p:ext uri="{BB962C8B-B14F-4D97-AF65-F5344CB8AC3E}">
        <p14:creationId xmlns:p14="http://schemas.microsoft.com/office/powerpoint/2010/main" val="2934919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1383159"/>
            <a:ext cx="80648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cs.wikipedia.org/wiki/Alkany</a:t>
            </a:r>
            <a:endParaRPr lang="cs-CZ" dirty="0" smtClean="0"/>
          </a:p>
          <a:p>
            <a:r>
              <a:rPr lang="cs-CZ" dirty="0"/>
              <a:t>Heptan: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cs.wikipedia.org/wiki/Soubor:Heptane.svg</a:t>
            </a:r>
            <a:endParaRPr lang="cs-CZ" dirty="0" smtClean="0"/>
          </a:p>
          <a:p>
            <a:r>
              <a:rPr lang="cs-CZ" dirty="0"/>
              <a:t>Heptan prostorový: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cs.wikipedia.org/wiki/Soubor:Heptane3D.png</a:t>
            </a: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51017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246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Alkány</vt:lpstr>
      <vt:lpstr>Obecná definice</vt:lpstr>
      <vt:lpstr>Geometrie molekul</vt:lpstr>
      <vt:lpstr>Názvosloví</vt:lpstr>
      <vt:lpstr>Použití alkanů</vt:lpstr>
      <vt:lpstr>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Využití vzduchu</dc:title>
  <dc:creator>006</dc:creator>
  <cp:lastModifiedBy>Aleš Polívka</cp:lastModifiedBy>
  <cp:revision>63</cp:revision>
  <dcterms:created xsi:type="dcterms:W3CDTF">2012-02-05T17:57:02Z</dcterms:created>
  <dcterms:modified xsi:type="dcterms:W3CDTF">2013-06-19T10:13:00Z</dcterms:modified>
</cp:coreProperties>
</file>