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7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then" TargetMode="External"/><Relationship Id="rId2" Type="http://schemas.openxmlformats.org/officeDocument/2006/relationships/hyperlink" Target="http://commons.wikimedia.org/wiki/File:Propylene-3D-ball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rop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511363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VY_32_INOVACE_02_CH9_alkeny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Alkény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smtClean="0"/>
              <a:t>Alkény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4401" y="1556792"/>
            <a:ext cx="76328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/>
              <a:t>Alkeny</a:t>
            </a:r>
            <a:r>
              <a:rPr lang="cs-CZ" sz="3600" dirty="0"/>
              <a:t> jsou nenasycené uhlovodíky, které mají mezi atomy uhlíku v molekule s otevřeným řetězcem jednu dvojnou vazbu </a:t>
            </a:r>
            <a:r>
              <a:rPr lang="cs-CZ" sz="3600" dirty="0" smtClean="0"/>
              <a:t>C=C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Patří </a:t>
            </a:r>
            <a:r>
              <a:rPr lang="cs-CZ" sz="3600" dirty="0"/>
              <a:t>mezi alifatické </a:t>
            </a:r>
            <a:r>
              <a:rPr lang="cs-CZ" sz="3600" dirty="0" smtClean="0"/>
              <a:t>sloučeniny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obecný </a:t>
            </a:r>
            <a:r>
              <a:rPr lang="cs-CZ" sz="3600" dirty="0"/>
              <a:t>vzorec pro alkeny je C</a:t>
            </a:r>
            <a:r>
              <a:rPr lang="cs-CZ" sz="3600" baseline="-25000" dirty="0"/>
              <a:t>n</a:t>
            </a:r>
            <a:r>
              <a:rPr lang="cs-CZ" sz="3600" dirty="0"/>
              <a:t>H</a:t>
            </a:r>
            <a:r>
              <a:rPr lang="cs-CZ" sz="3600" baseline="-25000" dirty="0"/>
              <a:t>2n</a:t>
            </a:r>
            <a:r>
              <a:rPr lang="cs-CZ" sz="3600" dirty="0"/>
              <a:t>. </a:t>
            </a: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Dříve </a:t>
            </a:r>
            <a:r>
              <a:rPr lang="cs-CZ" sz="3600" dirty="0"/>
              <a:t>se nazývaly také </a:t>
            </a:r>
            <a:r>
              <a:rPr lang="cs-CZ" sz="3600" b="1" dirty="0" smtClean="0"/>
              <a:t>olefiny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Geometrie molekul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Oproti alkanům se mění úhel vazby, uhlík s dvojnou vazbou není v prostoru, ale v rovině</a:t>
            </a:r>
          </a:p>
          <a:p>
            <a:r>
              <a:rPr lang="cs-CZ" dirty="0" smtClean="0"/>
              <a:t>To je způsobeno vlivem zdvojení jedné z vazeb na úkor jejich počtu (tedy ze čtyř na tři)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3409950" cy="285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823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Je odvozeno názvem uhlovodíkového zbytku a koncovkou –</a:t>
            </a:r>
            <a:r>
              <a:rPr lang="cs-CZ" b="1" dirty="0" smtClean="0"/>
              <a:t>EN</a:t>
            </a:r>
          </a:p>
          <a:p>
            <a:pPr lvl="1"/>
            <a:r>
              <a:rPr lang="cs-CZ" dirty="0" smtClean="0"/>
              <a:t>1 uhlík v řetězci – </a:t>
            </a:r>
            <a:r>
              <a:rPr lang="cs-CZ" b="1" dirty="0" smtClean="0">
                <a:solidFill>
                  <a:srgbClr val="FF0000"/>
                </a:solidFill>
              </a:rPr>
              <a:t>není splněn předpoklad dvojné vazby!!!</a:t>
            </a:r>
          </a:p>
          <a:p>
            <a:pPr lvl="1"/>
            <a:r>
              <a:rPr lang="cs-CZ" dirty="0" smtClean="0"/>
              <a:t>2 uhlíky v řetězci – ET</a:t>
            </a:r>
            <a:r>
              <a:rPr lang="cs-CZ" b="1" dirty="0" smtClean="0"/>
              <a:t>EN </a:t>
            </a:r>
            <a:endParaRPr lang="cs-CZ" dirty="0" smtClean="0"/>
          </a:p>
          <a:p>
            <a:pPr lvl="1"/>
            <a:r>
              <a:rPr lang="cs-CZ" dirty="0"/>
              <a:t>3 uhlíky v </a:t>
            </a:r>
            <a:r>
              <a:rPr lang="cs-CZ" dirty="0" smtClean="0"/>
              <a:t>řetězci – PROP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 smtClean="0"/>
          </a:p>
          <a:p>
            <a:pPr lvl="1"/>
            <a:r>
              <a:rPr lang="cs-CZ" dirty="0" smtClean="0"/>
              <a:t>4 </a:t>
            </a:r>
            <a:r>
              <a:rPr lang="cs-CZ" dirty="0"/>
              <a:t>uhlíky v </a:t>
            </a:r>
            <a:r>
              <a:rPr lang="cs-CZ" dirty="0" smtClean="0"/>
              <a:t>řetězci – BUT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/>
          </a:p>
          <a:p>
            <a:pPr lvl="1"/>
            <a:r>
              <a:rPr lang="cs-CZ" dirty="0" smtClean="0"/>
              <a:t>5 uhlíků </a:t>
            </a:r>
            <a:r>
              <a:rPr lang="cs-CZ" dirty="0"/>
              <a:t>v </a:t>
            </a:r>
            <a:r>
              <a:rPr lang="cs-CZ" dirty="0" smtClean="0"/>
              <a:t>řetězci – PENT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/>
          </a:p>
          <a:p>
            <a:pPr lvl="1"/>
            <a:r>
              <a:rPr lang="cs-CZ" dirty="0" smtClean="0"/>
              <a:t>6 uhlíků </a:t>
            </a:r>
            <a:r>
              <a:rPr lang="cs-CZ" dirty="0"/>
              <a:t>v </a:t>
            </a:r>
            <a:r>
              <a:rPr lang="cs-CZ" dirty="0" smtClean="0"/>
              <a:t>řetězci – HEX</a:t>
            </a:r>
            <a:r>
              <a:rPr lang="cs-CZ" b="1" dirty="0" smtClean="0"/>
              <a:t>EN </a:t>
            </a:r>
            <a:endParaRPr lang="cs-CZ" dirty="0"/>
          </a:p>
          <a:p>
            <a:pPr lvl="1"/>
            <a:r>
              <a:rPr lang="cs-CZ" dirty="0" smtClean="0"/>
              <a:t>7 uhlíků </a:t>
            </a:r>
            <a:r>
              <a:rPr lang="cs-CZ" dirty="0"/>
              <a:t>v </a:t>
            </a:r>
            <a:r>
              <a:rPr lang="cs-CZ" dirty="0" smtClean="0"/>
              <a:t>řetězci – HEPT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/>
          </a:p>
          <a:p>
            <a:pPr lvl="1"/>
            <a:r>
              <a:rPr lang="cs-CZ" dirty="0" smtClean="0"/>
              <a:t>8 uhlíků </a:t>
            </a:r>
            <a:r>
              <a:rPr lang="cs-CZ" dirty="0"/>
              <a:t>v </a:t>
            </a:r>
            <a:r>
              <a:rPr lang="cs-CZ" dirty="0" smtClean="0"/>
              <a:t>řetězci – OKT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 smtClean="0"/>
          </a:p>
          <a:p>
            <a:pPr lvl="1"/>
            <a:r>
              <a:rPr lang="cs-CZ" dirty="0" smtClean="0"/>
              <a:t>9 uhlíků </a:t>
            </a:r>
            <a:r>
              <a:rPr lang="cs-CZ" dirty="0"/>
              <a:t>v </a:t>
            </a:r>
            <a:r>
              <a:rPr lang="cs-CZ" dirty="0" smtClean="0"/>
              <a:t>řetězci – NON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/>
          </a:p>
          <a:p>
            <a:pPr lvl="1"/>
            <a:r>
              <a:rPr lang="cs-CZ" dirty="0" smtClean="0"/>
              <a:t>10 uhlíků </a:t>
            </a:r>
            <a:r>
              <a:rPr lang="cs-CZ" dirty="0"/>
              <a:t>v </a:t>
            </a:r>
            <a:r>
              <a:rPr lang="cs-CZ" dirty="0" smtClean="0"/>
              <a:t>řetězci – DEK</a:t>
            </a:r>
            <a:r>
              <a:rPr lang="cs-CZ" b="1" dirty="0"/>
              <a:t>E</a:t>
            </a:r>
            <a:r>
              <a:rPr lang="cs-CZ" b="1" dirty="0" smtClean="0"/>
              <a:t>N </a:t>
            </a:r>
            <a:endParaRPr lang="cs-CZ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72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nejdůležitějších alkenů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Eten: </a:t>
            </a:r>
            <a:r>
              <a:rPr lang="cs-CZ" dirty="0"/>
              <a:t>Používá se k výrobě </a:t>
            </a:r>
            <a:r>
              <a:rPr lang="cs-CZ" dirty="0" err="1"/>
              <a:t>ethylenoxidu</a:t>
            </a:r>
            <a:r>
              <a:rPr lang="cs-CZ" dirty="0"/>
              <a:t>, </a:t>
            </a:r>
            <a:r>
              <a:rPr lang="cs-CZ" dirty="0" err="1"/>
              <a:t>polyethylenu</a:t>
            </a:r>
            <a:r>
              <a:rPr lang="cs-CZ" dirty="0"/>
              <a:t>, styrenu </a:t>
            </a:r>
            <a:r>
              <a:rPr lang="cs-CZ" dirty="0" smtClean="0"/>
              <a:t>aj.</a:t>
            </a:r>
          </a:p>
          <a:p>
            <a:pPr lvl="1"/>
            <a:r>
              <a:rPr lang="cs-CZ" dirty="0" smtClean="0"/>
              <a:t>PET lahve, mikrotenové pytlíky, vlákna</a:t>
            </a:r>
          </a:p>
          <a:p>
            <a:r>
              <a:rPr lang="cs-CZ" dirty="0"/>
              <a:t>Používá se jako základní surovina pro výrobu polypropylenu, acetonů a </a:t>
            </a:r>
            <a:r>
              <a:rPr lang="cs-CZ" dirty="0" err="1" smtClean="0"/>
              <a:t>kumenu</a:t>
            </a:r>
            <a:endParaRPr lang="cs-CZ" dirty="0" smtClean="0"/>
          </a:p>
          <a:p>
            <a:pPr lvl="1"/>
            <a:r>
              <a:rPr lang="cs-CZ" dirty="0" smtClean="0"/>
              <a:t>Polypropylenové trubky, pevné plasty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24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http://cs.wikipedia.org/wiki/Alkeny</a:t>
            </a:r>
          </a:p>
          <a:p>
            <a:r>
              <a:rPr lang="cs-CZ" dirty="0" smtClean="0"/>
              <a:t>Propen: </a:t>
            </a:r>
            <a:r>
              <a:rPr lang="cs-CZ" dirty="0" smtClean="0">
                <a:hlinkClick r:id="rId2"/>
              </a:rPr>
              <a:t>http://commons.wikimedia.org/wiki/File:Propylene-3D-balls.png</a:t>
            </a:r>
            <a:endParaRPr lang="cs-CZ" dirty="0" smtClean="0"/>
          </a:p>
          <a:p>
            <a:r>
              <a:rPr lang="cs-CZ" dirty="0"/>
              <a:t>Eten: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cs.wikipedia.org/wiki/Ethen</a:t>
            </a:r>
            <a:endParaRPr lang="cs-CZ" dirty="0" smtClean="0"/>
          </a:p>
          <a:p>
            <a:r>
              <a:rPr lang="cs-CZ" dirty="0"/>
              <a:t>Propen: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cs.wikipedia.org/wiki/Propen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193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Alkény</vt:lpstr>
      <vt:lpstr>Obecná definice</vt:lpstr>
      <vt:lpstr>Geometrie molekul</vt:lpstr>
      <vt:lpstr>Názvosloví</vt:lpstr>
      <vt:lpstr>Použití nejdůležitějších alkenů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62</cp:revision>
  <dcterms:created xsi:type="dcterms:W3CDTF">2012-02-05T17:57:02Z</dcterms:created>
  <dcterms:modified xsi:type="dcterms:W3CDTF">2013-06-19T10:26:27Z</dcterms:modified>
</cp:coreProperties>
</file>