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70" r:id="rId4"/>
    <p:sldId id="271" r:id="rId5"/>
    <p:sldId id="272" r:id="rId6"/>
    <p:sldId id="273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yrene-3D-balls-B.png" TargetMode="External"/><Relationship Id="rId3" Type="http://schemas.openxmlformats.org/officeDocument/2006/relationships/hyperlink" Target="http://cs.wikipedia.org/wiki/Soubor:Composti_aromatici_risonanza.PNG" TargetMode="External"/><Relationship Id="rId7" Type="http://schemas.openxmlformats.org/officeDocument/2006/relationships/hyperlink" Target="http://commons.wikimedia.org/wiki/File:Xyleen.png" TargetMode="External"/><Relationship Id="rId2" Type="http://schemas.openxmlformats.org/officeDocument/2006/relationships/hyperlink" Target="http://cs.wikipedia.org/wiki/Are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oluene-from-xtal-3D-balls.png" TargetMode="External"/><Relationship Id="rId5" Type="http://schemas.openxmlformats.org/officeDocument/2006/relationships/hyperlink" Target="http://cs.wikipedia.org/wiki/Soubor:Naphthalene-3D-balls.png" TargetMode="External"/><Relationship Id="rId4" Type="http://schemas.openxmlformats.org/officeDocument/2006/relationships/hyperlink" Target="http://commons.wikimedia.org/wiki/File:Benzen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471694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VY_32_INOVACE_04_CH9_areny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Areny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smtClean="0"/>
              <a:t>Areny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268760"/>
            <a:ext cx="763284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err="1"/>
              <a:t>Areny</a:t>
            </a:r>
            <a:r>
              <a:rPr lang="cs-CZ" sz="3200" b="1" dirty="0"/>
              <a:t>, či starším názvem aromatické uhlovodíky, jsou uhlovodíky, které splňují pravidla </a:t>
            </a:r>
            <a:r>
              <a:rPr lang="cs-CZ" sz="3200" b="1" dirty="0" err="1" smtClean="0"/>
              <a:t>aromaticity</a:t>
            </a:r>
            <a:endParaRPr lang="cs-CZ" sz="32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Tou je </a:t>
            </a:r>
            <a:r>
              <a:rPr lang="cs-CZ" sz="3200" b="1" dirty="0" err="1" smtClean="0"/>
              <a:t>delokalizovaný</a:t>
            </a:r>
            <a:r>
              <a:rPr lang="cs-CZ" sz="3200" b="1" dirty="0" smtClean="0"/>
              <a:t> </a:t>
            </a:r>
            <a:r>
              <a:rPr lang="cs-CZ" sz="3200" b="1" dirty="0"/>
              <a:t>systém </a:t>
            </a:r>
            <a:r>
              <a:rPr lang="el-GR" sz="3200" b="1" dirty="0"/>
              <a:t>π-</a:t>
            </a:r>
            <a:r>
              <a:rPr lang="cs-CZ" sz="3200" b="1" dirty="0"/>
              <a:t>elektronů v planární ( = rovinné) cyklické </a:t>
            </a:r>
            <a:r>
              <a:rPr lang="cs-CZ" sz="3200" b="1" dirty="0" smtClean="0"/>
              <a:t>molekule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Většinou </a:t>
            </a:r>
            <a:r>
              <a:rPr lang="cs-CZ" sz="3200" b="1" dirty="0"/>
              <a:t>mají typický, charakteristický zápach (odtud jejich starší název), ovšem není to jejich charakteristický </a:t>
            </a:r>
            <a:r>
              <a:rPr lang="cs-CZ" sz="3200" b="1" dirty="0" smtClean="0"/>
              <a:t>znak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2982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Geometrie molekul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Areny</a:t>
            </a:r>
            <a:r>
              <a:rPr lang="cs-CZ" dirty="0" smtClean="0"/>
              <a:t> mají aromatické jádro tvořené kruhem šesti uhlíků, kde se střídají jednoduché a dvojné vazby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Vzhledem k </a:t>
            </a:r>
            <a:r>
              <a:rPr lang="cs-CZ" dirty="0" err="1" smtClean="0"/>
              <a:t>delokalizaci</a:t>
            </a:r>
            <a:r>
              <a:rPr lang="cs-CZ" dirty="0" smtClean="0"/>
              <a:t> dvojných vazeb je asi nejvhodnějším zápisem poslední kresba aromatického jádra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40968"/>
            <a:ext cx="5293889" cy="1254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585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Monocyklické – obsahují pouze </a:t>
            </a:r>
            <a:r>
              <a:rPr lang="cs-CZ" dirty="0"/>
              <a:t>jeden aromatický kruh (např. benzen)</a:t>
            </a:r>
          </a:p>
          <a:p>
            <a:r>
              <a:rPr lang="cs-CZ" dirty="0" smtClean="0"/>
              <a:t>Polycyklické – obsahují více </a:t>
            </a:r>
            <a:r>
              <a:rPr lang="cs-CZ" dirty="0"/>
              <a:t>aromatických kruhů</a:t>
            </a:r>
          </a:p>
          <a:p>
            <a:pPr lvl="1"/>
            <a:r>
              <a:rPr lang="cs-CZ" dirty="0"/>
              <a:t>s kondenzovanými aromatickými jádry (např. naftalen, anthracen)</a:t>
            </a:r>
          </a:p>
          <a:p>
            <a:pPr lvl="1"/>
            <a:r>
              <a:rPr lang="cs-CZ" dirty="0"/>
              <a:t>s izolovanými jádry - jádra jsou oddělena minimálně jednou vazbou (např. bifenyl</a:t>
            </a:r>
            <a:r>
              <a:rPr lang="cs-CZ" dirty="0" smtClean="0"/>
              <a:t>)</a:t>
            </a:r>
          </a:p>
          <a:p>
            <a:r>
              <a:rPr lang="cs-CZ" dirty="0" smtClean="0"/>
              <a:t>Názvosloví systematické se používá spíš zřídka, spíš se používají triviální názvy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84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Použití nejdůležitějších arenů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003232" cy="5832648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10000"/>
              </a:lnSpc>
            </a:pPr>
            <a:r>
              <a:rPr lang="cs-CZ" sz="3600" b="1" dirty="0"/>
              <a:t>Benzen</a:t>
            </a:r>
            <a:r>
              <a:rPr lang="cs-CZ" sz="3600" dirty="0"/>
              <a:t> (C</a:t>
            </a:r>
            <a:r>
              <a:rPr lang="cs-CZ" sz="3600" baseline="-25000" dirty="0"/>
              <a:t>6</a:t>
            </a:r>
            <a:r>
              <a:rPr lang="cs-CZ" sz="3600" dirty="0"/>
              <a:t>H</a:t>
            </a:r>
            <a:r>
              <a:rPr lang="cs-CZ" sz="3600" baseline="-25000" dirty="0"/>
              <a:t>6</a:t>
            </a:r>
            <a:r>
              <a:rPr lang="cs-CZ" sz="3600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bezbarvá</a:t>
            </a:r>
            <a:r>
              <a:rPr lang="cs-CZ" dirty="0"/>
              <a:t>, hořlavá, jedovatá, zapáchající kapalina s teplotou varu 80 °</a:t>
            </a:r>
            <a:r>
              <a:rPr lang="cs-CZ" dirty="0" smtClean="0"/>
              <a:t>C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Má </a:t>
            </a:r>
            <a:r>
              <a:rPr lang="cs-CZ" dirty="0"/>
              <a:t>rakovinotvorné účinky a její páry jsou na vzduchu </a:t>
            </a:r>
            <a:r>
              <a:rPr lang="cs-CZ" dirty="0" smtClean="0"/>
              <a:t>výbušné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Používá </a:t>
            </a:r>
            <a:r>
              <a:rPr lang="cs-CZ" dirty="0"/>
              <a:t>se jako nepolární rozpouštědlo (např. tuků a olejů</a:t>
            </a:r>
            <a:r>
              <a:rPr lang="cs-CZ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Slouží </a:t>
            </a:r>
            <a:r>
              <a:rPr lang="cs-CZ" dirty="0"/>
              <a:t>k výrobě léčiv, plastů, výbušnin, pesticidů, barviv a dezinfekčních </a:t>
            </a:r>
            <a:r>
              <a:rPr lang="cs-CZ" dirty="0" smtClean="0"/>
              <a:t>přípravků</a:t>
            </a:r>
            <a:endParaRPr lang="cs-CZ" dirty="0"/>
          </a:p>
          <a:p>
            <a:pPr>
              <a:lnSpc>
                <a:spcPct val="110000"/>
              </a:lnSpc>
            </a:pPr>
            <a:r>
              <a:rPr lang="cs-CZ" sz="4000" dirty="0"/>
              <a:t>Naftalen</a:t>
            </a:r>
            <a:r>
              <a:rPr lang="cs-CZ" sz="3600" dirty="0"/>
              <a:t> (C</a:t>
            </a:r>
            <a:r>
              <a:rPr lang="cs-CZ" sz="3600" baseline="-25000" dirty="0"/>
              <a:t>10</a:t>
            </a:r>
            <a:r>
              <a:rPr lang="cs-CZ" sz="3600" dirty="0"/>
              <a:t>H</a:t>
            </a:r>
            <a:r>
              <a:rPr lang="cs-CZ" sz="3600" baseline="-25000" dirty="0"/>
              <a:t>8</a:t>
            </a:r>
            <a:r>
              <a:rPr lang="cs-CZ" sz="3600" dirty="0"/>
              <a:t>, 2 benzenové kruhy</a:t>
            </a:r>
            <a:r>
              <a:rPr lang="cs-CZ" sz="3600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bílá </a:t>
            </a:r>
            <a:r>
              <a:rPr lang="cs-CZ" dirty="0"/>
              <a:t>krystalická, charakteristicky páchnoucí </a:t>
            </a:r>
            <a:r>
              <a:rPr lang="cs-CZ" dirty="0" smtClean="0"/>
              <a:t>látka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schopná</a:t>
            </a:r>
            <a:r>
              <a:rPr lang="cs-CZ" dirty="0"/>
              <a:t> sublimace (přechodu z pevného skupenství na plynné</a:t>
            </a:r>
            <a:r>
              <a:rPr lang="cs-CZ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Připravuje </a:t>
            </a:r>
            <a:r>
              <a:rPr lang="cs-CZ" dirty="0"/>
              <a:t>se z černouhelného dehtu vznikajícího při karbonizaci </a:t>
            </a:r>
            <a:r>
              <a:rPr lang="cs-CZ" dirty="0" smtClean="0"/>
              <a:t>uhlí</a:t>
            </a:r>
            <a:endParaRPr lang="cs-CZ" dirty="0"/>
          </a:p>
          <a:p>
            <a:pPr lvl="1">
              <a:lnSpc>
                <a:spcPct val="110000"/>
              </a:lnSpc>
            </a:pPr>
            <a:r>
              <a:rPr lang="cs-CZ" dirty="0" smtClean="0"/>
              <a:t>Slouží </a:t>
            </a:r>
            <a:r>
              <a:rPr lang="cs-CZ" dirty="0"/>
              <a:t>k výrobě přípravků proti molům, barviv, mononerů (kyselina ftalová), plastů, </a:t>
            </a:r>
            <a:r>
              <a:rPr lang="cs-CZ" dirty="0" smtClean="0"/>
              <a:t>dezinfekce</a:t>
            </a:r>
          </a:p>
          <a:p>
            <a:pPr>
              <a:lnSpc>
                <a:spcPct val="110000"/>
              </a:lnSpc>
            </a:pPr>
            <a:r>
              <a:rPr lang="cs-CZ" sz="4000" dirty="0" smtClean="0"/>
              <a:t>Toluen</a:t>
            </a:r>
            <a:r>
              <a:rPr lang="cs-CZ" sz="4000" dirty="0"/>
              <a:t> (C</a:t>
            </a:r>
            <a:r>
              <a:rPr lang="cs-CZ" sz="4000" baseline="-25000" dirty="0"/>
              <a:t>6</a:t>
            </a:r>
            <a:r>
              <a:rPr lang="cs-CZ" sz="4000" dirty="0"/>
              <a:t>H</a:t>
            </a:r>
            <a:r>
              <a:rPr lang="cs-CZ" sz="4000" baseline="-25000" dirty="0"/>
              <a:t>5</a:t>
            </a:r>
            <a:r>
              <a:rPr lang="cs-CZ" sz="4000" dirty="0"/>
              <a:t>CH</a:t>
            </a:r>
            <a:r>
              <a:rPr lang="cs-CZ" sz="4000" baseline="-25000" dirty="0"/>
              <a:t>3</a:t>
            </a:r>
            <a:r>
              <a:rPr lang="cs-CZ" sz="4000" dirty="0"/>
              <a:t>) </a:t>
            </a:r>
            <a:endParaRPr lang="cs-CZ" sz="4000" dirty="0" smtClean="0"/>
          </a:p>
          <a:p>
            <a:pPr lvl="1">
              <a:lnSpc>
                <a:spcPct val="110000"/>
              </a:lnSpc>
            </a:pPr>
            <a:r>
              <a:rPr lang="cs-CZ" dirty="0"/>
              <a:t>bezbarvá, zdraví škodlivá kapalina</a:t>
            </a:r>
          </a:p>
          <a:p>
            <a:pPr lvl="1">
              <a:lnSpc>
                <a:spcPct val="110000"/>
              </a:lnSpc>
            </a:pPr>
            <a:r>
              <a:rPr lang="cs-CZ" dirty="0"/>
              <a:t>Se vzduchem tvoří výbušnou směs</a:t>
            </a:r>
          </a:p>
          <a:p>
            <a:pPr lvl="1">
              <a:lnSpc>
                <a:spcPct val="110000"/>
              </a:lnSpc>
            </a:pPr>
            <a:r>
              <a:rPr lang="cs-CZ" dirty="0"/>
              <a:t>Je návyková, při vdechování poškozuje dýchací cesty a centrální nervovou soustavu</a:t>
            </a:r>
          </a:p>
          <a:p>
            <a:pPr lvl="1">
              <a:lnSpc>
                <a:spcPct val="110000"/>
              </a:lnSpc>
            </a:pPr>
            <a:r>
              <a:rPr lang="cs-CZ" dirty="0"/>
              <a:t>Slouží k výrobě barviv, laků, plastů, výbušnin (TNT) a umělého sladidla </a:t>
            </a:r>
            <a:r>
              <a:rPr lang="cs-CZ" dirty="0" smtClean="0"/>
              <a:t>sacharinu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Používá </a:t>
            </a:r>
            <a:r>
              <a:rPr lang="cs-CZ" dirty="0"/>
              <a:t>se také jako </a:t>
            </a:r>
            <a:r>
              <a:rPr lang="cs-CZ" dirty="0" smtClean="0"/>
              <a:t>rozpouštědlo</a:t>
            </a:r>
            <a:endParaRPr lang="cs-CZ" dirty="0"/>
          </a:p>
          <a:p>
            <a:pPr>
              <a:lnSpc>
                <a:spcPct val="110000"/>
              </a:lnSpc>
            </a:pPr>
            <a:r>
              <a:rPr lang="cs-CZ" sz="4000" dirty="0"/>
              <a:t>Xyleny</a:t>
            </a:r>
            <a:r>
              <a:rPr lang="cs-CZ" sz="3600" dirty="0"/>
              <a:t> (C</a:t>
            </a:r>
            <a:r>
              <a:rPr lang="cs-CZ" sz="3600" baseline="-25000" dirty="0"/>
              <a:t>6</a:t>
            </a:r>
            <a:r>
              <a:rPr lang="cs-CZ" sz="3600" dirty="0"/>
              <a:t>H</a:t>
            </a:r>
            <a:r>
              <a:rPr lang="cs-CZ" sz="3600" baseline="-25000" dirty="0"/>
              <a:t>4</a:t>
            </a:r>
            <a:r>
              <a:rPr lang="cs-CZ" sz="3600" dirty="0"/>
              <a:t>(CH</a:t>
            </a:r>
            <a:r>
              <a:rPr lang="cs-CZ" sz="3600" baseline="-25000" dirty="0"/>
              <a:t>3</a:t>
            </a:r>
            <a:r>
              <a:rPr lang="cs-CZ" sz="3600" dirty="0"/>
              <a:t>)</a:t>
            </a:r>
            <a:r>
              <a:rPr lang="cs-CZ" sz="3600" baseline="-25000" dirty="0"/>
              <a:t>2</a:t>
            </a:r>
            <a:r>
              <a:rPr lang="cs-CZ" sz="3600" dirty="0"/>
              <a:t>), polohové izomery) </a:t>
            </a:r>
            <a:endParaRPr lang="cs-CZ" sz="3600" dirty="0" smtClean="0"/>
          </a:p>
          <a:p>
            <a:pPr lvl="1">
              <a:lnSpc>
                <a:spcPct val="110000"/>
              </a:lnSpc>
            </a:pPr>
            <a:r>
              <a:rPr lang="cs-CZ" dirty="0" smtClean="0"/>
              <a:t>kapaliny </a:t>
            </a:r>
            <a:r>
              <a:rPr lang="cs-CZ" dirty="0"/>
              <a:t>používané jako </a:t>
            </a:r>
            <a:r>
              <a:rPr lang="cs-CZ" dirty="0" smtClean="0"/>
              <a:t>rozpouštědla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Vyrábí </a:t>
            </a:r>
            <a:r>
              <a:rPr lang="cs-CZ" dirty="0"/>
              <a:t>se z nich syntetická vlákna a aromatické dikarboxylové kyseliny.</a:t>
            </a:r>
          </a:p>
          <a:p>
            <a:pPr>
              <a:lnSpc>
                <a:spcPct val="110000"/>
              </a:lnSpc>
            </a:pPr>
            <a:r>
              <a:rPr lang="cs-CZ" sz="4000" dirty="0"/>
              <a:t>Styren</a:t>
            </a:r>
            <a:r>
              <a:rPr lang="cs-CZ" sz="3600" dirty="0"/>
              <a:t> (C</a:t>
            </a:r>
            <a:r>
              <a:rPr lang="cs-CZ" sz="3600" baseline="-25000" dirty="0"/>
              <a:t>6</a:t>
            </a:r>
            <a:r>
              <a:rPr lang="cs-CZ" sz="3600" dirty="0"/>
              <a:t>H</a:t>
            </a:r>
            <a:r>
              <a:rPr lang="cs-CZ" sz="3600" baseline="-25000" dirty="0"/>
              <a:t>5</a:t>
            </a:r>
            <a:r>
              <a:rPr lang="cs-CZ" sz="3600" dirty="0"/>
              <a:t>CH=CH</a:t>
            </a:r>
            <a:r>
              <a:rPr lang="cs-CZ" sz="3600" baseline="-25000" dirty="0"/>
              <a:t>2</a:t>
            </a:r>
            <a:r>
              <a:rPr lang="cs-CZ" sz="3600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bezbarvá </a:t>
            </a:r>
            <a:r>
              <a:rPr lang="cs-CZ" dirty="0"/>
              <a:t>až nažloutlá kapalina s pronikavě nasládlým </a:t>
            </a:r>
            <a:r>
              <a:rPr lang="cs-CZ" dirty="0" smtClean="0"/>
              <a:t>zápachem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Za </a:t>
            </a:r>
            <a:r>
              <a:rPr lang="cs-CZ" dirty="0"/>
              <a:t>běžné teploty působením světla </a:t>
            </a:r>
            <a:r>
              <a:rPr lang="cs-CZ" dirty="0" smtClean="0"/>
              <a:t>rosolovatí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Připravuje </a:t>
            </a:r>
            <a:r>
              <a:rPr lang="cs-CZ" dirty="0"/>
              <a:t>se alkylací benzenu a následnou </a:t>
            </a:r>
            <a:r>
              <a:rPr lang="cs-CZ" dirty="0" smtClean="0"/>
              <a:t>dehydrogenací</a:t>
            </a:r>
          </a:p>
          <a:p>
            <a:pPr lvl="1">
              <a:lnSpc>
                <a:spcPct val="110000"/>
              </a:lnSpc>
            </a:pPr>
            <a:r>
              <a:rPr lang="cs-CZ" dirty="0" smtClean="0"/>
              <a:t>Slouží </a:t>
            </a:r>
            <a:r>
              <a:rPr lang="cs-CZ" dirty="0"/>
              <a:t>k výrobě polystyrenu, barviv, </a:t>
            </a:r>
            <a:r>
              <a:rPr lang="cs-CZ" dirty="0" smtClean="0"/>
              <a:t>plastů a syntetického </a:t>
            </a:r>
            <a:r>
              <a:rPr lang="cs-CZ" dirty="0"/>
              <a:t>kaučuku v gumárenském </a:t>
            </a:r>
            <a:r>
              <a:rPr lang="cs-CZ" dirty="0" smtClean="0"/>
              <a:t>průmyslu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08720"/>
            <a:ext cx="1224136" cy="1217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988840"/>
            <a:ext cx="1607699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File:Toluene-from-xtal-3D-ball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81576"/>
            <a:ext cx="1149570" cy="154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586" y="4941168"/>
            <a:ext cx="2328862" cy="82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802" y="5667566"/>
            <a:ext cx="1234083" cy="1190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35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83159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Areny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cs.wikipedia.org/wiki/Areny</a:t>
            </a:r>
            <a:endParaRPr lang="cs-CZ" dirty="0" smtClean="0"/>
          </a:p>
          <a:p>
            <a:r>
              <a:rPr lang="cs-CZ" dirty="0" err="1" smtClean="0"/>
              <a:t>Delokalizace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cs.wikipedia.org/wiki/Soubor:Composti_aromatici_risonanza.PNG</a:t>
            </a:r>
            <a:endParaRPr lang="cs-CZ" dirty="0" smtClean="0"/>
          </a:p>
          <a:p>
            <a:r>
              <a:rPr lang="cs-CZ" dirty="0"/>
              <a:t>Benzen: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commons.wikimedia.org/wiki/File:Benzen.png?uselang=cs</a:t>
            </a:r>
            <a:endParaRPr lang="cs-CZ" dirty="0" smtClean="0"/>
          </a:p>
          <a:p>
            <a:r>
              <a:rPr lang="cs-CZ" dirty="0" smtClean="0"/>
              <a:t>Naftalen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cs.wikipedia.org/wiki/Soubor:Naphthalene-3D-balls.png</a:t>
            </a:r>
            <a:endParaRPr lang="cs-CZ" dirty="0" smtClean="0"/>
          </a:p>
          <a:p>
            <a:r>
              <a:rPr lang="cs-CZ" dirty="0"/>
              <a:t>Toluen: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commons.wikimedia.org/wiki/File:Toluene-from-xtal-3D-balls.png</a:t>
            </a:r>
            <a:endParaRPr lang="cs-CZ" dirty="0" smtClean="0"/>
          </a:p>
          <a:p>
            <a:r>
              <a:rPr lang="cs-CZ" dirty="0"/>
              <a:t>Xyleny: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commons.wikimedia.org/wiki/File:Xyleen.png</a:t>
            </a:r>
            <a:endParaRPr lang="cs-CZ" dirty="0" smtClean="0"/>
          </a:p>
          <a:p>
            <a:r>
              <a:rPr lang="cs-CZ" dirty="0"/>
              <a:t>Styren: 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commons.wikimedia.org/wiki/File:Styrene-3D-balls-B.png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65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470</TotalTime>
  <Words>179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Areny</vt:lpstr>
      <vt:lpstr>Obecná definice</vt:lpstr>
      <vt:lpstr>Geometrie molekul</vt:lpstr>
      <vt:lpstr>Dělení</vt:lpstr>
      <vt:lpstr>Použití nejdůležitějších arenů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67</cp:revision>
  <dcterms:created xsi:type="dcterms:W3CDTF">2012-02-05T17:57:02Z</dcterms:created>
  <dcterms:modified xsi:type="dcterms:W3CDTF">2013-06-19T10:13:12Z</dcterms:modified>
</cp:coreProperties>
</file>