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9" r:id="rId2"/>
    <p:sldId id="256" r:id="rId3"/>
    <p:sldId id="264" r:id="rId4"/>
    <p:sldId id="270" r:id="rId5"/>
    <p:sldId id="272" r:id="rId6"/>
    <p:sldId id="263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354" autoAdjust="0"/>
    <p:restoredTop sz="94660"/>
  </p:normalViewPr>
  <p:slideViewPr>
    <p:cSldViewPr>
      <p:cViewPr varScale="1">
        <p:scale>
          <a:sx n="92" d="100"/>
          <a:sy n="92" d="100"/>
        </p:scale>
        <p:origin x="-1038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0950F-3C51-4FA3-B22B-C45C02D6ABDF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4FD7A-25C1-49C9-886F-41B0BBA5A97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476744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0950F-3C51-4FA3-B22B-C45C02D6ABDF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4FD7A-25C1-49C9-886F-41B0BBA5A97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218910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0950F-3C51-4FA3-B22B-C45C02D6ABDF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4FD7A-25C1-49C9-886F-41B0BBA5A97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745444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0950F-3C51-4FA3-B22B-C45C02D6ABDF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4FD7A-25C1-49C9-886F-41B0BBA5A97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318326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0950F-3C51-4FA3-B22B-C45C02D6ABDF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4FD7A-25C1-49C9-886F-41B0BBA5A97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70223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0950F-3C51-4FA3-B22B-C45C02D6ABDF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4FD7A-25C1-49C9-886F-41B0BBA5A97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323612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0950F-3C51-4FA3-B22B-C45C02D6ABDF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4FD7A-25C1-49C9-886F-41B0BBA5A97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844280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0950F-3C51-4FA3-B22B-C45C02D6ABDF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4FD7A-25C1-49C9-886F-41B0BBA5A97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939714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0950F-3C51-4FA3-B22B-C45C02D6ABDF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4FD7A-25C1-49C9-886F-41B0BBA5A97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04300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0950F-3C51-4FA3-B22B-C45C02D6ABDF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4FD7A-25C1-49C9-886F-41B0BBA5A97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852218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0950F-3C51-4FA3-B22B-C45C02D6ABDF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4FD7A-25C1-49C9-886F-41B0BBA5A97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593550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F0950F-3C51-4FA3-B22B-C45C02D6ABDF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E4FD7A-25C1-49C9-886F-41B0BBA5A97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460992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://cs.wikipedia.org/wiki/Alkoholy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720" y="5229200"/>
            <a:ext cx="5407152" cy="1045464"/>
          </a:xfrm>
          <a:prstGeom prst="rect">
            <a:avLst/>
          </a:prstGeom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89330052"/>
              </p:ext>
            </p:extLst>
          </p:nvPr>
        </p:nvGraphicFramePr>
        <p:xfrm>
          <a:off x="647564" y="1412776"/>
          <a:ext cx="7848872" cy="1854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225125"/>
                <a:gridCol w="5623747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Název školy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Základní škola Kolín V., Mnichovická 62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Autor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Mgr.</a:t>
                      </a:r>
                      <a:r>
                        <a:rPr lang="cs-CZ" baseline="0" dirty="0" smtClean="0"/>
                        <a:t> Jiří Mejda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Datum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23. 1.</a:t>
                      </a:r>
                      <a:r>
                        <a:rPr lang="cs-CZ" baseline="0" dirty="0" smtClean="0"/>
                        <a:t> 2012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Název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VY_32_INOVACE_06_CH9_alkoholy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Téma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Alkoholy</a:t>
                      </a: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92874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>
              <a:spcBef>
                <a:spcPts val="0"/>
              </a:spcBef>
              <a:defRPr/>
            </a:pPr>
            <a:r>
              <a:rPr lang="cs-CZ" dirty="0" smtClean="0"/>
              <a:t>Alkoholy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9. třída</a:t>
            </a:r>
            <a:endParaRPr lang="cs-CZ" dirty="0"/>
          </a:p>
        </p:txBody>
      </p:sp>
      <p:sp>
        <p:nvSpPr>
          <p:cNvPr id="4" name="TextovéPole 5"/>
          <p:cNvSpPr txBox="1"/>
          <p:nvPr/>
        </p:nvSpPr>
        <p:spPr>
          <a:xfrm>
            <a:off x="1151620" y="5229200"/>
            <a:ext cx="68407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/>
              <a:t>Anotace: Materiál je připraven jako materiál pro sdílení ve školní síti pro samostudium nebo pro prezentaci na projektoru.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4823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Obecná definice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0" lvl="1" indent="0">
              <a:buNone/>
            </a:pPr>
            <a:r>
              <a:rPr lang="cs-CZ" b="1" dirty="0"/>
              <a:t>Alkoholy</a:t>
            </a:r>
            <a:r>
              <a:rPr lang="cs-CZ" dirty="0"/>
              <a:t> jsou nearomatické hydroxylové deriváty uhlovodíků. </a:t>
            </a:r>
            <a:endParaRPr lang="cs-CZ" dirty="0" smtClean="0"/>
          </a:p>
          <a:p>
            <a:pPr marL="457200" lvl="1" indent="0">
              <a:buNone/>
            </a:pPr>
            <a:r>
              <a:rPr lang="cs-CZ" dirty="0" smtClean="0"/>
              <a:t>Tyto</a:t>
            </a:r>
            <a:r>
              <a:rPr lang="cs-CZ" dirty="0"/>
              <a:t> organické sloučeniny obsahují skupinu OH a mají velký význam. </a:t>
            </a:r>
            <a:endParaRPr lang="cs-CZ" dirty="0" smtClean="0"/>
          </a:p>
          <a:p>
            <a:pPr marL="457200" lvl="1" indent="0">
              <a:buNone/>
            </a:pPr>
            <a:r>
              <a:rPr lang="cs-CZ" dirty="0" smtClean="0"/>
              <a:t>Nejznámější </a:t>
            </a:r>
            <a:r>
              <a:rPr lang="cs-CZ" dirty="0"/>
              <a:t>ze skupiny alkoholů je </a:t>
            </a:r>
            <a:r>
              <a:rPr lang="cs-CZ" dirty="0" err="1"/>
              <a:t>ethanol</a:t>
            </a:r>
            <a:r>
              <a:rPr lang="cs-CZ" dirty="0"/>
              <a:t>, který je znám pro své hojné využití v průmyslu paliv (biopaliva), potravinářství (alkoholické nápoje), kosmetice a především v mnoha reakcích v organické syntéze.</a:t>
            </a:r>
          </a:p>
        </p:txBody>
      </p:sp>
    </p:spTree>
    <p:extLst>
      <p:ext uri="{BB962C8B-B14F-4D97-AF65-F5344CB8AC3E}">
        <p14:creationId xmlns:p14="http://schemas.microsoft.com/office/powerpoint/2010/main" val="4287049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Rozdělení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073427"/>
          </a:xfrm>
        </p:spPr>
        <p:txBody>
          <a:bodyPr>
            <a:normAutofit fontScale="85000" lnSpcReduction="20000"/>
          </a:bodyPr>
          <a:lstStyle/>
          <a:p>
            <a:r>
              <a:rPr lang="cs-CZ" dirty="0" smtClean="0"/>
              <a:t>Jednosytné</a:t>
            </a:r>
          </a:p>
          <a:p>
            <a:r>
              <a:rPr lang="cs-CZ" dirty="0" smtClean="0"/>
              <a:t>Vícesytné</a:t>
            </a:r>
          </a:p>
          <a:p>
            <a:endParaRPr lang="cs-CZ" dirty="0"/>
          </a:p>
          <a:p>
            <a:r>
              <a:rPr lang="cs-CZ" dirty="0" smtClean="0"/>
              <a:t>N-alkoholy (skupina na začátku řetězce)</a:t>
            </a:r>
          </a:p>
          <a:p>
            <a:r>
              <a:rPr lang="cs-CZ" dirty="0" err="1" smtClean="0"/>
              <a:t>Iso</a:t>
            </a:r>
            <a:r>
              <a:rPr lang="cs-CZ" dirty="0" smtClean="0"/>
              <a:t>-alkoholy („uprostřed“ řetězce)</a:t>
            </a:r>
          </a:p>
          <a:p>
            <a:endParaRPr lang="cs-CZ" dirty="0"/>
          </a:p>
          <a:p>
            <a:r>
              <a:rPr lang="cs-CZ" dirty="0" smtClean="0"/>
              <a:t>Nearomatické</a:t>
            </a:r>
          </a:p>
          <a:p>
            <a:r>
              <a:rPr lang="cs-CZ" dirty="0" smtClean="0"/>
              <a:t>Aromatické (fenoly)</a:t>
            </a:r>
          </a:p>
          <a:p>
            <a:endParaRPr lang="cs-CZ" dirty="0"/>
          </a:p>
          <a:p>
            <a:r>
              <a:rPr lang="cs-CZ" dirty="0" smtClean="0"/>
              <a:t>Primární</a:t>
            </a:r>
          </a:p>
          <a:p>
            <a:r>
              <a:rPr lang="cs-CZ" dirty="0" smtClean="0"/>
              <a:t>Sekundární</a:t>
            </a:r>
          </a:p>
          <a:p>
            <a:r>
              <a:rPr lang="cs-CZ" dirty="0" smtClean="0"/>
              <a:t>Terciární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776091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r>
              <a:rPr lang="cs-CZ" dirty="0"/>
              <a:t>Alkoholy jsou hojně rozšířeny v přírodě, zejména ve formě esterů (tuky, vosky, pryskyřice, steroidy, sacharidy atd.). </a:t>
            </a:r>
            <a:endParaRPr lang="cs-CZ" dirty="0" smtClean="0"/>
          </a:p>
          <a:p>
            <a:r>
              <a:rPr lang="cs-CZ" b="1" dirty="0" smtClean="0"/>
              <a:t>Alkoholy </a:t>
            </a:r>
            <a:r>
              <a:rPr lang="cs-CZ" b="1" dirty="0"/>
              <a:t>se získávají kvasnými pochody (</a:t>
            </a:r>
            <a:r>
              <a:rPr lang="cs-CZ" b="1" dirty="0" err="1"/>
              <a:t>ethanol</a:t>
            </a:r>
            <a:r>
              <a:rPr lang="cs-CZ" b="1" dirty="0"/>
              <a:t>, butanol)</a:t>
            </a:r>
            <a:r>
              <a:rPr lang="cs-CZ" dirty="0"/>
              <a:t>, hydrogenací fenolů (</a:t>
            </a:r>
            <a:r>
              <a:rPr lang="cs-CZ" dirty="0" err="1"/>
              <a:t>cyklohexanol</a:t>
            </a:r>
            <a:r>
              <a:rPr lang="cs-CZ" dirty="0"/>
              <a:t>), esterů a dalších derivátů karboxylových kyselin, redukcí karbonylových sloučenin, hydrolýzou </a:t>
            </a:r>
            <a:r>
              <a:rPr lang="cs-CZ" dirty="0" err="1"/>
              <a:t>halogenderivátů</a:t>
            </a:r>
            <a:r>
              <a:rPr lang="cs-CZ" dirty="0"/>
              <a:t> atd. </a:t>
            </a:r>
            <a:endParaRPr lang="cs-CZ" dirty="0" smtClean="0"/>
          </a:p>
          <a:p>
            <a:r>
              <a:rPr lang="cs-CZ" dirty="0" smtClean="0"/>
              <a:t>Nižší </a:t>
            </a:r>
            <a:r>
              <a:rPr lang="cs-CZ" dirty="0"/>
              <a:t>alkoholy jsou neomezeně mísitelné s vodou. </a:t>
            </a:r>
            <a:endParaRPr lang="cs-CZ" dirty="0" smtClean="0"/>
          </a:p>
          <a:p>
            <a:r>
              <a:rPr lang="cs-CZ" dirty="0" smtClean="0"/>
              <a:t>Alkoholy </a:t>
            </a:r>
            <a:r>
              <a:rPr lang="cs-CZ" dirty="0"/>
              <a:t>se používají </a:t>
            </a:r>
            <a:endParaRPr lang="cs-CZ" dirty="0" smtClean="0"/>
          </a:p>
          <a:p>
            <a:pPr lvl="1"/>
            <a:r>
              <a:rPr lang="cs-CZ" dirty="0" smtClean="0"/>
              <a:t>jako</a:t>
            </a:r>
            <a:r>
              <a:rPr lang="cs-CZ" dirty="0"/>
              <a:t> rozpouštědla, </a:t>
            </a:r>
            <a:endParaRPr lang="cs-CZ" dirty="0" smtClean="0"/>
          </a:p>
          <a:p>
            <a:pPr lvl="1"/>
            <a:r>
              <a:rPr lang="cs-CZ" dirty="0" smtClean="0"/>
              <a:t>jako </a:t>
            </a:r>
            <a:r>
              <a:rPr lang="cs-CZ" dirty="0"/>
              <a:t>výchozí suroviny pro chemický průmysl, </a:t>
            </a:r>
            <a:endParaRPr lang="cs-CZ" dirty="0" smtClean="0"/>
          </a:p>
          <a:p>
            <a:pPr lvl="1"/>
            <a:r>
              <a:rPr lang="cs-CZ" dirty="0" smtClean="0"/>
              <a:t>zejména </a:t>
            </a:r>
            <a:r>
              <a:rPr lang="cs-CZ" dirty="0"/>
              <a:t>pro přípravu esterů a dalších produktů z oblasti umělých hmot, </a:t>
            </a:r>
            <a:endParaRPr lang="cs-CZ" dirty="0" smtClean="0"/>
          </a:p>
          <a:p>
            <a:pPr lvl="1"/>
            <a:r>
              <a:rPr lang="cs-CZ" dirty="0" smtClean="0"/>
              <a:t>výbušnin</a:t>
            </a:r>
            <a:r>
              <a:rPr lang="cs-CZ" dirty="0"/>
              <a:t>; </a:t>
            </a:r>
            <a:endParaRPr lang="cs-CZ" dirty="0" smtClean="0"/>
          </a:p>
          <a:p>
            <a:pPr lvl="1"/>
            <a:r>
              <a:rPr lang="cs-CZ" dirty="0" smtClean="0"/>
              <a:t>pro </a:t>
            </a:r>
            <a:r>
              <a:rPr lang="cs-CZ" dirty="0"/>
              <a:t>výrobu léčiv, </a:t>
            </a:r>
            <a:endParaRPr lang="cs-CZ" dirty="0" smtClean="0"/>
          </a:p>
          <a:p>
            <a:pPr lvl="1"/>
            <a:r>
              <a:rPr lang="cs-CZ" dirty="0" smtClean="0"/>
              <a:t>pro </a:t>
            </a:r>
            <a:r>
              <a:rPr lang="cs-CZ" dirty="0"/>
              <a:t>potravinářství atd. </a:t>
            </a:r>
            <a:endParaRPr lang="cs-CZ" dirty="0" smtClean="0"/>
          </a:p>
          <a:p>
            <a:r>
              <a:rPr lang="cs-CZ" dirty="0" smtClean="0"/>
              <a:t>Důležitými </a:t>
            </a:r>
            <a:r>
              <a:rPr lang="cs-CZ" dirty="0"/>
              <a:t>alkoholy jsou například </a:t>
            </a:r>
            <a:r>
              <a:rPr lang="cs-CZ" dirty="0" err="1"/>
              <a:t>methanol</a:t>
            </a:r>
            <a:r>
              <a:rPr lang="cs-CZ" dirty="0"/>
              <a:t>(</a:t>
            </a:r>
            <a:r>
              <a:rPr lang="cs-CZ" dirty="0" err="1"/>
              <a:t>methylalkohol</a:t>
            </a:r>
            <a:r>
              <a:rPr lang="cs-CZ" dirty="0"/>
              <a:t>), </a:t>
            </a:r>
            <a:r>
              <a:rPr lang="cs-CZ" dirty="0" err="1"/>
              <a:t>ethanol</a:t>
            </a:r>
            <a:r>
              <a:rPr lang="cs-CZ" dirty="0"/>
              <a:t> (</a:t>
            </a:r>
            <a:r>
              <a:rPr lang="cs-CZ" dirty="0" err="1"/>
              <a:t>ethylalkohol</a:t>
            </a:r>
            <a:r>
              <a:rPr lang="cs-CZ" dirty="0"/>
              <a:t>), </a:t>
            </a:r>
            <a:r>
              <a:rPr lang="cs-CZ" dirty="0" err="1"/>
              <a:t>cyklohexanol</a:t>
            </a:r>
            <a:r>
              <a:rPr lang="cs-CZ" dirty="0"/>
              <a:t>, </a:t>
            </a:r>
            <a:r>
              <a:rPr lang="cs-CZ" dirty="0" err="1"/>
              <a:t>benzylalkohol</a:t>
            </a:r>
            <a:r>
              <a:rPr lang="cs-CZ" dirty="0"/>
              <a:t>, </a:t>
            </a:r>
            <a:r>
              <a:rPr lang="cs-CZ" dirty="0" err="1"/>
              <a:t>ethylenglykol</a:t>
            </a:r>
            <a:r>
              <a:rPr lang="cs-CZ" dirty="0"/>
              <a:t> (1,2-ethandiol), glycerol (1,2,3-propantriol</a:t>
            </a:r>
            <a:r>
              <a:rPr lang="cs-CZ" dirty="0" smtClean="0"/>
              <a:t>)</a:t>
            </a:r>
          </a:p>
          <a:p>
            <a:r>
              <a:rPr lang="cs-CZ" dirty="0" smtClean="0"/>
              <a:t> </a:t>
            </a:r>
            <a:r>
              <a:rPr lang="cs-CZ" dirty="0"/>
              <a:t>Některé alkoholy (např. </a:t>
            </a:r>
            <a:r>
              <a:rPr lang="cs-CZ" dirty="0" err="1"/>
              <a:t>ethanol</a:t>
            </a:r>
            <a:r>
              <a:rPr lang="cs-CZ" dirty="0"/>
              <a:t>, </a:t>
            </a:r>
            <a:r>
              <a:rPr lang="cs-CZ" dirty="0" err="1"/>
              <a:t>methanol</a:t>
            </a:r>
            <a:r>
              <a:rPr lang="cs-CZ" dirty="0"/>
              <a:t>) jsou nervové </a:t>
            </a:r>
            <a:r>
              <a:rPr lang="cs-CZ" dirty="0" smtClean="0"/>
              <a:t>jedy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8097863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cs-CZ" sz="2400" dirty="0" smtClean="0"/>
          </a:p>
          <a:p>
            <a:endParaRPr lang="cs-CZ" sz="2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683568" y="1383159"/>
            <a:ext cx="806489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  <a:p>
            <a:r>
              <a:rPr lang="cs-CZ" dirty="0"/>
              <a:t>Alkoholy: </a:t>
            </a:r>
            <a:r>
              <a:rPr lang="cs-CZ" dirty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cs.wikipedia.org/wiki/Alkoholy</a:t>
            </a: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510179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441</TotalTime>
  <Words>92</Words>
  <Application>Microsoft Office PowerPoint</Application>
  <PresentationFormat>Předvádění na obrazovce (4:3)</PresentationFormat>
  <Paragraphs>46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systému Office</vt:lpstr>
      <vt:lpstr>Prezentace aplikace PowerPoint</vt:lpstr>
      <vt:lpstr>Alkoholy</vt:lpstr>
      <vt:lpstr>Obecná definice</vt:lpstr>
      <vt:lpstr>Rozdělení</vt:lpstr>
      <vt:lpstr>Použití</vt:lpstr>
      <vt:lpstr>Citace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Využití vzduchu</dc:title>
  <dc:creator>006</dc:creator>
  <cp:lastModifiedBy>Aleš Polívka</cp:lastModifiedBy>
  <cp:revision>63</cp:revision>
  <dcterms:created xsi:type="dcterms:W3CDTF">2012-02-05T17:57:02Z</dcterms:created>
  <dcterms:modified xsi:type="dcterms:W3CDTF">2013-06-19T10:23:11Z</dcterms:modified>
</cp:coreProperties>
</file>