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7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lkoholov%C3%A9_kva%C5%A1en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644384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VY_32_INOVACE_07_CH9_kvasne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procesy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Kvasné procesy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Alkoholové kvasné procesy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>
              <a:buFont typeface="Arial" pitchFamily="34" charset="0"/>
              <a:buChar char="•"/>
            </a:pPr>
            <a:r>
              <a:rPr lang="cs-CZ" b="1" dirty="0"/>
              <a:t>Alkoholové kvašení</a:t>
            </a:r>
            <a:r>
              <a:rPr lang="cs-CZ" dirty="0"/>
              <a:t> je biochemický proces, při kterém jsou rostlinné polysacharidy přeměňovány na alkohol za přítomnosti </a:t>
            </a:r>
            <a:r>
              <a:rPr lang="cs-CZ" dirty="0" smtClean="0"/>
              <a:t>kvasinek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Kvasinky </a:t>
            </a:r>
            <a:r>
              <a:rPr lang="cs-CZ" dirty="0"/>
              <a:t>vlastní enzymy, kterými přeměňují </a:t>
            </a:r>
            <a:r>
              <a:rPr lang="cs-CZ" dirty="0" smtClean="0"/>
              <a:t>rostlinné sacharidy</a:t>
            </a:r>
            <a:r>
              <a:rPr lang="cs-CZ" dirty="0"/>
              <a:t> na </a:t>
            </a:r>
            <a:r>
              <a:rPr lang="cs-CZ" dirty="0" err="1"/>
              <a:t>ethanol</a:t>
            </a:r>
            <a:r>
              <a:rPr lang="cs-CZ" dirty="0"/>
              <a:t> a oxid uhličitý za vzniku tepla a </a:t>
            </a:r>
            <a:r>
              <a:rPr lang="cs-CZ" dirty="0" smtClean="0"/>
              <a:t>energie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Při</a:t>
            </a:r>
            <a:r>
              <a:rPr lang="cs-CZ" dirty="0"/>
              <a:t> anaerobních podmínkách kvasinky přeměňují glukosu na, pro lidstvo již po několik tisíciletí oblíbený produkt, </a:t>
            </a:r>
            <a:r>
              <a:rPr lang="cs-CZ" dirty="0" err="1"/>
              <a:t>ethanol</a:t>
            </a:r>
            <a:r>
              <a:rPr lang="cs-CZ" dirty="0"/>
              <a:t> a jako vedlejší produkt vzniká oxid </a:t>
            </a:r>
            <a:r>
              <a:rPr lang="cs-CZ" dirty="0" smtClean="0"/>
              <a:t>uhličitý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Aerobní a anaerobní </a:t>
            </a:r>
            <a:r>
              <a:rPr lang="cs-CZ" dirty="0" smtClean="0"/>
              <a:t>kvašení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</a:t>
            </a:r>
            <a:r>
              <a:rPr lang="cs-CZ" dirty="0"/>
              <a:t> </a:t>
            </a:r>
            <a:r>
              <a:rPr lang="cs-CZ" i="1" dirty="0"/>
              <a:t>anaerobní fermentaci</a:t>
            </a:r>
            <a:r>
              <a:rPr lang="cs-CZ" dirty="0"/>
              <a:t> je v porovnání s aerobním odbouráváním velice plýtváno </a:t>
            </a:r>
            <a:r>
              <a:rPr lang="cs-CZ" dirty="0" smtClean="0"/>
              <a:t>glukosou</a:t>
            </a:r>
          </a:p>
          <a:p>
            <a:r>
              <a:rPr lang="cs-CZ" dirty="0" smtClean="0"/>
              <a:t>při </a:t>
            </a:r>
            <a:r>
              <a:rPr lang="cs-CZ" dirty="0"/>
              <a:t>anaerobním </a:t>
            </a:r>
            <a:r>
              <a:rPr lang="cs-CZ" dirty="0" smtClean="0"/>
              <a:t>odbourávání glukózy </a:t>
            </a:r>
            <a:r>
              <a:rPr lang="cs-CZ" dirty="0"/>
              <a:t>se získají jen 2 molekuly ATP na 1 molekulu </a:t>
            </a:r>
            <a:r>
              <a:rPr lang="cs-CZ" dirty="0" smtClean="0"/>
              <a:t>glukosy</a:t>
            </a:r>
          </a:p>
          <a:p>
            <a:r>
              <a:rPr lang="cs-CZ" dirty="0" smtClean="0"/>
              <a:t>v </a:t>
            </a:r>
            <a:r>
              <a:rPr lang="cs-CZ" dirty="0"/>
              <a:t>porovnání s aerobním odbouráváním, kdy vzniká z jedné molekuly glukózy 38 molekul ATP je anaerobní způsob vzniku energie 18× méně </a:t>
            </a:r>
            <a:r>
              <a:rPr lang="cs-CZ" dirty="0" smtClean="0"/>
              <a:t>účinný</a:t>
            </a:r>
          </a:p>
        </p:txBody>
      </p:sp>
    </p:spTree>
    <p:extLst>
      <p:ext uri="{BB962C8B-B14F-4D97-AF65-F5344CB8AC3E}">
        <p14:creationId xmlns:p14="http://schemas.microsoft.com/office/powerpoint/2010/main" val="816825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Omezení </a:t>
            </a:r>
            <a:r>
              <a:rPr lang="cs-CZ" dirty="0" smtClean="0"/>
              <a:t>fermentace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dirty="0" smtClean="0"/>
              <a:t>Alkoholové </a:t>
            </a:r>
            <a:r>
              <a:rPr lang="cs-CZ" b="1" i="1" dirty="0"/>
              <a:t>kvašení</a:t>
            </a:r>
            <a:r>
              <a:rPr lang="cs-CZ" dirty="0"/>
              <a:t> však nemůže probíhat do </a:t>
            </a:r>
            <a:r>
              <a:rPr lang="cs-CZ" dirty="0" smtClean="0"/>
              <a:t>nekonečna</a:t>
            </a:r>
          </a:p>
          <a:p>
            <a:r>
              <a:rPr lang="cs-CZ" dirty="0" smtClean="0"/>
              <a:t>Maximální </a:t>
            </a:r>
            <a:r>
              <a:rPr lang="cs-CZ" dirty="0"/>
              <a:t>koncentrace alkoholu v roztoku sacharidu může být 13–14 %, u některých speciálně vyšlechtěných kvasinek až 16 </a:t>
            </a:r>
            <a:r>
              <a:rPr lang="cs-CZ" dirty="0" smtClean="0"/>
              <a:t>%</a:t>
            </a:r>
          </a:p>
          <a:p>
            <a:r>
              <a:rPr lang="cs-CZ" dirty="0" smtClean="0"/>
              <a:t>Stoupne-li </a:t>
            </a:r>
            <a:r>
              <a:rPr lang="cs-CZ" dirty="0"/>
              <a:t>koncentrace alkoholu nad </a:t>
            </a:r>
            <a:r>
              <a:rPr lang="cs-CZ" dirty="0" err="1"/>
              <a:t>připustnou</a:t>
            </a:r>
            <a:r>
              <a:rPr lang="cs-CZ" dirty="0"/>
              <a:t> mez, mohou se v roztoku namnožit bakterie, které </a:t>
            </a:r>
            <a:r>
              <a:rPr lang="cs-CZ" dirty="0" smtClean="0"/>
              <a:t>přeměňují meziprodukt fermentace, acetaldehyd</a:t>
            </a:r>
            <a:r>
              <a:rPr lang="cs-CZ" dirty="0"/>
              <a:t>, na kyselinu octovou, a místo alkoholu dostaneme vysoce procentní </a:t>
            </a:r>
            <a:r>
              <a:rPr lang="cs-CZ" dirty="0" smtClean="0"/>
              <a:t>ocet</a:t>
            </a:r>
          </a:p>
          <a:p>
            <a:r>
              <a:rPr lang="cs-CZ" dirty="0" err="1" smtClean="0"/>
              <a:t>Ethanol</a:t>
            </a:r>
            <a:r>
              <a:rPr lang="cs-CZ" dirty="0" smtClean="0"/>
              <a:t> </a:t>
            </a:r>
            <a:r>
              <a:rPr lang="cs-CZ" dirty="0"/>
              <a:t>je navíc pro kvasinky velice toxický, takže pokud by se zabránilo rozmnožení bakterií, kvasinky by se nakonec otrávily </a:t>
            </a:r>
            <a:r>
              <a:rPr lang="cs-CZ" dirty="0" err="1" smtClean="0"/>
              <a:t>ethanolem</a:t>
            </a:r>
            <a:endParaRPr lang="cs-CZ" dirty="0" smtClean="0"/>
          </a:p>
          <a:p>
            <a:r>
              <a:rPr lang="cs-CZ" dirty="0" smtClean="0"/>
              <a:t>Alkoholické </a:t>
            </a:r>
            <a:r>
              <a:rPr lang="cs-CZ" dirty="0"/>
              <a:t>nápoje, vznikající kvašením a mající obsah alkoholu třeba i 30 %, vznikají přirozenou cestou také, ale do asi jen 14 % obsahu alkoholu, následně se koncentrace </a:t>
            </a:r>
            <a:r>
              <a:rPr lang="cs-CZ" dirty="0" err="1"/>
              <a:t>ethanolu</a:t>
            </a:r>
            <a:r>
              <a:rPr lang="cs-CZ" dirty="0"/>
              <a:t> zvýší nadstavením alkoholu na požadovanou </a:t>
            </a:r>
            <a:r>
              <a:rPr lang="cs-CZ" dirty="0" smtClean="0"/>
              <a:t>koncentraci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702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rozdíly výroby </a:t>
            </a:r>
            <a:br>
              <a:rPr lang="cs-CZ" dirty="0" smtClean="0"/>
            </a:br>
            <a:r>
              <a:rPr lang="cs-CZ" dirty="0" smtClean="0"/>
              <a:t>alkoholických nápojů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Pivo</a:t>
            </a:r>
          </a:p>
          <a:p>
            <a:pPr lvl="1"/>
            <a:r>
              <a:rPr lang="cs-CZ" dirty="0" smtClean="0"/>
              <a:t>Výroba z obilí</a:t>
            </a:r>
          </a:p>
          <a:p>
            <a:pPr lvl="1"/>
            <a:r>
              <a:rPr lang="cs-CZ" dirty="0" smtClean="0"/>
              <a:t>To musí naklíčit – cukry jsou získávány </a:t>
            </a:r>
            <a:r>
              <a:rPr lang="cs-CZ" dirty="0" err="1" smtClean="0"/>
              <a:t>rozkldem</a:t>
            </a:r>
            <a:r>
              <a:rPr lang="cs-CZ" dirty="0" smtClean="0"/>
              <a:t> škrobů při klíčení</a:t>
            </a:r>
          </a:p>
          <a:p>
            <a:r>
              <a:rPr lang="cs-CZ" dirty="0" smtClean="0"/>
              <a:t>Víno</a:t>
            </a:r>
          </a:p>
          <a:p>
            <a:pPr lvl="1"/>
            <a:r>
              <a:rPr lang="cs-CZ" dirty="0" smtClean="0"/>
              <a:t>Cukry v přírodní formě</a:t>
            </a:r>
          </a:p>
          <a:p>
            <a:pPr lvl="1"/>
            <a:r>
              <a:rPr lang="cs-CZ" dirty="0" smtClean="0"/>
              <a:t>Technologicky „nejjednodušší“ výroba</a:t>
            </a:r>
          </a:p>
          <a:p>
            <a:r>
              <a:rPr lang="cs-CZ" dirty="0" smtClean="0"/>
              <a:t>Destiláty</a:t>
            </a:r>
          </a:p>
          <a:p>
            <a:pPr lvl="1"/>
            <a:r>
              <a:rPr lang="cs-CZ" dirty="0" smtClean="0"/>
              <a:t>Cukry jsou získávány kvašením ovoce</a:t>
            </a:r>
          </a:p>
          <a:p>
            <a:pPr lvl="1"/>
            <a:r>
              <a:rPr lang="cs-CZ" dirty="0" smtClean="0"/>
              <a:t>Je možné doslazovat</a:t>
            </a:r>
          </a:p>
          <a:p>
            <a:pPr lvl="1"/>
            <a:r>
              <a:rPr lang="cs-CZ" dirty="0" smtClean="0"/>
              <a:t>Kvas je nutné destilovat – </a:t>
            </a:r>
            <a:r>
              <a:rPr lang="cs-CZ" smtClean="0"/>
              <a:t>energeticky náročné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530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Alkoholové kvašení: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cs.wikipedia.org/wiki/Alkoholov%C3%A9_kva%C5%A1en%C3%AD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116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Alkoholové kvasné procesy</vt:lpstr>
      <vt:lpstr>Obecná definice</vt:lpstr>
      <vt:lpstr>Aerobní a anaerobní kvašení</vt:lpstr>
      <vt:lpstr>Omezení fermentace</vt:lpstr>
      <vt:lpstr>Základní rozdíly výroby  alkoholických nápojů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65</cp:revision>
  <dcterms:created xsi:type="dcterms:W3CDTF">2012-02-05T17:57:02Z</dcterms:created>
  <dcterms:modified xsi:type="dcterms:W3CDTF">2013-06-19T10:23:03Z</dcterms:modified>
</cp:coreProperties>
</file>