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72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thano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289629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VY_32_INOVACE_08_CH9_metanol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Metanol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Metanol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Font typeface="Arial" pitchFamily="34" charset="0"/>
              <a:buChar char="•"/>
            </a:pPr>
            <a:r>
              <a:rPr lang="cs-CZ" b="1" dirty="0" err="1"/>
              <a:t>Methanol</a:t>
            </a:r>
            <a:r>
              <a:rPr lang="cs-CZ" dirty="0"/>
              <a:t> (mimo chemii dle pravidel českého pravopisu </a:t>
            </a:r>
            <a:r>
              <a:rPr lang="cs-CZ" b="1" dirty="0"/>
              <a:t>metanol</a:t>
            </a:r>
            <a:r>
              <a:rPr lang="cs-CZ" dirty="0"/>
              <a:t>), </a:t>
            </a:r>
            <a:r>
              <a:rPr lang="cs-CZ" b="1" dirty="0" err="1"/>
              <a:t>methylalkohol</a:t>
            </a:r>
            <a:r>
              <a:rPr lang="cs-CZ" dirty="0"/>
              <a:t>, </a:t>
            </a:r>
            <a:r>
              <a:rPr lang="cs-CZ" b="1" dirty="0" err="1"/>
              <a:t>karbinol</a:t>
            </a:r>
            <a:r>
              <a:rPr lang="cs-CZ" dirty="0"/>
              <a:t> je nejjednodušší alifatický </a:t>
            </a:r>
            <a:r>
              <a:rPr lang="cs-CZ" dirty="0" smtClean="0"/>
              <a:t>alkohol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Používá </a:t>
            </a:r>
            <a:r>
              <a:rPr lang="cs-CZ" dirty="0"/>
              <a:t>se pro něj též dnes již zastaralý název </a:t>
            </a:r>
            <a:r>
              <a:rPr lang="cs-CZ" b="1" dirty="0"/>
              <a:t>dřevný líh</a:t>
            </a:r>
            <a:r>
              <a:rPr lang="cs-CZ" dirty="0"/>
              <a:t> či </a:t>
            </a:r>
            <a:r>
              <a:rPr lang="cs-CZ" b="1" dirty="0"/>
              <a:t>dřevitý </a:t>
            </a:r>
            <a:r>
              <a:rPr lang="cs-CZ" b="1" dirty="0" smtClean="0"/>
              <a:t>líh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Jde </a:t>
            </a:r>
            <a:r>
              <a:rPr lang="cs-CZ" dirty="0"/>
              <a:t>o bezbarvou, alkoholicky páchnoucí kapalinu, neomezeně mísitelnou s </a:t>
            </a:r>
            <a:r>
              <a:rPr lang="cs-CZ" dirty="0" smtClean="0"/>
              <a:t>vodou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těkavý, hořlavý a silně jedovatý, což je problém při záměně s </a:t>
            </a:r>
            <a:r>
              <a:rPr lang="cs-CZ" dirty="0" err="1" smtClean="0"/>
              <a:t>ethanolem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err="1" smtClean="0"/>
              <a:t>Methanol</a:t>
            </a:r>
            <a:r>
              <a:rPr lang="cs-CZ" dirty="0" smtClean="0"/>
              <a:t> </a:t>
            </a:r>
            <a:r>
              <a:rPr lang="cs-CZ" dirty="0"/>
              <a:t>vzniká i při alkoholovém kvašení, avšak nikoliv v množství ohrožujícím život (povolené množství je 12 </a:t>
            </a:r>
            <a:r>
              <a:rPr lang="cs-CZ" dirty="0" smtClean="0"/>
              <a:t>gramů na</a:t>
            </a:r>
            <a:r>
              <a:rPr lang="cs-CZ" dirty="0"/>
              <a:t> litr)</a:t>
            </a:r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Původně se vyráběl suchou destilací dřeva, především bukového, přičemž vzniká směs </a:t>
            </a:r>
            <a:r>
              <a:rPr lang="cs-CZ" dirty="0" err="1"/>
              <a:t>methanolu</a:t>
            </a:r>
            <a:r>
              <a:rPr lang="cs-CZ" dirty="0"/>
              <a:t>, kyseliny octové a </a:t>
            </a:r>
            <a:r>
              <a:rPr lang="cs-CZ" dirty="0" smtClean="0"/>
              <a:t>acetonu</a:t>
            </a:r>
          </a:p>
          <a:p>
            <a:r>
              <a:rPr lang="cs-CZ" dirty="0" smtClean="0"/>
              <a:t>Podle </a:t>
            </a:r>
            <a:r>
              <a:rPr lang="cs-CZ" dirty="0"/>
              <a:t>této metody výroby dostal triviální název </a:t>
            </a:r>
            <a:r>
              <a:rPr lang="cs-CZ" i="1" dirty="0"/>
              <a:t>dřevný </a:t>
            </a:r>
            <a:r>
              <a:rPr lang="cs-CZ" i="1" dirty="0" smtClean="0"/>
              <a:t>líh</a:t>
            </a:r>
          </a:p>
          <a:p>
            <a:r>
              <a:rPr lang="cs-CZ" dirty="0" smtClean="0"/>
              <a:t>V </a:t>
            </a:r>
            <a:r>
              <a:rPr lang="cs-CZ" dirty="0"/>
              <a:t>současné době se průmyslově vyrábí katalytickou hydrogenací oxidu uhelnatého z vodního </a:t>
            </a:r>
            <a:r>
              <a:rPr lang="cs-CZ" dirty="0" smtClean="0"/>
              <a:t>plynu</a:t>
            </a:r>
          </a:p>
          <a:p>
            <a:r>
              <a:rPr lang="cs-CZ" dirty="0" smtClean="0"/>
              <a:t>Průmyslové </a:t>
            </a:r>
            <a:r>
              <a:rPr lang="cs-CZ" dirty="0"/>
              <a:t>postupy syntézy vyvinuly např. firmy </a:t>
            </a:r>
            <a:r>
              <a:rPr lang="cs-CZ" dirty="0" err="1"/>
              <a:t>Lurgi</a:t>
            </a:r>
            <a:r>
              <a:rPr lang="cs-CZ" dirty="0"/>
              <a:t> a ICI (</a:t>
            </a:r>
            <a:r>
              <a:rPr lang="cs-CZ" dirty="0" err="1"/>
              <a:t>Imperial</a:t>
            </a:r>
            <a:r>
              <a:rPr lang="cs-CZ" dirty="0"/>
              <a:t> </a:t>
            </a:r>
            <a:r>
              <a:rPr lang="cs-CZ" dirty="0" err="1"/>
              <a:t>Chemical</a:t>
            </a:r>
            <a:r>
              <a:rPr lang="cs-CZ" dirty="0"/>
              <a:t> </a:t>
            </a:r>
            <a:r>
              <a:rPr lang="cs-CZ" dirty="0" err="1"/>
              <a:t>Industries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Postup </a:t>
            </a:r>
            <a:r>
              <a:rPr lang="cs-CZ" dirty="0"/>
              <a:t>vždy zahrnuje kompresi syntézního plynu (tj. směsi CO+H</a:t>
            </a:r>
            <a:r>
              <a:rPr lang="cs-CZ" baseline="-25000" dirty="0"/>
              <a:t>2</a:t>
            </a:r>
            <a:r>
              <a:rPr lang="cs-CZ" dirty="0"/>
              <a:t>, získané např. reformováním zemního plynu) a následnou výše uvedenou chemickou přeměnu zpravidla provedenou při teplotách 250-260 C za vysokého tlaku 5-10 </a:t>
            </a:r>
            <a:r>
              <a:rPr lang="cs-CZ" dirty="0" err="1"/>
              <a:t>MPa</a:t>
            </a:r>
            <a:r>
              <a:rPr lang="cs-CZ" dirty="0"/>
              <a:t> (dříve ještě více) na </a:t>
            </a:r>
            <a:r>
              <a:rPr lang="cs-CZ" dirty="0" smtClean="0"/>
              <a:t>katalyzátoru</a:t>
            </a:r>
          </a:p>
          <a:p>
            <a:r>
              <a:rPr lang="cs-CZ" dirty="0" smtClean="0"/>
              <a:t>Z </a:t>
            </a:r>
            <a:r>
              <a:rPr lang="cs-CZ" dirty="0"/>
              <a:t>oddělené kapaliny se nejprve vydestilují lehčí vedlejší </a:t>
            </a:r>
            <a:r>
              <a:rPr lang="cs-CZ" dirty="0" smtClean="0"/>
              <a:t>produkty </a:t>
            </a:r>
            <a:r>
              <a:rPr lang="cs-CZ" dirty="0"/>
              <a:t>a následně se odděluje čistý </a:t>
            </a:r>
            <a:r>
              <a:rPr lang="cs-CZ" dirty="0" err="1"/>
              <a:t>methanol</a:t>
            </a:r>
            <a:r>
              <a:rPr lang="cs-CZ" dirty="0"/>
              <a:t> od vody coby dalšího vedlejšího </a:t>
            </a:r>
            <a:r>
              <a:rPr lang="cs-CZ" dirty="0" smtClean="0"/>
              <a:t>produktu</a:t>
            </a:r>
          </a:p>
          <a:p>
            <a:r>
              <a:rPr lang="cs-CZ" dirty="0" smtClean="0"/>
              <a:t>Takto </a:t>
            </a:r>
            <a:r>
              <a:rPr lang="cs-CZ" dirty="0"/>
              <a:t>se na světě např. v r 2007 vyrobilo </a:t>
            </a:r>
            <a:r>
              <a:rPr lang="cs-CZ" sz="5100" b="1" dirty="0"/>
              <a:t>40 </a:t>
            </a:r>
            <a:r>
              <a:rPr lang="cs-CZ" sz="5100" b="1" dirty="0" err="1"/>
              <a:t>Mt</a:t>
            </a:r>
            <a:r>
              <a:rPr lang="cs-CZ" sz="5100" b="1" dirty="0"/>
              <a:t> </a:t>
            </a:r>
            <a:r>
              <a:rPr lang="cs-CZ" dirty="0" err="1"/>
              <a:t>methanolu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610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Rozpoznání metanolu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 smtClean="0"/>
              <a:t>Methanol</a:t>
            </a:r>
            <a:r>
              <a:rPr lang="cs-CZ" dirty="0" smtClean="0"/>
              <a:t> </a:t>
            </a:r>
            <a:r>
              <a:rPr lang="cs-CZ" dirty="0"/>
              <a:t>se prokazuje laboratorně plynovou </a:t>
            </a:r>
            <a:r>
              <a:rPr lang="cs-CZ" dirty="0" smtClean="0"/>
              <a:t>chromatografií</a:t>
            </a:r>
          </a:p>
          <a:p>
            <a:r>
              <a:rPr lang="cs-CZ" dirty="0" smtClean="0"/>
              <a:t>Podle chuti</a:t>
            </a:r>
            <a:r>
              <a:rPr lang="cs-CZ" dirty="0"/>
              <a:t>, vůně ani vzhledu ho rozpoznat </a:t>
            </a:r>
            <a:r>
              <a:rPr lang="cs-CZ" dirty="0" smtClean="0"/>
              <a:t>nelze</a:t>
            </a:r>
          </a:p>
          <a:p>
            <a:r>
              <a:rPr lang="cs-CZ" dirty="0" smtClean="0"/>
              <a:t>Orientačně </a:t>
            </a:r>
            <a:r>
              <a:rPr lang="cs-CZ" dirty="0"/>
              <a:t>ho bezpečně nelze odlišit ani podle barvy </a:t>
            </a:r>
            <a:r>
              <a:rPr lang="cs-CZ" dirty="0" smtClean="0"/>
              <a:t>plamene</a:t>
            </a:r>
          </a:p>
          <a:p>
            <a:r>
              <a:rPr lang="cs-CZ" dirty="0" smtClean="0"/>
              <a:t>Líh </a:t>
            </a:r>
            <a:r>
              <a:rPr lang="cs-CZ" dirty="0"/>
              <a:t>v běžném alkoholu (tj. </a:t>
            </a:r>
            <a:r>
              <a:rPr lang="cs-CZ" dirty="0" err="1"/>
              <a:t>ethanol</a:t>
            </a:r>
            <a:r>
              <a:rPr lang="cs-CZ" dirty="0"/>
              <a:t>) má po zapálení rovněž jako </a:t>
            </a:r>
            <a:r>
              <a:rPr lang="cs-CZ" dirty="0" err="1"/>
              <a:t>methanol</a:t>
            </a:r>
            <a:r>
              <a:rPr lang="cs-CZ" dirty="0"/>
              <a:t> modrou barvu </a:t>
            </a:r>
            <a:r>
              <a:rPr lang="cs-CZ" dirty="0" smtClean="0"/>
              <a:t>plamene</a:t>
            </a:r>
          </a:p>
          <a:p>
            <a:r>
              <a:rPr lang="cs-CZ" dirty="0" smtClean="0"/>
              <a:t>Tuto </a:t>
            </a:r>
            <a:r>
              <a:rPr lang="cs-CZ" dirty="0"/>
              <a:t>zkoušku proto nelze v žádném případě doporučit jako ujištění před konzumací alkoholických nápojů neznámého nebo pochybného </a:t>
            </a:r>
            <a:r>
              <a:rPr lang="cs-CZ" dirty="0" smtClean="0"/>
              <a:t>původu</a:t>
            </a:r>
          </a:p>
          <a:p>
            <a:r>
              <a:rPr lang="cs-CZ" dirty="0" smtClean="0"/>
              <a:t>Další </a:t>
            </a:r>
            <a:r>
              <a:rPr lang="cs-CZ" dirty="0"/>
              <a:t>způsob zjištění obsahu metanolu je jeho oxidace na formaldehyd pomoci manganistanu </a:t>
            </a:r>
            <a:r>
              <a:rPr lang="cs-CZ" dirty="0" smtClean="0"/>
              <a:t>draselného</a:t>
            </a:r>
          </a:p>
          <a:p>
            <a:r>
              <a:rPr lang="cs-CZ" dirty="0" smtClean="0"/>
              <a:t>Jestliže </a:t>
            </a:r>
            <a:r>
              <a:rPr lang="cs-CZ" dirty="0"/>
              <a:t>je metanol přítomen, manganistan se redukuje na oxid manganičitý, vyloučený v pevném </a:t>
            </a:r>
            <a:r>
              <a:rPr lang="cs-CZ" dirty="0" smtClean="0"/>
              <a:t>stavu</a:t>
            </a:r>
          </a:p>
          <a:p>
            <a:r>
              <a:rPr lang="cs-CZ" dirty="0" smtClean="0"/>
              <a:t>Tento </a:t>
            </a:r>
            <a:r>
              <a:rPr lang="cs-CZ" dirty="0"/>
              <a:t>pokus lze popsat jednoduchým </a:t>
            </a:r>
            <a:r>
              <a:rPr lang="cs-CZ" dirty="0" smtClean="0"/>
              <a:t>příkladem</a:t>
            </a:r>
          </a:p>
          <a:p>
            <a:r>
              <a:rPr lang="cs-CZ" dirty="0" smtClean="0"/>
              <a:t>V </a:t>
            </a:r>
            <a:r>
              <a:rPr lang="cs-CZ" dirty="0"/>
              <a:t>nádobě se smísí asi 1 ml vzorku s 4 ml 40% kyseliny sírové. Za stálého chlazení a promíchávání se postupně přidává asi 1 g jemně drceného manganistanu. V případě, že vzorek obsahuje metanol, zmizí červenofialové zbarvení roztoku a začne sedimentovat oxid </a:t>
            </a:r>
            <a:r>
              <a:rPr lang="cs-CZ" dirty="0" smtClean="0"/>
              <a:t>manganičitý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74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Jedovatost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760640"/>
          </a:xfrm>
        </p:spPr>
        <p:txBody>
          <a:bodyPr>
            <a:noAutofit/>
          </a:bodyPr>
          <a:lstStyle/>
          <a:p>
            <a:r>
              <a:rPr lang="cs-CZ" sz="1400" dirty="0"/>
              <a:t>Jedovatost </a:t>
            </a:r>
            <a:r>
              <a:rPr lang="cs-CZ" sz="1400" dirty="0" err="1"/>
              <a:t>methanolu</a:t>
            </a:r>
            <a:r>
              <a:rPr lang="cs-CZ" sz="1400" dirty="0"/>
              <a:t> nespočívá až tolik v působení této látky (byť způsobuje útlum centrálního nervového systému), jako spíše v působení jejích rozkladných produktů –formaldehydu a kyseliny </a:t>
            </a:r>
            <a:r>
              <a:rPr lang="cs-CZ" sz="1400" dirty="0" smtClean="0"/>
              <a:t>mravenčí</a:t>
            </a:r>
          </a:p>
          <a:p>
            <a:r>
              <a:rPr lang="cs-CZ" sz="1400" dirty="0" err="1" smtClean="0"/>
              <a:t>Methanol</a:t>
            </a:r>
            <a:r>
              <a:rPr lang="cs-CZ" sz="1400" dirty="0" smtClean="0"/>
              <a:t> </a:t>
            </a:r>
            <a:r>
              <a:rPr lang="cs-CZ" sz="1400" dirty="0"/>
              <a:t>samotný se metabolizuje zhruba poloviční rychlostí oproti </a:t>
            </a:r>
            <a:r>
              <a:rPr lang="cs-CZ" sz="1400" dirty="0" err="1" smtClean="0"/>
              <a:t>ethanolu</a:t>
            </a:r>
            <a:endParaRPr lang="cs-CZ" sz="1400" dirty="0" smtClean="0"/>
          </a:p>
          <a:p>
            <a:r>
              <a:rPr lang="cs-CZ" sz="1400" dirty="0" smtClean="0"/>
              <a:t>Celková </a:t>
            </a:r>
            <a:r>
              <a:rPr lang="cs-CZ" sz="1400" dirty="0"/>
              <a:t>eliminace </a:t>
            </a:r>
            <a:r>
              <a:rPr lang="cs-CZ" sz="1400" dirty="0" err="1"/>
              <a:t>methanolu</a:t>
            </a:r>
            <a:r>
              <a:rPr lang="cs-CZ" sz="1400" dirty="0"/>
              <a:t> je pomalá, odpovídá zhruba sedmině rychlosti pro </a:t>
            </a:r>
            <a:r>
              <a:rPr lang="cs-CZ" sz="1400" dirty="0" err="1" smtClean="0"/>
              <a:t>ethanol</a:t>
            </a:r>
            <a:endParaRPr lang="cs-CZ" sz="1400" dirty="0" smtClean="0"/>
          </a:p>
          <a:p>
            <a:r>
              <a:rPr lang="cs-CZ" sz="1400" dirty="0" smtClean="0"/>
              <a:t>Navíc </a:t>
            </a:r>
            <a:r>
              <a:rPr lang="cs-CZ" sz="1400" dirty="0"/>
              <a:t>má </a:t>
            </a:r>
            <a:r>
              <a:rPr lang="cs-CZ" sz="1400" dirty="0" err="1"/>
              <a:t>ethanol</a:t>
            </a:r>
            <a:r>
              <a:rPr lang="cs-CZ" sz="1400" dirty="0"/>
              <a:t> asi dvacetkrát vyšší afinitu k </a:t>
            </a:r>
            <a:r>
              <a:rPr lang="cs-CZ" sz="1400" dirty="0" err="1"/>
              <a:t>alkoholdehydrogenáze</a:t>
            </a:r>
            <a:r>
              <a:rPr lang="cs-CZ" sz="1400" dirty="0"/>
              <a:t> než </a:t>
            </a:r>
            <a:r>
              <a:rPr lang="cs-CZ" sz="1400" dirty="0" err="1"/>
              <a:t>methanol</a:t>
            </a:r>
            <a:r>
              <a:rPr lang="cs-CZ" sz="1400" dirty="0"/>
              <a:t>, proto je preferovaným </a:t>
            </a:r>
            <a:r>
              <a:rPr lang="cs-CZ" sz="1400" dirty="0" smtClean="0"/>
              <a:t>substrátem</a:t>
            </a:r>
          </a:p>
          <a:p>
            <a:r>
              <a:rPr lang="cs-CZ" sz="1400" dirty="0" smtClean="0"/>
              <a:t>To </a:t>
            </a:r>
            <a:r>
              <a:rPr lang="cs-CZ" sz="1400" dirty="0"/>
              <a:t>umožňuje podávat </a:t>
            </a:r>
            <a:r>
              <a:rPr lang="cs-CZ" sz="1400" dirty="0" err="1"/>
              <a:t>ethanol</a:t>
            </a:r>
            <a:r>
              <a:rPr lang="cs-CZ" sz="1400" dirty="0"/>
              <a:t> (nebo též </a:t>
            </a:r>
            <a:r>
              <a:rPr lang="cs-CZ" sz="1400" dirty="0" err="1"/>
              <a:t>fomepizol</a:t>
            </a:r>
            <a:r>
              <a:rPr lang="cs-CZ" sz="1400" dirty="0"/>
              <a:t>) jako </a:t>
            </a:r>
            <a:r>
              <a:rPr lang="cs-CZ" sz="1400" dirty="0" err="1"/>
              <a:t>antidotum</a:t>
            </a:r>
            <a:r>
              <a:rPr lang="cs-CZ" sz="1400" dirty="0"/>
              <a:t> při intoxikaci, protože se výrazně zpomalí metabolismus </a:t>
            </a:r>
            <a:r>
              <a:rPr lang="cs-CZ" sz="1400" dirty="0" err="1"/>
              <a:t>methanolu</a:t>
            </a:r>
            <a:r>
              <a:rPr lang="cs-CZ" sz="1400" dirty="0"/>
              <a:t> a podstatně se tak sníží </a:t>
            </a:r>
            <a:r>
              <a:rPr lang="cs-CZ" sz="1400" dirty="0" err="1"/>
              <a:t>jehobiochemické</a:t>
            </a:r>
            <a:r>
              <a:rPr lang="cs-CZ" sz="1400" dirty="0"/>
              <a:t> a klinické </a:t>
            </a:r>
            <a:r>
              <a:rPr lang="cs-CZ" sz="1400" dirty="0" smtClean="0"/>
              <a:t>účinky</a:t>
            </a:r>
          </a:p>
          <a:p>
            <a:r>
              <a:rPr lang="cs-CZ" sz="1400" dirty="0" smtClean="0"/>
              <a:t>Hlavním </a:t>
            </a:r>
            <a:r>
              <a:rPr lang="cs-CZ" sz="1400" dirty="0"/>
              <a:t>rizikem při intoxikaci </a:t>
            </a:r>
            <a:r>
              <a:rPr lang="cs-CZ" sz="1400" dirty="0" err="1"/>
              <a:t>methanolem</a:t>
            </a:r>
            <a:r>
              <a:rPr lang="cs-CZ" sz="1400" dirty="0"/>
              <a:t> je metabolická acidóza se zvětšeným anionovým </a:t>
            </a:r>
            <a:r>
              <a:rPr lang="cs-CZ" sz="1400" dirty="0" smtClean="0"/>
              <a:t>oknem</a:t>
            </a:r>
          </a:p>
          <a:p>
            <a:r>
              <a:rPr lang="cs-CZ" sz="1400" dirty="0" smtClean="0"/>
              <a:t>Je </a:t>
            </a:r>
            <a:r>
              <a:rPr lang="cs-CZ" sz="1400" dirty="0"/>
              <a:t>způsobena hromaděním kyseliny mravenčí a v pozdější fázi </a:t>
            </a:r>
            <a:r>
              <a:rPr lang="cs-CZ" sz="1400" dirty="0" err="1"/>
              <a:t>takékyseliny</a:t>
            </a:r>
            <a:r>
              <a:rPr lang="cs-CZ" sz="1400" dirty="0"/>
              <a:t> mléčné. Dochází k útlumu centrálního nervového systému. Poškozuje se sítnice, může dojít k trvalé úplné </a:t>
            </a:r>
            <a:r>
              <a:rPr lang="cs-CZ" sz="1400" dirty="0" smtClean="0"/>
              <a:t>slepotě</a:t>
            </a:r>
          </a:p>
          <a:p>
            <a:r>
              <a:rPr lang="cs-CZ" sz="1400" dirty="0" smtClean="0"/>
              <a:t>Důvodem </a:t>
            </a:r>
            <a:r>
              <a:rPr lang="cs-CZ" sz="1400" dirty="0"/>
              <a:t>častého poškození sítnice je pravděpodobně fakt, že (vyjma jater) k odbourávání </a:t>
            </a:r>
            <a:r>
              <a:rPr lang="cs-CZ" sz="1400" dirty="0" err="1"/>
              <a:t>methanolu</a:t>
            </a:r>
            <a:r>
              <a:rPr lang="cs-CZ" sz="1400" dirty="0"/>
              <a:t> na jeho jedovaté produkty dochází právě mimo jiné v </a:t>
            </a:r>
            <a:r>
              <a:rPr lang="cs-CZ" sz="1400" dirty="0" smtClean="0"/>
              <a:t>sítnici</a:t>
            </a:r>
          </a:p>
          <a:p>
            <a:r>
              <a:rPr lang="cs-CZ" sz="1400" dirty="0"/>
              <a:t> K časným příznakům otravy patří opilost a </a:t>
            </a:r>
            <a:r>
              <a:rPr lang="cs-CZ" sz="1400" dirty="0" smtClean="0"/>
              <a:t>ospalost</a:t>
            </a:r>
          </a:p>
          <a:p>
            <a:r>
              <a:rPr lang="cs-CZ" sz="1400" dirty="0" smtClean="0"/>
              <a:t>Po </a:t>
            </a:r>
            <a:r>
              <a:rPr lang="cs-CZ" sz="1400" dirty="0"/>
              <a:t>8 až 36 hodinách se přidávají bolesti hlavy, závratě, kóma, případně </a:t>
            </a:r>
            <a:r>
              <a:rPr lang="cs-CZ" sz="1400" dirty="0" smtClean="0"/>
              <a:t>křeče</a:t>
            </a:r>
          </a:p>
          <a:p>
            <a:r>
              <a:rPr lang="cs-CZ" sz="1400" dirty="0" smtClean="0"/>
              <a:t>Zornice</a:t>
            </a:r>
            <a:r>
              <a:rPr lang="cs-CZ" sz="1400" dirty="0"/>
              <a:t> jsou roztažené, s pomalou nebo žádnou reakcí na světlo. Zrak je zhoršený nebo rozmazaný, může zůstat na úrovni vnímání světla nebo může nastat úplná </a:t>
            </a:r>
            <a:r>
              <a:rPr lang="cs-CZ" sz="1400" dirty="0" smtClean="0"/>
              <a:t>slepota</a:t>
            </a:r>
          </a:p>
          <a:p>
            <a:r>
              <a:rPr lang="cs-CZ" sz="1400" dirty="0" smtClean="0"/>
              <a:t>V </a:t>
            </a:r>
            <a:r>
              <a:rPr lang="cs-CZ" sz="1400" dirty="0"/>
              <a:t>akutní fázi je běžné překrvení </a:t>
            </a:r>
            <a:r>
              <a:rPr lang="cs-CZ" sz="1400" dirty="0" smtClean="0"/>
              <a:t>čočky</a:t>
            </a:r>
          </a:p>
          <a:p>
            <a:r>
              <a:rPr lang="cs-CZ" sz="1400" dirty="0" smtClean="0"/>
              <a:t>Běžně </a:t>
            </a:r>
            <a:r>
              <a:rPr lang="cs-CZ" sz="1400" dirty="0"/>
              <a:t>se vyskytují bolesti břicha, občas akutní </a:t>
            </a:r>
            <a:r>
              <a:rPr lang="cs-CZ" sz="1400" dirty="0" smtClean="0"/>
              <a:t>pankreatitida</a:t>
            </a:r>
            <a:endParaRPr lang="cs-CZ" sz="1400" dirty="0"/>
          </a:p>
          <a:p>
            <a:r>
              <a:rPr lang="cs-CZ" sz="1400" dirty="0" err="1"/>
              <a:t>Methanol</a:t>
            </a:r>
            <a:r>
              <a:rPr lang="cs-CZ" sz="1400" dirty="0"/>
              <a:t> se snadno vstřebává všemi cestami, tedy především z trávicího traktu, vdechováním nebo přes kůži. Již požití dávek 4–10 cm</a:t>
            </a:r>
            <a:r>
              <a:rPr lang="cs-CZ" sz="1400" baseline="30000" dirty="0"/>
              <a:t>3</a:t>
            </a:r>
            <a:r>
              <a:rPr lang="cs-CZ" sz="1400" dirty="0"/>
              <a:t> může způsobit trvalou slepotu. Individuální rozdíly ve vnímavosti jsou značné, byla hlášena přežití i po dávkách 500–600 cm</a:t>
            </a:r>
            <a:r>
              <a:rPr lang="cs-CZ" sz="1400" baseline="30000" dirty="0"/>
              <a:t>3</a:t>
            </a:r>
            <a:r>
              <a:rPr lang="cs-CZ" sz="1400" dirty="0"/>
              <a:t> (možná i díky současnému požívání </a:t>
            </a:r>
            <a:r>
              <a:rPr lang="cs-CZ" sz="1400" dirty="0" err="1"/>
              <a:t>ethanolu</a:t>
            </a:r>
            <a:r>
              <a:rPr lang="cs-CZ" sz="1400" dirty="0"/>
              <a:t>). Při hromadné otravě po požití falšovaného vína (v roce 1986 v Itálii) bylo zjištěno, že při hladinách pod 200 mg/dm</a:t>
            </a:r>
            <a:r>
              <a:rPr lang="cs-CZ" sz="1400" baseline="30000" dirty="0"/>
              <a:t>3</a:t>
            </a:r>
            <a:r>
              <a:rPr lang="cs-CZ" sz="1400" dirty="0"/>
              <a:t> kyseliny mravenčí v moči se nevyvinuly žádné příznaky ani klinické projevy intoxikace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41630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</a:t>
            </a:r>
            <a:r>
              <a:rPr lang="cs-CZ" dirty="0"/>
              <a:t>intoxikaci </a:t>
            </a:r>
            <a:r>
              <a:rPr lang="cs-CZ" dirty="0" err="1"/>
              <a:t>methanolem</a:t>
            </a:r>
            <a:r>
              <a:rPr lang="cs-CZ" dirty="0"/>
              <a:t> je </a:t>
            </a:r>
            <a:r>
              <a:rPr lang="cs-CZ" dirty="0" err="1" smtClean="0"/>
              <a:t>třebavypít</a:t>
            </a:r>
            <a:r>
              <a:rPr lang="cs-CZ" dirty="0" smtClean="0"/>
              <a:t> </a:t>
            </a:r>
            <a:r>
              <a:rPr lang="cs-CZ" dirty="0"/>
              <a:t>dvě deci kvalitního 40% alkoholu (např. vodka) </a:t>
            </a:r>
            <a:endParaRPr lang="cs-CZ" dirty="0" smtClean="0"/>
          </a:p>
          <a:p>
            <a:r>
              <a:rPr lang="cs-CZ" dirty="0" smtClean="0"/>
              <a:t>Okamžitě vyhledat </a:t>
            </a:r>
            <a:r>
              <a:rPr lang="cs-CZ" dirty="0"/>
              <a:t>lékařskou </a:t>
            </a:r>
            <a:r>
              <a:rPr lang="cs-CZ" dirty="0" smtClean="0"/>
              <a:t>pomoc</a:t>
            </a:r>
          </a:p>
          <a:p>
            <a:r>
              <a:rPr lang="cs-CZ" dirty="0" err="1" smtClean="0"/>
              <a:t>Ethylalkohol</a:t>
            </a:r>
            <a:r>
              <a:rPr lang="cs-CZ" dirty="0" smtClean="0"/>
              <a:t> </a:t>
            </a:r>
            <a:r>
              <a:rPr lang="cs-CZ" dirty="0"/>
              <a:t>totiž zpomalí rozklad </a:t>
            </a:r>
            <a:r>
              <a:rPr lang="cs-CZ" dirty="0" err="1"/>
              <a:t>methanolu</a:t>
            </a:r>
            <a:r>
              <a:rPr lang="cs-CZ" dirty="0"/>
              <a:t> a vytvoří tak prostor pro lékařský </a:t>
            </a:r>
            <a:r>
              <a:rPr lang="cs-CZ" dirty="0" smtClean="0"/>
              <a:t>zásah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828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/>
              <a:t>Metanol: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cs.wikipedia.org/wiki/Methanol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130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Metanol</vt:lpstr>
      <vt:lpstr>Obecná definice</vt:lpstr>
      <vt:lpstr>Výroba</vt:lpstr>
      <vt:lpstr>Rozpoznání metanolu</vt:lpstr>
      <vt:lpstr>Jedovatost</vt:lpstr>
      <vt:lpstr>První pomoc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68</cp:revision>
  <dcterms:created xsi:type="dcterms:W3CDTF">2012-02-05T17:57:02Z</dcterms:created>
  <dcterms:modified xsi:type="dcterms:W3CDTF">2013-06-19T10:22:48Z</dcterms:modified>
</cp:coreProperties>
</file>