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0" r:id="rId5"/>
    <p:sldId id="271" r:id="rId6"/>
    <p:sldId id="272" r:id="rId7"/>
    <p:sldId id="273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Ethano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808054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VY_32_INOVACE_09_CH9_etanol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Etanol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smtClean="0"/>
              <a:t>Etanol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Autofit/>
          </a:bodyPr>
          <a:lstStyle/>
          <a:p>
            <a:r>
              <a:rPr lang="cs-CZ" sz="2300" b="1" dirty="0" err="1"/>
              <a:t>Ethanol</a:t>
            </a:r>
            <a:r>
              <a:rPr lang="cs-CZ" sz="2300" dirty="0"/>
              <a:t> </a:t>
            </a:r>
            <a:r>
              <a:rPr lang="cs-CZ" sz="2300" dirty="0" smtClean="0"/>
              <a:t>), </a:t>
            </a:r>
            <a:r>
              <a:rPr lang="cs-CZ" sz="2300" dirty="0"/>
              <a:t>nebo </a:t>
            </a:r>
            <a:r>
              <a:rPr lang="cs-CZ" sz="2300" b="1" dirty="0" err="1"/>
              <a:t>ethylalkohol</a:t>
            </a:r>
            <a:r>
              <a:rPr lang="cs-CZ" sz="2300" dirty="0"/>
              <a:t> (hovorově </a:t>
            </a:r>
            <a:r>
              <a:rPr lang="cs-CZ" sz="2300" b="1" dirty="0"/>
              <a:t>líh</a:t>
            </a:r>
            <a:r>
              <a:rPr lang="cs-CZ" sz="2300" dirty="0"/>
              <a:t> či </a:t>
            </a:r>
            <a:r>
              <a:rPr lang="cs-CZ" sz="2300" b="1" dirty="0"/>
              <a:t>alkohol</a:t>
            </a:r>
            <a:r>
              <a:rPr lang="cs-CZ" sz="2300" dirty="0"/>
              <a:t>) je druhý nejnižší </a:t>
            </a:r>
            <a:r>
              <a:rPr lang="cs-CZ" sz="2300" dirty="0" smtClean="0"/>
              <a:t>alkohol </a:t>
            </a:r>
          </a:p>
          <a:p>
            <a:r>
              <a:rPr lang="cs-CZ" sz="2300" dirty="0" smtClean="0"/>
              <a:t>Je </a:t>
            </a:r>
            <a:r>
              <a:rPr lang="cs-CZ" sz="2300" dirty="0"/>
              <a:t>to bezbarvá kapalina ostré, ale ve zředění příjemné alkoholické vůně, která je základní součástí alkoholických </a:t>
            </a:r>
            <a:r>
              <a:rPr lang="cs-CZ" sz="2300" dirty="0" smtClean="0"/>
              <a:t>nápojů </a:t>
            </a:r>
          </a:p>
          <a:p>
            <a:r>
              <a:rPr lang="cs-CZ" sz="2300" dirty="0" smtClean="0"/>
              <a:t>Je </a:t>
            </a:r>
            <a:r>
              <a:rPr lang="cs-CZ" sz="2300" dirty="0"/>
              <a:t>snadno zápalný a je proto klasifikován jako hořlavina 1. </a:t>
            </a:r>
            <a:r>
              <a:rPr lang="cs-CZ" sz="2300" dirty="0" smtClean="0"/>
              <a:t>třídy</a:t>
            </a:r>
          </a:p>
          <a:p>
            <a:r>
              <a:rPr lang="cs-CZ" sz="2300" dirty="0" err="1" smtClean="0"/>
              <a:t>Ethanol</a:t>
            </a:r>
            <a:r>
              <a:rPr lang="cs-CZ" sz="2300" dirty="0" smtClean="0"/>
              <a:t> </a:t>
            </a:r>
            <a:r>
              <a:rPr lang="cs-CZ" sz="2300" dirty="0"/>
              <a:t>je po tisíce let konzumován ve formě alkoholických </a:t>
            </a:r>
            <a:r>
              <a:rPr lang="cs-CZ" sz="2300" dirty="0" smtClean="0"/>
              <a:t>nápojů</a:t>
            </a:r>
          </a:p>
          <a:p>
            <a:r>
              <a:rPr lang="cs-CZ" sz="2300" dirty="0" smtClean="0"/>
              <a:t>Působení </a:t>
            </a:r>
            <a:r>
              <a:rPr lang="cs-CZ" sz="2300" dirty="0" err="1"/>
              <a:t>ethanolu</a:t>
            </a:r>
            <a:r>
              <a:rPr lang="cs-CZ" sz="2300" dirty="0"/>
              <a:t> závisí na tom, jak je organizmus zvyklý ho přijímat a jaká je </a:t>
            </a:r>
            <a:r>
              <a:rPr lang="cs-CZ" sz="2300" dirty="0" smtClean="0"/>
              <a:t>celková tělesná váha</a:t>
            </a:r>
          </a:p>
          <a:p>
            <a:r>
              <a:rPr lang="cs-CZ" sz="2300" dirty="0" smtClean="0"/>
              <a:t>V </a:t>
            </a:r>
            <a:r>
              <a:rPr lang="cs-CZ" sz="2300" dirty="0"/>
              <a:t>malých dávkách </a:t>
            </a:r>
            <a:r>
              <a:rPr lang="cs-CZ" sz="2300" dirty="0" err="1"/>
              <a:t>ethanol</a:t>
            </a:r>
            <a:r>
              <a:rPr lang="cs-CZ" sz="2300" dirty="0"/>
              <a:t> krátkodobě způsobuje euforii a pocit uvolnění, ve větších pak deprese, ztrátu koordinace pohybů těla (působením na mozeček), sníženou vnímavost, prodloužení reakce a útlum rozumových schopností, případně i </a:t>
            </a:r>
            <a:r>
              <a:rPr lang="cs-CZ" sz="2300" dirty="0" smtClean="0"/>
              <a:t>agresivitu </a:t>
            </a:r>
          </a:p>
          <a:p>
            <a:r>
              <a:rPr lang="cs-CZ" sz="2300" dirty="0" smtClean="0"/>
              <a:t>Mnohem </a:t>
            </a:r>
            <a:r>
              <a:rPr lang="cs-CZ" sz="2300" dirty="0"/>
              <a:t>významnější vliv na lidské tělo a psychiku má jeho metabolit, </a:t>
            </a:r>
            <a:r>
              <a:rPr lang="cs-CZ" sz="2300" dirty="0" smtClean="0"/>
              <a:t>acetaldehyd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Největší část produkce </a:t>
            </a:r>
            <a:r>
              <a:rPr lang="cs-CZ" dirty="0" err="1"/>
              <a:t>ethanolu</a:t>
            </a:r>
            <a:r>
              <a:rPr lang="cs-CZ" dirty="0"/>
              <a:t> se připravuje z jednoduchých sacharidů (cukrů) alkoholovým </a:t>
            </a:r>
            <a:r>
              <a:rPr lang="cs-CZ" dirty="0" smtClean="0"/>
              <a:t>kvašením</a:t>
            </a:r>
          </a:p>
          <a:p>
            <a:r>
              <a:rPr lang="cs-CZ" dirty="0" smtClean="0"/>
              <a:t>Používá </a:t>
            </a:r>
            <a:r>
              <a:rPr lang="cs-CZ" dirty="0"/>
              <a:t>se k tomu jak cukerného roztoku (o maximální koncentraci 20 %), tak přímo přírodních surovin sacharidy obsahující, jako jsou např. brambory nebo cukrová </a:t>
            </a:r>
            <a:r>
              <a:rPr lang="cs-CZ" dirty="0" smtClean="0"/>
              <a:t>třtina</a:t>
            </a:r>
          </a:p>
          <a:p>
            <a:r>
              <a:rPr lang="cs-CZ" dirty="0" smtClean="0"/>
              <a:t>Kvašením </a:t>
            </a:r>
            <a:r>
              <a:rPr lang="cs-CZ" dirty="0"/>
              <a:t>vzniká </a:t>
            </a:r>
            <a:r>
              <a:rPr lang="cs-CZ" i="1" dirty="0"/>
              <a:t>zápara</a:t>
            </a:r>
            <a:r>
              <a:rPr lang="cs-CZ" dirty="0"/>
              <a:t>, tj. velmi zředěný vodný roztok </a:t>
            </a:r>
            <a:r>
              <a:rPr lang="cs-CZ" dirty="0" err="1"/>
              <a:t>ethanolu</a:t>
            </a:r>
            <a:r>
              <a:rPr lang="cs-CZ" dirty="0"/>
              <a:t> (maximálně 15 </a:t>
            </a:r>
            <a:r>
              <a:rPr lang="cs-CZ" dirty="0" smtClean="0"/>
              <a:t>%)</a:t>
            </a:r>
          </a:p>
          <a:p>
            <a:r>
              <a:rPr lang="cs-CZ" dirty="0" smtClean="0"/>
              <a:t>Synteticky </a:t>
            </a:r>
            <a:r>
              <a:rPr lang="cs-CZ" dirty="0"/>
              <a:t>se </a:t>
            </a:r>
            <a:r>
              <a:rPr lang="cs-CZ" dirty="0" err="1"/>
              <a:t>ethanol</a:t>
            </a:r>
            <a:r>
              <a:rPr lang="cs-CZ" dirty="0"/>
              <a:t> připravuje katalytickou hydratací </a:t>
            </a:r>
            <a:r>
              <a:rPr lang="cs-CZ" dirty="0" err="1"/>
              <a:t>ethenu</a:t>
            </a:r>
            <a:r>
              <a:rPr lang="cs-CZ" dirty="0"/>
              <a:t> (etylenu)</a:t>
            </a:r>
          </a:p>
          <a:p>
            <a:r>
              <a:rPr lang="cs-CZ" dirty="0" smtClean="0"/>
              <a:t>Takto </a:t>
            </a:r>
            <a:r>
              <a:rPr lang="cs-CZ" dirty="0"/>
              <a:t>připravený </a:t>
            </a:r>
            <a:r>
              <a:rPr lang="cs-CZ" dirty="0" err="1"/>
              <a:t>ethanol</a:t>
            </a:r>
            <a:r>
              <a:rPr lang="cs-CZ" dirty="0"/>
              <a:t> má mnohem méně nečistot než kvasný a je tedy kvalitnější.</a:t>
            </a:r>
          </a:p>
          <a:p>
            <a:r>
              <a:rPr lang="cs-CZ" dirty="0"/>
              <a:t>Další způsob syntetické přípravy spočívá v katalytické hydrogenaci acetaldehydu, který může být průmyslově vyráběn hydratací acetylenu:</a:t>
            </a:r>
          </a:p>
          <a:p>
            <a:r>
              <a:rPr lang="cs-CZ" dirty="0"/>
              <a:t>HC≡CH + H</a:t>
            </a:r>
            <a:r>
              <a:rPr lang="cs-CZ" baseline="-25000" dirty="0"/>
              <a:t>2</a:t>
            </a:r>
            <a:r>
              <a:rPr lang="cs-CZ" dirty="0"/>
              <a:t> + H</a:t>
            </a:r>
            <a:r>
              <a:rPr lang="cs-CZ" baseline="-25000" dirty="0"/>
              <a:t>2</a:t>
            </a:r>
            <a:r>
              <a:rPr lang="cs-CZ" dirty="0"/>
              <a:t>O → CH</a:t>
            </a:r>
            <a:r>
              <a:rPr lang="cs-CZ" baseline="-25000" dirty="0"/>
              <a:t>3</a:t>
            </a:r>
            <a:r>
              <a:rPr lang="cs-CZ" dirty="0"/>
              <a:t>–CHO,CH</a:t>
            </a:r>
            <a:r>
              <a:rPr lang="cs-CZ" baseline="-25000" dirty="0"/>
              <a:t>3</a:t>
            </a:r>
            <a:r>
              <a:rPr lang="cs-CZ" dirty="0"/>
              <a:t>–CHO + H</a:t>
            </a:r>
            <a:r>
              <a:rPr lang="cs-CZ" baseline="-25000" dirty="0"/>
              <a:t>2</a:t>
            </a:r>
            <a:r>
              <a:rPr lang="cs-CZ" dirty="0"/>
              <a:t> → CH</a:t>
            </a:r>
            <a:r>
              <a:rPr lang="cs-CZ" baseline="-25000" dirty="0"/>
              <a:t>3</a:t>
            </a:r>
            <a:r>
              <a:rPr lang="cs-CZ" dirty="0"/>
              <a:t>–CH</a:t>
            </a:r>
            <a:r>
              <a:rPr lang="cs-CZ" baseline="-25000" dirty="0"/>
              <a:t>2</a:t>
            </a:r>
            <a:r>
              <a:rPr lang="cs-CZ" dirty="0"/>
              <a:t>OH.</a:t>
            </a:r>
          </a:p>
        </p:txBody>
      </p:sp>
    </p:spTree>
    <p:extLst>
      <p:ext uri="{BB962C8B-B14F-4D97-AF65-F5344CB8AC3E}">
        <p14:creationId xmlns:p14="http://schemas.microsoft.com/office/powerpoint/2010/main" val="821066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Nejznámějším </a:t>
            </a:r>
            <a:r>
              <a:rPr lang="cs-CZ" dirty="0"/>
              <a:t>použitím </a:t>
            </a:r>
            <a:r>
              <a:rPr lang="cs-CZ" dirty="0" err="1"/>
              <a:t>ethanolu</a:t>
            </a:r>
            <a:r>
              <a:rPr lang="cs-CZ" dirty="0"/>
              <a:t> je výroba alkoholických </a:t>
            </a:r>
            <a:r>
              <a:rPr lang="cs-CZ" dirty="0" smtClean="0"/>
              <a:t>nápojů</a:t>
            </a:r>
          </a:p>
          <a:p>
            <a:r>
              <a:rPr lang="cs-CZ" dirty="0" smtClean="0"/>
              <a:t>Také </a:t>
            </a:r>
            <a:r>
              <a:rPr lang="cs-CZ" dirty="0"/>
              <a:t>se používá pro zlepšení výkonu spalovacích motorů jako přídavek do pohonných </a:t>
            </a:r>
            <a:r>
              <a:rPr lang="cs-CZ" dirty="0" smtClean="0"/>
              <a:t>hmot</a:t>
            </a:r>
          </a:p>
          <a:p>
            <a:r>
              <a:rPr lang="cs-CZ" dirty="0" smtClean="0"/>
              <a:t>V </a:t>
            </a:r>
            <a:r>
              <a:rPr lang="cs-CZ" dirty="0"/>
              <a:t>lékařství se používá jako rozpouštědlo (např. jódu, tím vzniká tzv. jodová tinktura), při přípravě některých kapalných přípravků pro vnitřní i vnější </a:t>
            </a:r>
            <a:r>
              <a:rPr lang="cs-CZ" dirty="0" smtClean="0"/>
              <a:t>použití</a:t>
            </a:r>
          </a:p>
          <a:p>
            <a:r>
              <a:rPr lang="cs-CZ" dirty="0" smtClean="0"/>
              <a:t>K dezinfekci </a:t>
            </a:r>
            <a:r>
              <a:rPr lang="cs-CZ" dirty="0"/>
              <a:t>neporaněné </a:t>
            </a:r>
            <a:r>
              <a:rPr lang="cs-CZ" dirty="0" smtClean="0"/>
              <a:t>kůže</a:t>
            </a:r>
          </a:p>
          <a:p>
            <a:r>
              <a:rPr lang="cs-CZ" dirty="0" smtClean="0"/>
              <a:t>V </a:t>
            </a:r>
            <a:r>
              <a:rPr lang="cs-CZ" dirty="0"/>
              <a:t>oblasti kosmetiky se uplatňuje při výrobě </a:t>
            </a:r>
            <a:r>
              <a:rPr lang="cs-CZ" dirty="0" smtClean="0"/>
              <a:t>voňavek</a:t>
            </a:r>
          </a:p>
          <a:p>
            <a:r>
              <a:rPr lang="cs-CZ" dirty="0" smtClean="0"/>
              <a:t>Tento </a:t>
            </a:r>
            <a:r>
              <a:rPr lang="cs-CZ" dirty="0"/>
              <a:t>alkohol má své místo i při výrobě čisticích prostředků, např. </a:t>
            </a:r>
            <a:r>
              <a:rPr lang="cs-CZ" dirty="0" err="1"/>
              <a:t>Okeny</a:t>
            </a:r>
            <a:r>
              <a:rPr lang="cs-CZ" dirty="0"/>
              <a:t>.</a:t>
            </a:r>
          </a:p>
          <a:p>
            <a:r>
              <a:rPr lang="cs-CZ" dirty="0"/>
              <a:t>V chemickém průmyslu se používá jako surovina, zejména při výrobě dalších organických sloučenin</a:t>
            </a:r>
            <a:r>
              <a:rPr lang="cs-CZ" dirty="0" smtClean="0"/>
              <a:t>:</a:t>
            </a:r>
          </a:p>
          <a:p>
            <a:pPr lvl="1"/>
            <a:r>
              <a:rPr lang="cs-CZ" dirty="0" smtClean="0"/>
              <a:t>kyseliny </a:t>
            </a:r>
            <a:r>
              <a:rPr lang="cs-CZ" dirty="0"/>
              <a:t>octové</a:t>
            </a:r>
          </a:p>
          <a:p>
            <a:pPr lvl="1"/>
            <a:r>
              <a:rPr lang="cs-CZ" dirty="0" err="1"/>
              <a:t>ethenu</a:t>
            </a:r>
            <a:endParaRPr lang="cs-CZ" dirty="0"/>
          </a:p>
          <a:p>
            <a:pPr lvl="1"/>
            <a:r>
              <a:rPr lang="cs-CZ" dirty="0" err="1"/>
              <a:t>diethyletheru</a:t>
            </a:r>
            <a:endParaRPr lang="cs-CZ" dirty="0"/>
          </a:p>
          <a:p>
            <a:pPr lvl="1"/>
            <a:r>
              <a:rPr lang="cs-CZ" dirty="0" err="1"/>
              <a:t>ethylacetátu</a:t>
            </a:r>
            <a:endParaRPr lang="cs-CZ" dirty="0"/>
          </a:p>
          <a:p>
            <a:pPr lvl="1"/>
            <a:r>
              <a:rPr lang="cs-CZ" dirty="0" err="1"/>
              <a:t>ethylakrylátu</a:t>
            </a:r>
            <a:endParaRPr lang="cs-CZ" dirty="0"/>
          </a:p>
          <a:p>
            <a:pPr lvl="1"/>
            <a:r>
              <a:rPr lang="cs-CZ" dirty="0" err="1"/>
              <a:t>ethylaminu</a:t>
            </a:r>
            <a:endParaRPr lang="cs-CZ" dirty="0"/>
          </a:p>
          <a:p>
            <a:pPr lvl="1"/>
            <a:r>
              <a:rPr lang="cs-CZ" dirty="0" err="1"/>
              <a:t>diethylaminu</a:t>
            </a:r>
            <a:endParaRPr lang="cs-CZ" dirty="0"/>
          </a:p>
          <a:p>
            <a:pPr lvl="1"/>
            <a:r>
              <a:rPr lang="cs-CZ" dirty="0" err="1"/>
              <a:t>triethylaminu</a:t>
            </a:r>
            <a:r>
              <a:rPr lang="cs-CZ" dirty="0"/>
              <a:t> aj.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4866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 fontScale="62500" lnSpcReduction="20000"/>
          </a:bodyPr>
          <a:lstStyle/>
          <a:p>
            <a:r>
              <a:rPr lang="cs-CZ" dirty="0" err="1" smtClean="0"/>
              <a:t>Ethanol</a:t>
            </a:r>
            <a:r>
              <a:rPr lang="cs-CZ" dirty="0" smtClean="0"/>
              <a:t> </a:t>
            </a:r>
            <a:r>
              <a:rPr lang="cs-CZ" dirty="0"/>
              <a:t>se dostává do organismu nejčastěji trávicí soustavou, po požití alkoholických </a:t>
            </a:r>
            <a:r>
              <a:rPr lang="cs-CZ" dirty="0" smtClean="0"/>
              <a:t>nápojů</a:t>
            </a:r>
          </a:p>
          <a:p>
            <a:r>
              <a:rPr lang="cs-CZ" dirty="0" smtClean="0"/>
              <a:t>Vstřebávání </a:t>
            </a:r>
            <a:r>
              <a:rPr lang="cs-CZ" dirty="0"/>
              <a:t>alkoholu je možné v celé trávicí </a:t>
            </a:r>
            <a:r>
              <a:rPr lang="cs-CZ" dirty="0" smtClean="0"/>
              <a:t>soustavě</a:t>
            </a:r>
          </a:p>
          <a:p>
            <a:r>
              <a:rPr lang="cs-CZ" dirty="0" smtClean="0"/>
              <a:t>K </a:t>
            </a:r>
            <a:r>
              <a:rPr lang="cs-CZ" dirty="0"/>
              <a:t>prvnímu vstřebávání dochází už v dutině </a:t>
            </a:r>
            <a:r>
              <a:rPr lang="cs-CZ" dirty="0" smtClean="0"/>
              <a:t>ústní</a:t>
            </a:r>
          </a:p>
          <a:p>
            <a:r>
              <a:rPr lang="cs-CZ" dirty="0" smtClean="0"/>
              <a:t>Nejvíce se </a:t>
            </a:r>
            <a:r>
              <a:rPr lang="cs-CZ" dirty="0"/>
              <a:t>však vstřebává v tenkém </a:t>
            </a:r>
            <a:r>
              <a:rPr lang="cs-CZ" dirty="0" smtClean="0"/>
              <a:t>střevě</a:t>
            </a:r>
          </a:p>
          <a:p>
            <a:r>
              <a:rPr lang="cs-CZ" dirty="0" smtClean="0"/>
              <a:t>Hladina </a:t>
            </a:r>
            <a:r>
              <a:rPr lang="cs-CZ" dirty="0"/>
              <a:t>etanolu v krvi závisí na: </a:t>
            </a:r>
            <a:endParaRPr lang="cs-CZ" dirty="0" smtClean="0"/>
          </a:p>
          <a:p>
            <a:pPr lvl="1"/>
            <a:r>
              <a:rPr lang="cs-CZ" dirty="0" smtClean="0"/>
              <a:t>množství </a:t>
            </a:r>
            <a:r>
              <a:rPr lang="cs-CZ" dirty="0"/>
              <a:t>požité </a:t>
            </a:r>
            <a:r>
              <a:rPr lang="cs-CZ" dirty="0" smtClean="0"/>
              <a:t>látky</a:t>
            </a:r>
          </a:p>
          <a:p>
            <a:pPr lvl="1"/>
            <a:r>
              <a:rPr lang="cs-CZ" dirty="0" smtClean="0"/>
              <a:t>tělesné hmotnosti</a:t>
            </a:r>
          </a:p>
          <a:p>
            <a:pPr lvl="1"/>
            <a:r>
              <a:rPr lang="cs-CZ" dirty="0" smtClean="0"/>
              <a:t>rychlosti absorpce</a:t>
            </a:r>
          </a:p>
          <a:p>
            <a:pPr lvl="1"/>
            <a:r>
              <a:rPr lang="cs-CZ" dirty="0" smtClean="0"/>
              <a:t>rychlosti detoxikace</a:t>
            </a:r>
          </a:p>
          <a:p>
            <a:r>
              <a:rPr lang="cs-CZ" dirty="0" smtClean="0"/>
              <a:t>Eliminace </a:t>
            </a:r>
            <a:r>
              <a:rPr lang="cs-CZ" dirty="0"/>
              <a:t>(biotransformace) alkoholu probíhá zhruba kinetikou nultého řádu, rychlostí asi 1 g/10 kg tělesné váhy za </a:t>
            </a:r>
            <a:r>
              <a:rPr lang="cs-CZ" dirty="0" smtClean="0"/>
              <a:t>hodinu</a:t>
            </a:r>
          </a:p>
          <a:p>
            <a:r>
              <a:rPr lang="cs-CZ" dirty="0" smtClean="0"/>
              <a:t>Hladina </a:t>
            </a:r>
            <a:r>
              <a:rPr lang="cs-CZ" dirty="0"/>
              <a:t>klesá cca o 0,15 ‰ za 1 </a:t>
            </a:r>
            <a:r>
              <a:rPr lang="cs-CZ" dirty="0" smtClean="0"/>
              <a:t>hodinu</a:t>
            </a:r>
          </a:p>
          <a:p>
            <a:r>
              <a:rPr lang="cs-CZ" dirty="0" smtClean="0"/>
              <a:t>K </a:t>
            </a:r>
            <a:r>
              <a:rPr lang="cs-CZ" dirty="0"/>
              <a:t>detoxikaci 100 g alkoholu obsažených asi v jednom litru vína, kdy hladina dosáhne přibližně 2,2 ‰, je nutných zhruba 13 </a:t>
            </a:r>
            <a:r>
              <a:rPr lang="cs-CZ" dirty="0" smtClean="0"/>
              <a:t>hodin</a:t>
            </a:r>
          </a:p>
          <a:p>
            <a:r>
              <a:rPr lang="cs-CZ" dirty="0" smtClean="0"/>
              <a:t>Pro </a:t>
            </a:r>
            <a:r>
              <a:rPr lang="cs-CZ" dirty="0"/>
              <a:t>přibližné určení hladiny etanolu v krvi lze použít </a:t>
            </a:r>
            <a:r>
              <a:rPr lang="cs-CZ" dirty="0" smtClean="0"/>
              <a:t>vzorec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požitý </a:t>
            </a:r>
            <a:r>
              <a:rPr lang="cs-CZ" dirty="0"/>
              <a:t>alkohol v gramech / (tělesná hmotnost muže × 0,68, nebo tělesná hmotnost ženy × 0,55) = promile etanolu v </a:t>
            </a:r>
            <a:r>
              <a:rPr lang="cs-CZ" dirty="0" smtClean="0"/>
              <a:t>krvi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996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 v organismu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Fyziologická hranice etanolu v krvi je 0,03–0,1 promile</a:t>
            </a:r>
          </a:p>
          <a:p>
            <a:r>
              <a:rPr lang="cs-CZ" dirty="0"/>
              <a:t>Hodnoty 0,3–0,5 promile svědčí o požití alkoholického nápoje 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Rozmezí </a:t>
            </a:r>
            <a:endParaRPr lang="cs-CZ" dirty="0"/>
          </a:p>
          <a:p>
            <a:pPr lvl="1"/>
            <a:r>
              <a:rPr lang="cs-CZ" dirty="0"/>
              <a:t>0,5-1,0 promile se jedná o podnapilost</a:t>
            </a:r>
          </a:p>
          <a:p>
            <a:pPr lvl="1"/>
            <a:r>
              <a:rPr lang="cs-CZ" dirty="0"/>
              <a:t>1,0–1,5 promile znamená mírný stupeň opilosti</a:t>
            </a:r>
          </a:p>
          <a:p>
            <a:pPr lvl="1"/>
            <a:r>
              <a:rPr lang="cs-CZ" dirty="0"/>
              <a:t>1,5–2,0 promile pak střední stupeň opilosti s jasnými klinickými příznaky</a:t>
            </a:r>
          </a:p>
          <a:p>
            <a:pPr lvl="1"/>
            <a:r>
              <a:rPr lang="cs-CZ" dirty="0"/>
              <a:t>2,0–3,0 promile je hodnoceno jako těžký stupeň opilosti </a:t>
            </a:r>
          </a:p>
          <a:p>
            <a:pPr lvl="1"/>
            <a:r>
              <a:rPr lang="cs-CZ" dirty="0"/>
              <a:t>při hodnotách vyšších než 3,0 promile hovoříme o akutní otravě alkoholem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987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8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/>
              <a:t>Etanol: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cs.wikipedia.org/wiki/Ethanol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279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Etanol</vt:lpstr>
      <vt:lpstr>Obecná definice</vt:lpstr>
      <vt:lpstr>Výroba</vt:lpstr>
      <vt:lpstr>Použití</vt:lpstr>
      <vt:lpstr>Požití</vt:lpstr>
      <vt:lpstr>Alkohol v organismu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66</cp:revision>
  <dcterms:created xsi:type="dcterms:W3CDTF">2012-02-05T17:57:02Z</dcterms:created>
  <dcterms:modified xsi:type="dcterms:W3CDTF">2013-06-19T10:22:39Z</dcterms:modified>
</cp:coreProperties>
</file>