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64" r:id="rId4"/>
    <p:sldId id="270" r:id="rId5"/>
    <p:sldId id="272" r:id="rId6"/>
    <p:sldId id="271" r:id="rId7"/>
    <p:sldId id="273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54" autoAdjust="0"/>
    <p:restoredTop sz="94660"/>
  </p:normalViewPr>
  <p:slideViewPr>
    <p:cSldViewPr>
      <p:cViewPr varScale="1">
        <p:scale>
          <a:sx n="92" d="100"/>
          <a:sy n="92" d="100"/>
        </p:scale>
        <p:origin x="-103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7674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1891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4544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1832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22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2361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4428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3971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430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5221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9355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6099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Ethylenglykol" TargetMode="External"/><Relationship Id="rId2" Type="http://schemas.openxmlformats.org/officeDocument/2006/relationships/hyperlink" Target="http://cs.wikipedia.org/wiki/Polyoly#D.C4.9Blen.C3.AD_alkohol.C5.A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Glycero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5229200"/>
            <a:ext cx="5407152" cy="1045464"/>
          </a:xfrm>
          <a:prstGeom prst="rect">
            <a:avLst/>
          </a:prstGeom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9290564"/>
              </p:ext>
            </p:extLst>
          </p:nvPr>
        </p:nvGraphicFramePr>
        <p:xfrm>
          <a:off x="647564" y="1412776"/>
          <a:ext cx="7848872" cy="185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5125"/>
                <a:gridCol w="562374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škola Kolín V., Mnichovická 62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</a:t>
                      </a:r>
                      <a:r>
                        <a:rPr lang="cs-CZ" baseline="0" dirty="0" smtClean="0"/>
                        <a:t> Jiří Mejda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Datum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23. 1.</a:t>
                      </a:r>
                      <a:r>
                        <a:rPr lang="cs-CZ" baseline="0" dirty="0" smtClean="0"/>
                        <a:t> 2012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VY_32_INOVACE_10_CH9_polyoly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Polyoly</a:t>
                      </a: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2874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cs-CZ" dirty="0" err="1" smtClean="0"/>
              <a:t>Polyoly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9. třída</a:t>
            </a:r>
            <a:endParaRPr lang="cs-CZ" dirty="0"/>
          </a:p>
        </p:txBody>
      </p:sp>
      <p:sp>
        <p:nvSpPr>
          <p:cNvPr id="4" name="TextovéPole 5"/>
          <p:cNvSpPr txBox="1"/>
          <p:nvPr/>
        </p:nvSpPr>
        <p:spPr>
          <a:xfrm>
            <a:off x="1151620" y="5229200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Anotace: Materiál je připraven jako materiál pro sdílení ve školní síti pro samostudium nebo pro prezentaci na projektoru.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82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Obecná definice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Alkoholy můžeme dělit z několika hledisek do více skupin. Základní dělení vychází z počtu hydroxylových skupin vázaných k uhlovodíkovému zbytku:</a:t>
            </a:r>
          </a:p>
          <a:p>
            <a:r>
              <a:rPr lang="cs-CZ" dirty="0"/>
              <a:t>alkoholy (jednosytné) - obsahují jednu hydroxylovou skupinu</a:t>
            </a:r>
          </a:p>
          <a:p>
            <a:r>
              <a:rPr lang="cs-CZ" dirty="0"/>
              <a:t>dioly (dvojsytné alkoholy) - obsahují dvě vázané -OH skupiny</a:t>
            </a:r>
          </a:p>
          <a:p>
            <a:r>
              <a:rPr lang="cs-CZ" dirty="0"/>
              <a:t>trioly (trojsytné alkoholy) - obsahují tří vázané -OH skupiny</a:t>
            </a:r>
          </a:p>
          <a:p>
            <a:r>
              <a:rPr lang="cs-CZ" dirty="0" err="1"/>
              <a:t>tetraoly</a:t>
            </a:r>
            <a:r>
              <a:rPr lang="cs-CZ" dirty="0"/>
              <a:t> (</a:t>
            </a:r>
            <a:r>
              <a:rPr lang="cs-CZ" dirty="0" err="1"/>
              <a:t>čtyřsytné</a:t>
            </a:r>
            <a:r>
              <a:rPr lang="cs-CZ" dirty="0"/>
              <a:t> alkoholy) - obsahují čtyři vázané -OH skupiny</a:t>
            </a:r>
          </a:p>
          <a:p>
            <a:r>
              <a:rPr lang="cs-CZ" dirty="0" err="1"/>
              <a:t>pentaoly</a:t>
            </a:r>
            <a:r>
              <a:rPr lang="cs-CZ" dirty="0"/>
              <a:t>, </a:t>
            </a:r>
            <a:r>
              <a:rPr lang="cs-CZ" dirty="0" err="1"/>
              <a:t>hexaoly</a:t>
            </a:r>
            <a:r>
              <a:rPr lang="cs-CZ" dirty="0"/>
              <a:t>, </a:t>
            </a:r>
            <a:r>
              <a:rPr lang="cs-CZ" dirty="0" err="1"/>
              <a:t>heptaoly</a:t>
            </a:r>
            <a:r>
              <a:rPr lang="cs-CZ" dirty="0"/>
              <a:t>, atd.</a:t>
            </a:r>
          </a:p>
          <a:p>
            <a:r>
              <a:rPr lang="cs-CZ" dirty="0" err="1"/>
              <a:t>polyoly</a:t>
            </a:r>
            <a:r>
              <a:rPr lang="cs-CZ" dirty="0"/>
              <a:t> - vícesytné alkoholy</a:t>
            </a:r>
          </a:p>
        </p:txBody>
      </p:sp>
    </p:spTree>
    <p:extLst>
      <p:ext uri="{BB962C8B-B14F-4D97-AF65-F5344CB8AC3E}">
        <p14:creationId xmlns:p14="http://schemas.microsoft.com/office/powerpoint/2010/main" val="4287049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Etylenglykol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688632"/>
          </a:xfrm>
        </p:spPr>
        <p:txBody>
          <a:bodyPr>
            <a:normAutofit fontScale="77500" lnSpcReduction="20000"/>
          </a:bodyPr>
          <a:lstStyle/>
          <a:p>
            <a:r>
              <a:rPr lang="cs-CZ" b="1" dirty="0" err="1"/>
              <a:t>Ethylenglykol</a:t>
            </a:r>
            <a:r>
              <a:rPr lang="cs-CZ" dirty="0"/>
              <a:t> (psaný také jako </a:t>
            </a:r>
            <a:r>
              <a:rPr lang="cs-CZ" b="1" dirty="0"/>
              <a:t>etylenglykol</a:t>
            </a:r>
            <a:r>
              <a:rPr lang="cs-CZ" dirty="0"/>
              <a:t>), systematický název </a:t>
            </a:r>
            <a:r>
              <a:rPr lang="cs-CZ" i="1" dirty="0"/>
              <a:t>ethano-1,2-diol</a:t>
            </a:r>
            <a:r>
              <a:rPr lang="cs-CZ" dirty="0"/>
              <a:t> (nebo </a:t>
            </a:r>
            <a:r>
              <a:rPr lang="cs-CZ" i="1" dirty="0"/>
              <a:t>1,2-ethandiol</a:t>
            </a:r>
            <a:r>
              <a:rPr lang="cs-CZ" dirty="0"/>
              <a:t>) </a:t>
            </a:r>
            <a:endParaRPr lang="cs-CZ" dirty="0" smtClean="0"/>
          </a:p>
          <a:p>
            <a:r>
              <a:rPr lang="cs-CZ" dirty="0" smtClean="0"/>
              <a:t>v</a:t>
            </a:r>
            <a:r>
              <a:rPr lang="cs-CZ" dirty="0"/>
              <a:t> průmyslu známý také jako </a:t>
            </a:r>
            <a:r>
              <a:rPr lang="cs-CZ" dirty="0" err="1"/>
              <a:t>Fridex</a:t>
            </a:r>
            <a:r>
              <a:rPr lang="cs-CZ" dirty="0"/>
              <a:t> je alkohol se dvěma -OH skupinami (diol</a:t>
            </a:r>
            <a:r>
              <a:rPr lang="cs-CZ" dirty="0" smtClean="0"/>
              <a:t>)</a:t>
            </a:r>
          </a:p>
          <a:p>
            <a:r>
              <a:rPr lang="cs-CZ" dirty="0" smtClean="0"/>
              <a:t>chemická </a:t>
            </a:r>
            <a:r>
              <a:rPr lang="cs-CZ" dirty="0"/>
              <a:t>sloučenina široce používaná </a:t>
            </a:r>
            <a:r>
              <a:rPr lang="cs-CZ" dirty="0" smtClean="0"/>
              <a:t>v nemrznoucích chladicích </a:t>
            </a:r>
            <a:r>
              <a:rPr lang="cs-CZ" dirty="0"/>
              <a:t>kapalinách pro </a:t>
            </a:r>
            <a:r>
              <a:rPr lang="cs-CZ" dirty="0" smtClean="0"/>
              <a:t>automobily</a:t>
            </a:r>
          </a:p>
          <a:p>
            <a:r>
              <a:rPr lang="cs-CZ" dirty="0" smtClean="0"/>
              <a:t>V</a:t>
            </a:r>
            <a:r>
              <a:rPr lang="cs-CZ" dirty="0"/>
              <a:t> čisté formě jde o viskózní </a:t>
            </a:r>
            <a:r>
              <a:rPr lang="cs-CZ" dirty="0" smtClean="0"/>
              <a:t>jedovatou kapalinu </a:t>
            </a:r>
            <a:r>
              <a:rPr lang="cs-CZ" dirty="0"/>
              <a:t>sladké chuti, bez barvy a </a:t>
            </a:r>
            <a:r>
              <a:rPr lang="cs-CZ" dirty="0" smtClean="0"/>
              <a:t>zápachu</a:t>
            </a:r>
            <a:endParaRPr lang="cs-CZ" b="1" dirty="0" smtClean="0"/>
          </a:p>
          <a:p>
            <a:r>
              <a:rPr lang="cs-CZ" dirty="0" smtClean="0"/>
              <a:t>Díky </a:t>
            </a:r>
            <a:r>
              <a:rPr lang="cs-CZ" dirty="0"/>
              <a:t>nízkému bodu tuhnutí ho lze použít i jako odmrazovací kapalinu pro skla dopravních prostředků a pro </a:t>
            </a:r>
            <a:r>
              <a:rPr lang="cs-CZ" dirty="0" smtClean="0"/>
              <a:t>letadla</a:t>
            </a:r>
          </a:p>
          <a:p>
            <a:r>
              <a:rPr lang="cs-CZ" dirty="0" err="1" smtClean="0"/>
              <a:t>Ethylenglykol</a:t>
            </a:r>
            <a:r>
              <a:rPr lang="cs-CZ" dirty="0" smtClean="0"/>
              <a:t> </a:t>
            </a:r>
            <a:r>
              <a:rPr lang="cs-CZ" dirty="0"/>
              <a:t>je čím dál důležitější pro výrobu plastů, </a:t>
            </a:r>
            <a:r>
              <a:rPr lang="cs-CZ" dirty="0" smtClean="0"/>
              <a:t>zejména polyesterových</a:t>
            </a:r>
            <a:r>
              <a:rPr lang="cs-CZ" dirty="0"/>
              <a:t> vláken a pryskyřic, </a:t>
            </a:r>
            <a:r>
              <a:rPr lang="cs-CZ" dirty="0" smtClean="0"/>
              <a:t>včetně </a:t>
            </a:r>
            <a:r>
              <a:rPr lang="cs-CZ" dirty="0" err="1" smtClean="0"/>
              <a:t>polyethylentereftalátu</a:t>
            </a:r>
            <a:r>
              <a:rPr lang="cs-CZ" dirty="0" smtClean="0"/>
              <a:t> používaného </a:t>
            </a:r>
            <a:r>
              <a:rPr lang="cs-CZ" dirty="0"/>
              <a:t>pro nápojové </a:t>
            </a:r>
            <a:r>
              <a:rPr lang="cs-CZ" dirty="0" smtClean="0"/>
              <a:t>láhve</a:t>
            </a:r>
          </a:p>
          <a:p>
            <a:r>
              <a:rPr lang="cs-CZ" dirty="0" smtClean="0"/>
              <a:t>Schopnost </a:t>
            </a:r>
            <a:r>
              <a:rPr lang="cs-CZ" dirty="0" err="1"/>
              <a:t>ethylenglykolu</a:t>
            </a:r>
            <a:r>
              <a:rPr lang="cs-CZ" dirty="0"/>
              <a:t> fungovat jako nemrznoucí kapalina ho činí důležitou složkou </a:t>
            </a:r>
            <a:r>
              <a:rPr lang="cs-CZ" dirty="0" err="1"/>
              <a:t>vitrifikačních</a:t>
            </a:r>
            <a:r>
              <a:rPr lang="cs-CZ" dirty="0"/>
              <a:t> směsí pro nízkoteplotní uchovávání biologických tkání a </a:t>
            </a:r>
            <a:r>
              <a:rPr lang="cs-CZ" dirty="0" smtClean="0"/>
              <a:t>orgánů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46590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Etylenglykol - toxicita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70000" lnSpcReduction="20000"/>
          </a:bodyPr>
          <a:lstStyle/>
          <a:p>
            <a:r>
              <a:rPr lang="cs-CZ" dirty="0"/>
              <a:t>Hlavní nebezpečí </a:t>
            </a:r>
            <a:r>
              <a:rPr lang="cs-CZ" dirty="0" err="1"/>
              <a:t>ethylenglykolu</a:t>
            </a:r>
            <a:r>
              <a:rPr lang="cs-CZ" dirty="0"/>
              <a:t> je při </a:t>
            </a:r>
            <a:r>
              <a:rPr lang="cs-CZ" dirty="0" smtClean="0"/>
              <a:t>požití</a:t>
            </a:r>
          </a:p>
          <a:p>
            <a:r>
              <a:rPr lang="cs-CZ" dirty="0" smtClean="0"/>
              <a:t>Kvůli </a:t>
            </a:r>
            <a:r>
              <a:rPr lang="cs-CZ" dirty="0"/>
              <a:t>své sladké chuti ho někdy děti a zvířata požijí velké dávky, dostanou-li se k nemrznoucím směsím.</a:t>
            </a:r>
          </a:p>
          <a:p>
            <a:r>
              <a:rPr lang="cs-CZ" dirty="0"/>
              <a:t>Při požití se příznaky otravy projevují ve třech krocích, počínaje zvracením, pak nastane metabolická acidóza a kardiovaskulární poruchy, a nakonec akutní selhání ledvin. </a:t>
            </a:r>
            <a:r>
              <a:rPr lang="cs-CZ" dirty="0" smtClean="0"/>
              <a:t>Nejpodstatnějšími </a:t>
            </a:r>
            <a:r>
              <a:rPr lang="cs-CZ" dirty="0"/>
              <a:t>metabolity způsobujícími toxicitu jsou kyseliny glykolová a šťavelová.</a:t>
            </a:r>
          </a:p>
          <a:p>
            <a:r>
              <a:rPr lang="cs-CZ" dirty="0" smtClean="0"/>
              <a:t>Otrava </a:t>
            </a:r>
            <a:r>
              <a:rPr lang="cs-CZ" dirty="0"/>
              <a:t>je poměrně častá kvůli sladké chuti </a:t>
            </a:r>
            <a:r>
              <a:rPr lang="cs-CZ" dirty="0" err="1"/>
              <a:t>ethylenglykolu</a:t>
            </a:r>
            <a:r>
              <a:rPr lang="cs-CZ" dirty="0"/>
              <a:t>. Proto se v rámci prevence do nemrznoucích kapalin přidává </a:t>
            </a:r>
            <a:r>
              <a:rPr lang="cs-CZ" dirty="0" err="1"/>
              <a:t>denatoniumbenzoát</a:t>
            </a:r>
            <a:r>
              <a:rPr lang="cs-CZ" dirty="0"/>
              <a:t>, který má hořkou chuť.</a:t>
            </a:r>
          </a:p>
          <a:p>
            <a:r>
              <a:rPr lang="cs-CZ" dirty="0"/>
              <a:t>První pomoc: Při požití </a:t>
            </a:r>
            <a:r>
              <a:rPr lang="cs-CZ" dirty="0" err="1"/>
              <a:t>Fridexu</a:t>
            </a:r>
            <a:r>
              <a:rPr lang="cs-CZ" dirty="0"/>
              <a:t> se doporučuje podat otrávenému větší množství tvrdého alkoholu (např. vodky), tím utlumíme metabolismus </a:t>
            </a:r>
            <a:r>
              <a:rPr lang="cs-CZ" dirty="0" err="1"/>
              <a:t>ethylenglykolu</a:t>
            </a:r>
            <a:r>
              <a:rPr lang="cs-CZ" dirty="0"/>
              <a:t>, protože tělo bude přednostně odbourávat </a:t>
            </a:r>
            <a:r>
              <a:rPr lang="cs-CZ" dirty="0" err="1"/>
              <a:t>ethanol</a:t>
            </a:r>
            <a:r>
              <a:rPr lang="cs-CZ" dirty="0"/>
              <a:t> z vodky. Pozor ale na sekundární otravu </a:t>
            </a:r>
            <a:r>
              <a:rPr lang="cs-CZ" dirty="0" err="1"/>
              <a:t>ethanolem</a:t>
            </a:r>
            <a:r>
              <a:rPr lang="cs-CZ" dirty="0"/>
              <a:t>!!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26729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Glycerín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Glycerol</a:t>
            </a:r>
            <a:r>
              <a:rPr lang="cs-CZ" dirty="0"/>
              <a:t>, neboli </a:t>
            </a:r>
            <a:r>
              <a:rPr lang="cs-CZ" b="1" dirty="0"/>
              <a:t>glycerín</a:t>
            </a:r>
            <a:r>
              <a:rPr lang="cs-CZ" dirty="0"/>
              <a:t>, systematickým názvem </a:t>
            </a:r>
            <a:r>
              <a:rPr lang="cs-CZ" b="1" dirty="0"/>
              <a:t>propan-1,2,3-triol</a:t>
            </a:r>
            <a:r>
              <a:rPr lang="cs-CZ" dirty="0"/>
              <a:t>, </a:t>
            </a:r>
            <a:r>
              <a:rPr lang="cs-CZ" dirty="0" smtClean="0"/>
              <a:t>je hygroskopická bezbarvá</a:t>
            </a:r>
            <a:r>
              <a:rPr lang="cs-CZ" dirty="0"/>
              <a:t> viskózní kapalina bez zápachu, sladké </a:t>
            </a:r>
            <a:r>
              <a:rPr lang="cs-CZ" dirty="0" smtClean="0"/>
              <a:t>chuti</a:t>
            </a:r>
          </a:p>
          <a:p>
            <a:r>
              <a:rPr lang="cs-CZ" dirty="0" smtClean="0"/>
              <a:t>Je </a:t>
            </a:r>
            <a:r>
              <a:rPr lang="cs-CZ" dirty="0"/>
              <a:t>důležitou biogenní organickou sloučeninou, neboť je ve formě svých esterů součástí </a:t>
            </a:r>
            <a:r>
              <a:rPr lang="cs-CZ" dirty="0" smtClean="0"/>
              <a:t>tuků</a:t>
            </a:r>
          </a:p>
          <a:p>
            <a:r>
              <a:rPr lang="cs-CZ" dirty="0" smtClean="0"/>
              <a:t>Glycerol </a:t>
            </a:r>
            <a:r>
              <a:rPr lang="cs-CZ" dirty="0"/>
              <a:t>je trojsytný </a:t>
            </a:r>
            <a:r>
              <a:rPr lang="cs-CZ" dirty="0" smtClean="0"/>
              <a:t>alkohol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11045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Použití glycerolu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/>
              <a:t>Glycerol se používá mj. v kosmetických výrobcích, zejména jako přísada v hydratačních krémech a mýdlech, jako zvlhčovadlo v zubních pastách, při výrobě plastických hmot zejména jako změkčovadlo, léčiv, žvýkaček, past, barviv a výbušnin. Používá se též při výrobě bezvodého </a:t>
            </a:r>
            <a:r>
              <a:rPr lang="cs-CZ" dirty="0" err="1"/>
              <a:t>ethanolu</a:t>
            </a:r>
            <a:r>
              <a:rPr lang="cs-CZ" dirty="0"/>
              <a:t> pro odstranění příměsi vody. Můžeme ho také nalézt v e-</a:t>
            </a:r>
            <a:r>
              <a:rPr lang="cs-CZ" dirty="0" err="1"/>
              <a:t>liquidech</a:t>
            </a:r>
            <a:r>
              <a:rPr lang="cs-CZ" dirty="0"/>
              <a:t> (náplní) do elektronických cigaret.</a:t>
            </a:r>
          </a:p>
          <a:p>
            <a:r>
              <a:rPr lang="cs-CZ" dirty="0"/>
              <a:t>Je součástí nemrznoucích směsí, většinou v kombinaci s </a:t>
            </a:r>
            <a:r>
              <a:rPr lang="cs-CZ" dirty="0" err="1"/>
              <a:t>ethylenglykolem</a:t>
            </a:r>
            <a:r>
              <a:rPr lang="cs-CZ" dirty="0"/>
              <a:t>.</a:t>
            </a:r>
          </a:p>
          <a:p>
            <a:r>
              <a:rPr lang="cs-CZ" dirty="0"/>
              <a:t>V potravinářském průmyslu se užívá jako přísada pro úpravu nápojů a méně kvalitních vín, jako sladidlo např. v šlehačkách v bombičkách, jako změkčovadlo želé a jiných cukrovinek atp. Jako součást potravin </a:t>
            </a:r>
            <a:r>
              <a:rPr lang="cs-CZ" dirty="0" smtClean="0"/>
              <a:t>má označení</a:t>
            </a:r>
            <a:r>
              <a:rPr lang="cs-CZ" dirty="0"/>
              <a:t> E 422.</a:t>
            </a:r>
          </a:p>
          <a:p>
            <a:r>
              <a:rPr lang="cs-CZ" dirty="0"/>
              <a:t>V lékařství se užívá při léčbě otoku mozku jako přísada infuzí, ke snižování nitroočního tlaku, při zácpách ke změkčení stolice ve formě glycerinových čípků nebo jako součást klystýrů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1986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1383159"/>
            <a:ext cx="80648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  <a:p>
            <a:r>
              <a:rPr lang="cs-CZ" dirty="0" smtClean="0"/>
              <a:t>Alkoholy</a:t>
            </a:r>
            <a:r>
              <a:rPr lang="cs-CZ" dirty="0"/>
              <a:t>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cs.wikipedia.org/wiki/Polyoly#D.C4.9Blen.C3.AD_alkohol.C5.AF</a:t>
            </a:r>
            <a:endParaRPr lang="cs-CZ" dirty="0" smtClean="0"/>
          </a:p>
          <a:p>
            <a:r>
              <a:rPr lang="cs-CZ" dirty="0"/>
              <a:t>Glykol: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cs.wikipedia.org/wiki/Ethylenglykol</a:t>
            </a:r>
            <a:endParaRPr lang="cs-CZ" dirty="0" smtClean="0"/>
          </a:p>
          <a:p>
            <a:r>
              <a:rPr lang="cs-CZ" dirty="0"/>
              <a:t>Glycerol: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cs.wikipedia.org/wiki/Glycerol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1017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1185</TotalTime>
  <Words>237</Words>
  <Application>Microsoft Office PowerPoint</Application>
  <PresentationFormat>Předvádění na obrazovce (4:3)</PresentationFormat>
  <Paragraphs>49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Polyoly</vt:lpstr>
      <vt:lpstr>Obecná definice</vt:lpstr>
      <vt:lpstr>Etylenglykol</vt:lpstr>
      <vt:lpstr>Etylenglykol - toxicita</vt:lpstr>
      <vt:lpstr>Glycerín</vt:lpstr>
      <vt:lpstr>Použití glycerolu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Využití vzduchu</dc:title>
  <dc:creator>006</dc:creator>
  <cp:lastModifiedBy>Aleš Polívka</cp:lastModifiedBy>
  <cp:revision>70</cp:revision>
  <dcterms:created xsi:type="dcterms:W3CDTF">2012-02-05T17:57:02Z</dcterms:created>
  <dcterms:modified xsi:type="dcterms:W3CDTF">2013-06-19T10:22:31Z</dcterms:modified>
</cp:coreProperties>
</file>