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0" r:id="rId5"/>
    <p:sldId id="271" r:id="rId6"/>
    <p:sldId id="273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tanal" TargetMode="External"/><Relationship Id="rId2" Type="http://schemas.openxmlformats.org/officeDocument/2006/relationships/hyperlink" Target="http://cs.wikipedia.org/wiki/Soubor:Double_head_cow_in_Formaldehyd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Metana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51173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VY_32_INOVACE_11_CH9_aldehydy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Aldehydy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smtClean="0"/>
              <a:t>Aldehydy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  <a:tabLst>
                <a:tab pos="300355" algn="l"/>
              </a:tabLst>
            </a:pPr>
            <a:r>
              <a:rPr lang="cs-CZ" dirty="0">
                <a:latin typeface="Times New Roman"/>
                <a:ea typeface="Times New Roman"/>
              </a:rPr>
              <a:t>Obsahují karbonylovou skupinu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	</a:t>
            </a:r>
            <a:r>
              <a:rPr lang="cs-CZ" dirty="0" smtClean="0">
                <a:latin typeface="Times New Roman"/>
                <a:ea typeface="Times New Roman"/>
              </a:rPr>
              <a:t>R ― </a:t>
            </a:r>
            <a:r>
              <a:rPr lang="cs-CZ" dirty="0">
                <a:latin typeface="Times New Roman"/>
                <a:ea typeface="Times New Roman"/>
              </a:rPr>
              <a:t>C ― </a:t>
            </a:r>
            <a:r>
              <a:rPr lang="cs-CZ" b="1" dirty="0">
                <a:solidFill>
                  <a:srgbClr val="FF0000"/>
                </a:solidFill>
                <a:latin typeface="Times New Roman"/>
                <a:ea typeface="Times New Roman"/>
              </a:rPr>
              <a:t>H</a:t>
            </a:r>
          </a:p>
          <a:p>
            <a:pPr marL="100584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      </a:t>
            </a:r>
            <a:r>
              <a:rPr lang="cs-CZ" dirty="0">
                <a:latin typeface="Times New Roman"/>
                <a:ea typeface="Times New Roman"/>
              </a:rPr>
              <a:t>║</a:t>
            </a:r>
          </a:p>
          <a:p>
            <a:pPr marL="100584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    O</a:t>
            </a:r>
          </a:p>
          <a:p>
            <a:pPr marL="1348740">
              <a:spcAft>
                <a:spcPts val="0"/>
              </a:spcAft>
            </a:pPr>
            <a:endParaRPr lang="cs-CZ" dirty="0">
              <a:latin typeface="Times New Roman"/>
              <a:ea typeface="Times New Roman"/>
            </a:endParaRPr>
          </a:p>
          <a:p>
            <a:pPr lvl="0"/>
            <a:r>
              <a:rPr lang="cs-CZ" b="1" dirty="0"/>
              <a:t>aldehydy</a:t>
            </a:r>
            <a:endParaRPr lang="cs-CZ" dirty="0"/>
          </a:p>
          <a:p>
            <a:pPr lvl="1"/>
            <a:r>
              <a:rPr lang="cs-CZ" dirty="0"/>
              <a:t>koncovka –</a:t>
            </a:r>
            <a:r>
              <a:rPr lang="cs-CZ" b="1" dirty="0"/>
              <a:t> al </a:t>
            </a:r>
            <a:r>
              <a:rPr lang="cs-CZ" dirty="0"/>
              <a:t>(starší názvy)</a:t>
            </a:r>
          </a:p>
          <a:p>
            <a:pPr lvl="1"/>
            <a:r>
              <a:rPr lang="cs-CZ" dirty="0"/>
              <a:t>na karbonylovou skupinu se váže H (vodík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ten se vlivem vysoké elektronegativity kyslíku odštěpuje jako kyselý proton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Formaldehyd = </a:t>
            </a:r>
            <a:r>
              <a:rPr lang="cs-CZ" dirty="0" err="1" smtClean="0"/>
              <a:t>metanal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16732"/>
            <a:ext cx="6059016" cy="568863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H ― C ― H</a:t>
            </a:r>
          </a:p>
          <a:p>
            <a:r>
              <a:rPr lang="cs-CZ" dirty="0"/>
              <a:t>         ║</a:t>
            </a:r>
          </a:p>
          <a:p>
            <a:r>
              <a:rPr lang="cs-CZ" dirty="0"/>
              <a:t>         O</a:t>
            </a:r>
          </a:p>
          <a:p>
            <a:pPr lvl="1"/>
            <a:r>
              <a:rPr lang="cs-CZ" dirty="0" smtClean="0"/>
              <a:t>Derivát </a:t>
            </a:r>
            <a:r>
              <a:rPr lang="cs-CZ" dirty="0" err="1"/>
              <a:t>methanu</a:t>
            </a:r>
            <a:r>
              <a:rPr lang="cs-CZ" dirty="0"/>
              <a:t> </a:t>
            </a:r>
          </a:p>
          <a:p>
            <a:pPr lvl="1"/>
            <a:r>
              <a:rPr lang="cs-CZ" dirty="0" smtClean="0"/>
              <a:t>Štiplavý </a:t>
            </a:r>
            <a:r>
              <a:rPr lang="cs-CZ" dirty="0"/>
              <a:t>páchnoucí jedovatý plyn</a:t>
            </a:r>
          </a:p>
          <a:p>
            <a:pPr lvl="1"/>
            <a:r>
              <a:rPr lang="cs-CZ" dirty="0" smtClean="0"/>
              <a:t>Pryskyřice pro lepení nábytkových desek</a:t>
            </a:r>
          </a:p>
          <a:p>
            <a:pPr lvl="1"/>
            <a:r>
              <a:rPr lang="cs-CZ" dirty="0" smtClean="0"/>
              <a:t>Už se nepoužívá  </a:t>
            </a:r>
            <a:r>
              <a:rPr lang="cs-CZ" dirty="0"/>
              <a:t>(rakovina)</a:t>
            </a:r>
          </a:p>
          <a:p>
            <a:pPr lvl="1"/>
            <a:r>
              <a:rPr lang="cs-CZ" dirty="0"/>
              <a:t>40% vodný roztok → </a:t>
            </a:r>
            <a:r>
              <a:rPr lang="cs-CZ" u="wavyHeavy" dirty="0"/>
              <a:t>formalín</a:t>
            </a:r>
            <a:endParaRPr lang="cs-CZ" dirty="0"/>
          </a:p>
          <a:p>
            <a:r>
              <a:rPr lang="cs-CZ" dirty="0"/>
              <a:t>formalín – konzervace biologických materiálů</a:t>
            </a:r>
          </a:p>
        </p:txBody>
      </p:sp>
      <p:pic>
        <p:nvPicPr>
          <p:cNvPr id="1026" name="Picture 2" descr="Soubor:Double head cow in Formaldehy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64704"/>
            <a:ext cx="3680453" cy="276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04248" y="3630215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Dvouhlavá kráva uchovávaná ve vodném roztoku formaldehydu</a:t>
            </a:r>
          </a:p>
        </p:txBody>
      </p:sp>
    </p:spTree>
    <p:extLst>
      <p:ext uri="{BB962C8B-B14F-4D97-AF65-F5344CB8AC3E}">
        <p14:creationId xmlns:p14="http://schemas.microsoft.com/office/powerpoint/2010/main" val="2674659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Etanal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cs-CZ" dirty="0"/>
              <a:t>(</a:t>
            </a:r>
            <a:r>
              <a:rPr lang="cs-CZ" dirty="0" err="1"/>
              <a:t>ethanal</a:t>
            </a:r>
            <a:r>
              <a:rPr lang="cs-CZ" dirty="0"/>
              <a:t>) = </a:t>
            </a:r>
            <a:r>
              <a:rPr lang="cs-CZ" u="dbl" dirty="0"/>
              <a:t>acetaldehyd 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CH</a:t>
            </a:r>
            <a:r>
              <a:rPr lang="cs-CZ" baseline="-25000" dirty="0"/>
              <a:t>3</a:t>
            </a:r>
            <a:r>
              <a:rPr lang="cs-CZ" dirty="0"/>
              <a:t> ― C ― H</a:t>
            </a:r>
          </a:p>
          <a:p>
            <a:r>
              <a:rPr lang="cs-CZ" dirty="0"/>
              <a:t>             ║</a:t>
            </a:r>
          </a:p>
          <a:p>
            <a:r>
              <a:rPr lang="cs-CZ" dirty="0"/>
              <a:t> </a:t>
            </a:r>
            <a:r>
              <a:rPr lang="cs-CZ" dirty="0" smtClean="0"/>
              <a:t>            O</a:t>
            </a:r>
            <a:endParaRPr lang="cs-CZ" dirty="0"/>
          </a:p>
          <a:p>
            <a:pPr lvl="1"/>
            <a:r>
              <a:rPr lang="cs-CZ" dirty="0"/>
              <a:t>štiplavá kapalina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1104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Acetaldehyd je důležitým </a:t>
            </a:r>
            <a:r>
              <a:rPr lang="cs-CZ" dirty="0" smtClean="0"/>
              <a:t>meziproduktem</a:t>
            </a:r>
          </a:p>
          <a:p>
            <a:r>
              <a:rPr lang="cs-CZ" dirty="0" smtClean="0"/>
              <a:t>Používá se </a:t>
            </a:r>
            <a:r>
              <a:rPr lang="cs-CZ" dirty="0"/>
              <a:t>při výrobě hydroxidu sodného (</a:t>
            </a:r>
            <a:r>
              <a:rPr lang="cs-CZ" dirty="0" err="1"/>
              <a:t>NaOH</a:t>
            </a:r>
            <a:r>
              <a:rPr lang="cs-CZ" dirty="0" smtClean="0"/>
              <a:t>)</a:t>
            </a:r>
          </a:p>
          <a:p>
            <a:r>
              <a:rPr lang="cs-CZ" dirty="0" smtClean="0"/>
              <a:t>Kyseliny octové</a:t>
            </a:r>
            <a:r>
              <a:rPr lang="cs-CZ" dirty="0"/>
              <a:t>, která vzniká jeho </a:t>
            </a:r>
            <a:r>
              <a:rPr lang="cs-CZ" dirty="0" smtClean="0"/>
              <a:t>oxidací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cs-CZ" dirty="0" smtClean="0"/>
              <a:t>A dál různých barviv</a:t>
            </a:r>
            <a:r>
              <a:rPr lang="cs-CZ" dirty="0"/>
              <a:t>, léčiv, kaučuku, plastů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198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 smtClean="0"/>
              <a:t>Formalín jako biologický </a:t>
            </a:r>
            <a:r>
              <a:rPr lang="cs-CZ" dirty="0" err="1" smtClean="0"/>
              <a:t>konzervant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cs.wikipedia.org/wiki/Soubor:Double_head_cow_in_Formaldehyde.JPG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cs.wikipedia.org/wiki/Etanal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cs.wikipedia.org/wiki/Metanal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1189</TotalTime>
  <Words>116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Aldehydy</vt:lpstr>
      <vt:lpstr>Obecná definice</vt:lpstr>
      <vt:lpstr>Formaldehyd = metanal</vt:lpstr>
      <vt:lpstr>Etanal</vt:lpstr>
      <vt:lpstr>Využití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75</cp:revision>
  <dcterms:created xsi:type="dcterms:W3CDTF">2012-02-05T17:57:02Z</dcterms:created>
  <dcterms:modified xsi:type="dcterms:W3CDTF">2013-06-19T10:14:11Z</dcterms:modified>
</cp:coreProperties>
</file>