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9" r:id="rId2"/>
    <p:sldId id="256" r:id="rId3"/>
    <p:sldId id="264" r:id="rId4"/>
    <p:sldId id="270" r:id="rId5"/>
    <p:sldId id="272" r:id="rId6"/>
    <p:sldId id="273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54" autoAdjust="0"/>
    <p:restoredTop sz="94660"/>
  </p:normalViewPr>
  <p:slideViewPr>
    <p:cSldViewPr>
      <p:cViewPr varScale="1">
        <p:scale>
          <a:sx n="92" d="100"/>
          <a:sy n="92" d="100"/>
        </p:scale>
        <p:origin x="-1038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F0950F-3C51-4FA3-B22B-C45C02D6ABDF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4FD7A-25C1-49C9-886F-41B0BBA5A9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476744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F0950F-3C51-4FA3-B22B-C45C02D6ABDF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4FD7A-25C1-49C9-886F-41B0BBA5A9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218910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F0950F-3C51-4FA3-B22B-C45C02D6ABDF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4FD7A-25C1-49C9-886F-41B0BBA5A9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45444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F0950F-3C51-4FA3-B22B-C45C02D6ABDF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4FD7A-25C1-49C9-886F-41B0BBA5A9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18326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F0950F-3C51-4FA3-B22B-C45C02D6ABDF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4FD7A-25C1-49C9-886F-41B0BBA5A9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0223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F0950F-3C51-4FA3-B22B-C45C02D6ABDF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4FD7A-25C1-49C9-886F-41B0BBA5A9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23612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F0950F-3C51-4FA3-B22B-C45C02D6ABDF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4FD7A-25C1-49C9-886F-41B0BBA5A9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44280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F0950F-3C51-4FA3-B22B-C45C02D6ABDF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4FD7A-25C1-49C9-886F-41B0BBA5A9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39714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F0950F-3C51-4FA3-B22B-C45C02D6ABDF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4FD7A-25C1-49C9-886F-41B0BBA5A9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4300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F0950F-3C51-4FA3-B22B-C45C02D6ABDF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4FD7A-25C1-49C9-886F-41B0BBA5A9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52218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F0950F-3C51-4FA3-B22B-C45C02D6ABDF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4FD7A-25C1-49C9-886F-41B0BBA5A9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93550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0F0950F-3C51-4FA3-B22B-C45C02D6ABDF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E4FD7A-25C1-49C9-886F-41B0BBA5A9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460992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MEK" TargetMode="External"/><Relationship Id="rId2" Type="http://schemas.openxmlformats.org/officeDocument/2006/relationships/hyperlink" Target="http://cs.wikipedia.org/wiki/Aceton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s.wikipedia.org/wiki/Soubor:Butanone-3D-vdW.png" TargetMode="External"/><Relationship Id="rId4" Type="http://schemas.openxmlformats.org/officeDocument/2006/relationships/hyperlink" Target="http://commons.wikimedia.org/wiki/File:C3H6O.p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1720" y="5229200"/>
            <a:ext cx="5407152" cy="1045464"/>
          </a:xfrm>
          <a:prstGeom prst="rect">
            <a:avLst/>
          </a:prstGeom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32065999"/>
              </p:ext>
            </p:extLst>
          </p:nvPr>
        </p:nvGraphicFramePr>
        <p:xfrm>
          <a:off x="647564" y="1412776"/>
          <a:ext cx="7848872" cy="18542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225125"/>
                <a:gridCol w="5623747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Základní škola Kolín V., Mnichovická 62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Mgr.</a:t>
                      </a:r>
                      <a:r>
                        <a:rPr lang="cs-CZ" baseline="0" dirty="0" smtClean="0"/>
                        <a:t> Jiří Mejda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Datum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23. 1.</a:t>
                      </a:r>
                      <a:r>
                        <a:rPr lang="cs-CZ" baseline="0" dirty="0" smtClean="0"/>
                        <a:t> 2012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VY_32_INOVACE_12_CH9_ketony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Ketony</a:t>
                      </a: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928742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>
              <a:spcBef>
                <a:spcPts val="0"/>
              </a:spcBef>
              <a:defRPr/>
            </a:pPr>
            <a:r>
              <a:rPr lang="cs-CZ" dirty="0" smtClean="0"/>
              <a:t>Ketony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9. třída</a:t>
            </a:r>
            <a:endParaRPr lang="cs-CZ" dirty="0"/>
          </a:p>
        </p:txBody>
      </p:sp>
      <p:sp>
        <p:nvSpPr>
          <p:cNvPr id="4" name="TextovéPole 5"/>
          <p:cNvSpPr txBox="1"/>
          <p:nvPr/>
        </p:nvSpPr>
        <p:spPr>
          <a:xfrm>
            <a:off x="1151620" y="5229200"/>
            <a:ext cx="68407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Anotace: Materiál je připraven jako materiál pro sdílení ve školní síti pro samostudium nebo pro prezentaci na projektoru.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48235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Obecná definice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Ketony</a:t>
            </a:r>
          </a:p>
          <a:p>
            <a:pPr marL="0" lvl="0" indent="0">
              <a:buNone/>
            </a:pPr>
            <a:r>
              <a:rPr lang="cs-CZ" dirty="0" smtClean="0"/>
              <a:t>Názvosloví tvořeno koncovkou </a:t>
            </a:r>
            <a:r>
              <a:rPr lang="cs-CZ" dirty="0"/>
              <a:t>– </a:t>
            </a:r>
            <a:r>
              <a:rPr lang="cs-CZ" b="1" dirty="0"/>
              <a:t>on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pPr marL="0" indent="0">
              <a:buNone/>
            </a:pPr>
            <a:r>
              <a:rPr lang="cs-CZ" dirty="0" smtClean="0"/>
              <a:t>R </a:t>
            </a:r>
            <a:r>
              <a:rPr lang="cs-CZ" dirty="0"/>
              <a:t>― C ― </a:t>
            </a:r>
            <a:r>
              <a:rPr lang="cs-CZ" b="1" dirty="0" smtClean="0">
                <a:solidFill>
                  <a:srgbClr val="FF0000"/>
                </a:solidFill>
              </a:rPr>
              <a:t>R´</a:t>
            </a:r>
            <a:endParaRPr lang="cs-CZ" b="1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/>
              <a:t>   </a:t>
            </a:r>
            <a:r>
              <a:rPr lang="cs-CZ" dirty="0" smtClean="0"/>
              <a:t>     </a:t>
            </a:r>
            <a:r>
              <a:rPr lang="cs-CZ" dirty="0"/>
              <a:t>║</a:t>
            </a:r>
          </a:p>
          <a:p>
            <a:pPr marL="0" indent="0">
              <a:buNone/>
            </a:pPr>
            <a:r>
              <a:rPr lang="cs-CZ" dirty="0"/>
              <a:t>        </a:t>
            </a:r>
            <a:r>
              <a:rPr lang="cs-CZ" dirty="0" smtClean="0"/>
              <a:t>O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Nemá kyselý vodík, což je rozdílem mezi aldehydy a ketony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870494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562074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Aceton – </a:t>
            </a:r>
            <a:r>
              <a:rPr lang="cs-CZ" dirty="0" err="1" smtClean="0"/>
              <a:t>propanon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7859216" cy="5760640"/>
          </a:xfrm>
        </p:spPr>
        <p:txBody>
          <a:bodyPr>
            <a:normAutofit fontScale="77500" lnSpcReduction="20000"/>
          </a:bodyPr>
          <a:lstStyle/>
          <a:p>
            <a:r>
              <a:rPr lang="cs-CZ" b="1" dirty="0"/>
              <a:t>Aceton</a:t>
            </a:r>
            <a:r>
              <a:rPr lang="cs-CZ" dirty="0"/>
              <a:t> je triviální pojmenování pro </a:t>
            </a:r>
            <a:r>
              <a:rPr lang="cs-CZ" b="1" dirty="0"/>
              <a:t>propan-2-on</a:t>
            </a:r>
            <a:r>
              <a:rPr lang="cs-CZ" dirty="0"/>
              <a:t> nebo též </a:t>
            </a:r>
            <a:r>
              <a:rPr lang="cs-CZ" b="1" dirty="0" err="1" smtClean="0"/>
              <a:t>dimethylketon</a:t>
            </a:r>
            <a:endParaRPr lang="cs-CZ" b="1" dirty="0" smtClean="0"/>
          </a:p>
          <a:p>
            <a:r>
              <a:rPr lang="cs-CZ" dirty="0" smtClean="0"/>
              <a:t>Aceton </a:t>
            </a:r>
            <a:r>
              <a:rPr lang="cs-CZ" dirty="0"/>
              <a:t>je bezbarvá těkavá </a:t>
            </a:r>
            <a:r>
              <a:rPr lang="cs-CZ" dirty="0" smtClean="0"/>
              <a:t>kapalina </a:t>
            </a:r>
            <a:r>
              <a:rPr lang="cs-CZ" dirty="0"/>
              <a:t>specifického </a:t>
            </a:r>
            <a:r>
              <a:rPr lang="cs-CZ" dirty="0" smtClean="0"/>
              <a:t>zápachu</a:t>
            </a:r>
          </a:p>
          <a:p>
            <a:r>
              <a:rPr lang="cs-CZ" dirty="0" smtClean="0"/>
              <a:t>Hořlavá</a:t>
            </a:r>
          </a:p>
          <a:p>
            <a:r>
              <a:rPr lang="cs-CZ" dirty="0" smtClean="0"/>
              <a:t>s </a:t>
            </a:r>
            <a:r>
              <a:rPr lang="cs-CZ" dirty="0"/>
              <a:t>vodou neomezeně </a:t>
            </a:r>
            <a:r>
              <a:rPr lang="cs-CZ" dirty="0" smtClean="0"/>
              <a:t>mísitelná</a:t>
            </a:r>
          </a:p>
          <a:p>
            <a:r>
              <a:rPr lang="cs-CZ" dirty="0" smtClean="0"/>
              <a:t>Směs </a:t>
            </a:r>
            <a:r>
              <a:rPr lang="cs-CZ" dirty="0"/>
              <a:t>par s kyslíkem je </a:t>
            </a:r>
            <a:r>
              <a:rPr lang="cs-CZ" dirty="0" smtClean="0"/>
              <a:t>výbušná</a:t>
            </a:r>
          </a:p>
          <a:p>
            <a:r>
              <a:rPr lang="cs-CZ" dirty="0" smtClean="0"/>
              <a:t>Používá </a:t>
            </a:r>
            <a:r>
              <a:rPr lang="cs-CZ" dirty="0"/>
              <a:t>se jako rozpouštědlo organických </a:t>
            </a:r>
            <a:r>
              <a:rPr lang="cs-CZ" dirty="0" smtClean="0"/>
              <a:t>látek a při výrobě barev, léčiv, laků</a:t>
            </a:r>
          </a:p>
          <a:p>
            <a:r>
              <a:rPr lang="cs-CZ" dirty="0" smtClean="0"/>
              <a:t>Základní suroviny při výrobě </a:t>
            </a:r>
            <a:r>
              <a:rPr lang="cs-CZ" b="1" dirty="0" smtClean="0"/>
              <a:t>plexiskla</a:t>
            </a:r>
          </a:p>
          <a:p>
            <a:pPr marL="0" indent="0">
              <a:buNone/>
            </a:pPr>
            <a:r>
              <a:rPr lang="cs-CZ" dirty="0"/>
              <a:t> 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CH</a:t>
            </a:r>
            <a:r>
              <a:rPr lang="cs-CZ" baseline="-25000" dirty="0"/>
              <a:t>3</a:t>
            </a:r>
            <a:r>
              <a:rPr lang="cs-CZ" dirty="0"/>
              <a:t> ― C ― CH</a:t>
            </a:r>
            <a:r>
              <a:rPr lang="cs-CZ" baseline="-25000" dirty="0"/>
              <a:t>3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             ║</a:t>
            </a:r>
          </a:p>
          <a:p>
            <a:pPr marL="0" indent="0">
              <a:buNone/>
            </a:pPr>
            <a:r>
              <a:rPr lang="cs-CZ" dirty="0"/>
              <a:t>             O</a:t>
            </a:r>
          </a:p>
          <a:p>
            <a:pPr lvl="0"/>
            <a:r>
              <a:rPr lang="cs-CZ" dirty="0" smtClean="0"/>
              <a:t>vdechování </a:t>
            </a:r>
            <a:r>
              <a:rPr lang="cs-CZ" dirty="0"/>
              <a:t>výparů </a:t>
            </a:r>
            <a:r>
              <a:rPr lang="cs-CZ" dirty="0" smtClean="0"/>
              <a:t>– škodlivé – zneužívá se</a:t>
            </a:r>
            <a:endParaRPr lang="cs-CZ" dirty="0"/>
          </a:p>
          <a:p>
            <a:endParaRPr lang="cs-CZ" dirty="0"/>
          </a:p>
        </p:txBody>
      </p:sp>
      <p:pic>
        <p:nvPicPr>
          <p:cNvPr id="2050" name="Picture 2" descr="File:C3H6O.pn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520" r="17585"/>
          <a:stretch/>
        </p:blipFill>
        <p:spPr bwMode="auto">
          <a:xfrm>
            <a:off x="5868143" y="3573016"/>
            <a:ext cx="3113315" cy="23901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7465909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276872"/>
            <a:ext cx="7715200" cy="4176463"/>
          </a:xfrm>
        </p:spPr>
        <p:txBody>
          <a:bodyPr>
            <a:normAutofit lnSpcReduction="10000"/>
          </a:bodyPr>
          <a:lstStyle/>
          <a:p>
            <a:r>
              <a:rPr lang="cs-CZ" b="1" dirty="0" err="1"/>
              <a:t>Butanon</a:t>
            </a:r>
            <a:r>
              <a:rPr lang="cs-CZ" dirty="0"/>
              <a:t>, též známý jako </a:t>
            </a:r>
            <a:r>
              <a:rPr lang="cs-CZ" b="1" dirty="0" err="1"/>
              <a:t>methylethylketon</a:t>
            </a:r>
            <a:r>
              <a:rPr lang="cs-CZ" dirty="0"/>
              <a:t> (</a:t>
            </a:r>
            <a:r>
              <a:rPr lang="cs-CZ" b="1" dirty="0"/>
              <a:t>MEK</a:t>
            </a:r>
            <a:r>
              <a:rPr lang="cs-CZ" dirty="0" smtClean="0"/>
              <a:t>)</a:t>
            </a:r>
          </a:p>
          <a:p>
            <a:r>
              <a:rPr lang="cs-CZ" dirty="0" smtClean="0"/>
              <a:t>Organická </a:t>
            </a:r>
            <a:r>
              <a:rPr lang="cs-CZ" dirty="0"/>
              <a:t>sloučenina (keton) s funkčním vzorcem </a:t>
            </a:r>
            <a:r>
              <a:rPr lang="cs-CZ" dirty="0" smtClean="0"/>
              <a:t>CH</a:t>
            </a:r>
            <a:r>
              <a:rPr lang="cs-CZ" baseline="-25000" dirty="0" smtClean="0"/>
              <a:t>3</a:t>
            </a:r>
            <a:r>
              <a:rPr lang="cs-CZ" dirty="0" smtClean="0"/>
              <a:t>C(O)CH</a:t>
            </a:r>
            <a:r>
              <a:rPr lang="cs-CZ" baseline="-25000" dirty="0" smtClean="0"/>
              <a:t>2</a:t>
            </a:r>
            <a:r>
              <a:rPr lang="cs-CZ" dirty="0" smtClean="0"/>
              <a:t>CH</a:t>
            </a:r>
            <a:r>
              <a:rPr lang="cs-CZ" baseline="-25000" dirty="0" smtClean="0"/>
              <a:t>3</a:t>
            </a:r>
          </a:p>
          <a:p>
            <a:r>
              <a:rPr lang="cs-CZ" dirty="0" smtClean="0"/>
              <a:t>Tato </a:t>
            </a:r>
            <a:r>
              <a:rPr lang="cs-CZ" dirty="0"/>
              <a:t>bezbarvá kapalina má ostrou, sladkou vůni připomínající karamel a </a:t>
            </a:r>
            <a:r>
              <a:rPr lang="cs-CZ" dirty="0" smtClean="0"/>
              <a:t>aceton</a:t>
            </a:r>
          </a:p>
          <a:p>
            <a:r>
              <a:rPr lang="cs-CZ" dirty="0" smtClean="0"/>
              <a:t>Vyrábí </a:t>
            </a:r>
            <a:r>
              <a:rPr lang="cs-CZ" dirty="0"/>
              <a:t>se průmyslově ve velkých objemech, stopová množství se vyskytují v přírodě</a:t>
            </a:r>
          </a:p>
        </p:txBody>
      </p:sp>
      <p:pic>
        <p:nvPicPr>
          <p:cNvPr id="1026" name="Picture 2" descr="Soubor:Butanone-3D-vdW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116632"/>
            <a:ext cx="2855477" cy="2376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9267293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Použití MEK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err="1"/>
              <a:t>Butanon</a:t>
            </a:r>
            <a:r>
              <a:rPr lang="cs-CZ" dirty="0"/>
              <a:t> rozpouští mnoho látek a používá se proto jako rozpouštědlo v procesech, jako je výroba gumy, pryskyřic, nátěrů z acetátu celulózy a z nitrocelulózy, též pro vinylové </a:t>
            </a:r>
            <a:r>
              <a:rPr lang="cs-CZ" dirty="0" smtClean="0"/>
              <a:t>filmy</a:t>
            </a:r>
          </a:p>
          <a:p>
            <a:r>
              <a:rPr lang="cs-CZ" dirty="0" smtClean="0"/>
              <a:t>Z </a:t>
            </a:r>
            <a:r>
              <a:rPr lang="cs-CZ" dirty="0"/>
              <a:t>tohoto důvodu nachází uplatnění při výrobě plastů, textilu, parafinového vosku a různých produktů pro domácnost, například laků, mořidel, odstraňovačů </a:t>
            </a:r>
            <a:r>
              <a:rPr lang="cs-CZ" dirty="0" smtClean="0"/>
              <a:t>nátěrů</a:t>
            </a:r>
          </a:p>
          <a:p>
            <a:r>
              <a:rPr lang="cs-CZ" dirty="0" smtClean="0"/>
              <a:t>Jako </a:t>
            </a:r>
            <a:r>
              <a:rPr lang="cs-CZ" dirty="0"/>
              <a:t>denaturační činidlo (pro denaturaci lihu</a:t>
            </a:r>
            <a:r>
              <a:rPr lang="cs-CZ" dirty="0" smtClean="0"/>
              <a:t>)</a:t>
            </a:r>
          </a:p>
          <a:p>
            <a:r>
              <a:rPr lang="cs-CZ" dirty="0" smtClean="0"/>
              <a:t>do </a:t>
            </a:r>
            <a:r>
              <a:rPr lang="cs-CZ" dirty="0"/>
              <a:t>lepidel a jako čisticí </a:t>
            </a:r>
            <a:r>
              <a:rPr lang="cs-CZ" dirty="0" smtClean="0"/>
              <a:t>prostředek</a:t>
            </a:r>
          </a:p>
          <a:p>
            <a:r>
              <a:rPr lang="cs-CZ" dirty="0" smtClean="0"/>
              <a:t>Používá </a:t>
            </a:r>
            <a:r>
              <a:rPr lang="cs-CZ" dirty="0"/>
              <a:t>se i jako rozpouštědlo barviv pro značkovače odstranitelné za </a:t>
            </a:r>
            <a:r>
              <a:rPr lang="cs-CZ" dirty="0" smtClean="0"/>
              <a:t>sucha</a:t>
            </a:r>
          </a:p>
          <a:p>
            <a:r>
              <a:rPr lang="cs-CZ" dirty="0" err="1" smtClean="0"/>
              <a:t>Butanon</a:t>
            </a:r>
            <a:r>
              <a:rPr lang="cs-CZ" dirty="0" smtClean="0"/>
              <a:t> je prekurzor </a:t>
            </a:r>
            <a:r>
              <a:rPr lang="cs-CZ" dirty="0" err="1" smtClean="0"/>
              <a:t>methylethylketonperoxidu</a:t>
            </a:r>
            <a:r>
              <a:rPr lang="cs-CZ" dirty="0" smtClean="0"/>
              <a:t>, katalyzátoru pro některé polymerizační reakce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419860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2400" dirty="0" smtClean="0"/>
          </a:p>
          <a:p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1383159"/>
            <a:ext cx="8064896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cs.wikipedia.org/wiki/Aceton</a:t>
            </a:r>
            <a:endParaRPr lang="cs-CZ" dirty="0" smtClean="0"/>
          </a:p>
          <a:p>
            <a:r>
              <a:rPr lang="cs-CZ" dirty="0" smtClean="0"/>
              <a:t> </a:t>
            </a:r>
            <a:r>
              <a:rPr lang="cs-CZ" dirty="0" smtClean="0">
                <a:hlinkClick r:id="rId3"/>
              </a:rPr>
              <a:t>http</a:t>
            </a:r>
            <a:r>
              <a:rPr lang="cs-CZ" dirty="0">
                <a:hlinkClick r:id="rId3"/>
              </a:rPr>
              <a:t>://</a:t>
            </a:r>
            <a:r>
              <a:rPr lang="cs-CZ" dirty="0" smtClean="0">
                <a:hlinkClick r:id="rId3"/>
              </a:rPr>
              <a:t>cs.wikipedia.org/wiki/MEK</a:t>
            </a:r>
            <a:endParaRPr lang="cs-CZ" dirty="0" smtClean="0"/>
          </a:p>
          <a:p>
            <a:r>
              <a:rPr lang="cs-CZ" dirty="0"/>
              <a:t>Aceton: </a:t>
            </a:r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commons.wikimedia.org/wiki/File:C3H6O.png</a:t>
            </a:r>
            <a:endParaRPr lang="cs-CZ" dirty="0" smtClean="0"/>
          </a:p>
          <a:p>
            <a:r>
              <a:rPr lang="cs-CZ" dirty="0" smtClean="0"/>
              <a:t>MEK</a:t>
            </a:r>
            <a:r>
              <a:rPr lang="cs-CZ" dirty="0"/>
              <a:t>: </a:t>
            </a:r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cs.wikipedia.org/wiki/Soubor:Butanone-3D-vdW.png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510179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1195</TotalTime>
  <Words>262</Words>
  <Application>Microsoft Office PowerPoint</Application>
  <PresentationFormat>Předvádění na obrazovce (4:3)</PresentationFormat>
  <Paragraphs>53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Ketony</vt:lpstr>
      <vt:lpstr>Obecná definice</vt:lpstr>
      <vt:lpstr>Aceton – propanon </vt:lpstr>
      <vt:lpstr>MEK</vt:lpstr>
      <vt:lpstr>Použití MEK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Využití vzduchu</dc:title>
  <dc:creator>006</dc:creator>
  <cp:lastModifiedBy>Aleš Polívka</cp:lastModifiedBy>
  <cp:revision>77</cp:revision>
  <dcterms:created xsi:type="dcterms:W3CDTF">2012-02-05T17:57:02Z</dcterms:created>
  <dcterms:modified xsi:type="dcterms:W3CDTF">2013-06-19T10:16:33Z</dcterms:modified>
</cp:coreProperties>
</file>