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4" r:id="rId4"/>
    <p:sldId id="270" r:id="rId5"/>
    <p:sldId id="27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4" autoAdjust="0"/>
    <p:restoredTop sz="94660"/>
  </p:normalViewPr>
  <p:slideViewPr>
    <p:cSldViewPr>
      <p:cViewPr varScale="1">
        <p:scale>
          <a:sx n="92" d="100"/>
          <a:sy n="92" d="100"/>
        </p:scale>
        <p:origin x="-10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stery" TargetMode="External"/><Relationship Id="rId2" Type="http://schemas.openxmlformats.org/officeDocument/2006/relationships/hyperlink" Target="http://cs.wikipedia.org/wiki/Esterifika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Ester-general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5955534"/>
              </p:ext>
            </p:extLst>
          </p:nvPr>
        </p:nvGraphicFramePr>
        <p:xfrm>
          <a:off x="647564" y="1412776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VY_32_INOVACE_13_CH9_estery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Estery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4030216" cy="1470025"/>
          </a:xfrm>
        </p:spPr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dirty="0" smtClean="0"/>
              <a:t>Estery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2912368" cy="838944"/>
          </a:xfrm>
        </p:spPr>
        <p:txBody>
          <a:bodyPr/>
          <a:lstStyle/>
          <a:p>
            <a:r>
              <a:rPr lang="cs-CZ" dirty="0" smtClean="0"/>
              <a:t>9. třída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151620" y="522920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  <p:pic>
        <p:nvPicPr>
          <p:cNvPr id="1026" name="Picture 2" descr="Soubor:Ester-general.pn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247" y="1052736"/>
            <a:ext cx="5023638" cy="3859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8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Esterifikace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Esterifikace je </a:t>
            </a:r>
            <a:r>
              <a:rPr lang="cs-CZ" dirty="0"/>
              <a:t>reakce mezi karboxylovými kyselinami a alkoholy, při níž vzniká voda a příslušný ester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CH</a:t>
            </a:r>
            <a:r>
              <a:rPr lang="cs-CZ" baseline="-25000" dirty="0">
                <a:solidFill>
                  <a:srgbClr val="FF0000"/>
                </a:solidFill>
              </a:rPr>
              <a:t>3</a:t>
            </a:r>
            <a:r>
              <a:rPr lang="cs-CZ" dirty="0">
                <a:solidFill>
                  <a:srgbClr val="FF0000"/>
                </a:solidFill>
              </a:rPr>
              <a:t>COO</a:t>
            </a:r>
            <a:r>
              <a:rPr lang="cs-CZ" b="1" dirty="0"/>
              <a:t>H</a:t>
            </a:r>
            <a:r>
              <a:rPr lang="cs-CZ" dirty="0"/>
              <a:t> + </a:t>
            </a:r>
            <a:r>
              <a:rPr lang="cs-CZ" dirty="0">
                <a:solidFill>
                  <a:srgbClr val="00B050"/>
                </a:solidFill>
              </a:rPr>
              <a:t>C</a:t>
            </a:r>
            <a:r>
              <a:rPr lang="cs-CZ" baseline="-25000" dirty="0">
                <a:solidFill>
                  <a:srgbClr val="00B050"/>
                </a:solidFill>
              </a:rPr>
              <a:t>2</a:t>
            </a:r>
            <a:r>
              <a:rPr lang="cs-CZ" dirty="0">
                <a:solidFill>
                  <a:srgbClr val="00B050"/>
                </a:solidFill>
              </a:rPr>
              <a:t>H</a:t>
            </a:r>
            <a:r>
              <a:rPr lang="cs-CZ" baseline="-25000" dirty="0">
                <a:solidFill>
                  <a:srgbClr val="00B050"/>
                </a:solidFill>
              </a:rPr>
              <a:t>5</a:t>
            </a:r>
            <a:r>
              <a:rPr lang="cs-CZ" b="1" dirty="0"/>
              <a:t>OH</a:t>
            </a:r>
            <a:r>
              <a:rPr lang="cs-CZ" dirty="0"/>
              <a:t> → </a:t>
            </a:r>
            <a:r>
              <a:rPr lang="cs-CZ" b="1" dirty="0"/>
              <a:t>H</a:t>
            </a:r>
            <a:r>
              <a:rPr lang="cs-CZ" b="1" baseline="-25000" dirty="0"/>
              <a:t>2</a:t>
            </a:r>
            <a:r>
              <a:rPr lang="cs-CZ" b="1" dirty="0"/>
              <a:t>O</a:t>
            </a:r>
            <a:r>
              <a:rPr lang="cs-CZ" dirty="0"/>
              <a:t> + </a:t>
            </a:r>
            <a:r>
              <a:rPr lang="cs-CZ" dirty="0">
                <a:solidFill>
                  <a:srgbClr val="FF0000"/>
                </a:solidFill>
              </a:rPr>
              <a:t>CH</a:t>
            </a:r>
            <a:r>
              <a:rPr lang="cs-CZ" baseline="-25000" dirty="0">
                <a:solidFill>
                  <a:srgbClr val="FF0000"/>
                </a:solidFill>
              </a:rPr>
              <a:t>3</a:t>
            </a:r>
            <a:r>
              <a:rPr lang="cs-CZ" dirty="0">
                <a:solidFill>
                  <a:srgbClr val="FF0000"/>
                </a:solidFill>
              </a:rPr>
              <a:t>COO</a:t>
            </a:r>
            <a:r>
              <a:rPr lang="cs-CZ" dirty="0">
                <a:solidFill>
                  <a:srgbClr val="00B050"/>
                </a:solidFill>
              </a:rPr>
              <a:t>C</a:t>
            </a:r>
            <a:r>
              <a:rPr lang="cs-CZ" baseline="-25000" dirty="0">
                <a:solidFill>
                  <a:srgbClr val="00B050"/>
                </a:solidFill>
              </a:rPr>
              <a:t>2</a:t>
            </a:r>
            <a:r>
              <a:rPr lang="cs-CZ" dirty="0">
                <a:solidFill>
                  <a:srgbClr val="00B050"/>
                </a:solidFill>
              </a:rPr>
              <a:t>H</a:t>
            </a:r>
            <a:r>
              <a:rPr lang="cs-CZ" baseline="-25000" dirty="0">
                <a:solidFill>
                  <a:srgbClr val="00B050"/>
                </a:solidFill>
              </a:rPr>
              <a:t>5</a:t>
            </a:r>
            <a:endParaRPr lang="cs-CZ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aseline="-25000" dirty="0"/>
              <a:t>KYSELINA	ETHANOL     </a:t>
            </a:r>
            <a:r>
              <a:rPr lang="cs-CZ" baseline="-25000" dirty="0" smtClean="0"/>
              <a:t>     </a:t>
            </a:r>
            <a:r>
              <a:rPr lang="cs-CZ" baseline="-25000" dirty="0"/>
              <a:t>VODA	</a:t>
            </a:r>
            <a:r>
              <a:rPr lang="cs-CZ" baseline="-25000" dirty="0" smtClean="0"/>
              <a:t>  ETHYLESTER </a:t>
            </a:r>
            <a:r>
              <a:rPr lang="cs-CZ" baseline="-25000" dirty="0"/>
              <a:t>KYSELINY</a:t>
            </a:r>
            <a:endParaRPr lang="cs-CZ" dirty="0"/>
          </a:p>
          <a:p>
            <a:pPr marL="0" indent="0">
              <a:buNone/>
            </a:pPr>
            <a:r>
              <a:rPr lang="cs-CZ" baseline="-25000" dirty="0"/>
              <a:t>OCTOVÁ					</a:t>
            </a:r>
            <a:r>
              <a:rPr lang="cs-CZ" baseline="-25000" dirty="0" smtClean="0"/>
              <a:t>   OCTOVÉ</a:t>
            </a:r>
            <a:endParaRPr lang="cs-CZ" dirty="0"/>
          </a:p>
          <a:p>
            <a:pPr marL="0" indent="0">
              <a:buNone/>
            </a:pPr>
            <a:r>
              <a:rPr lang="cs-CZ" baseline="-25000" dirty="0"/>
              <a:t> 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04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Použití esterů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r>
              <a:rPr lang="cs-CZ" dirty="0" smtClean="0"/>
              <a:t>K </a:t>
            </a:r>
            <a:r>
              <a:rPr lang="cs-CZ" dirty="0"/>
              <a:t>esterům patří přírodní látky i chemické výrobky /některá rozpouštědla, změkčovadla plastů aj.) </a:t>
            </a:r>
            <a:endParaRPr lang="cs-CZ" dirty="0" smtClean="0"/>
          </a:p>
          <a:p>
            <a:endParaRPr lang="cs-CZ" dirty="0"/>
          </a:p>
          <a:p>
            <a:pPr lvl="0"/>
            <a:r>
              <a:rPr lang="cs-CZ" dirty="0" smtClean="0"/>
              <a:t>Obvykle příjemně </a:t>
            </a:r>
            <a:r>
              <a:rPr lang="cs-CZ" dirty="0"/>
              <a:t>vonící kapaliny</a:t>
            </a:r>
          </a:p>
          <a:p>
            <a:pPr lvl="0"/>
            <a:r>
              <a:rPr lang="cs-CZ" dirty="0"/>
              <a:t>V listech a plodech rostlin</a:t>
            </a:r>
          </a:p>
          <a:p>
            <a:pPr lvl="0"/>
            <a:r>
              <a:rPr lang="cs-CZ" dirty="0"/>
              <a:t>Užití: esence = příchutě (vůně, tresti = jedlá příchuť, parfémy, odlakovače,…), rozpouštědla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4659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Vybrané vůně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1689438387"/>
              </p:ext>
            </p:extLst>
          </p:nvPr>
        </p:nvGraphicFramePr>
        <p:xfrm>
          <a:off x="683568" y="1340768"/>
          <a:ext cx="7776864" cy="4896546"/>
        </p:xfrm>
        <a:graphic>
          <a:graphicData uri="http://schemas.openxmlformats.org/drawingml/2006/table">
            <a:tbl>
              <a:tblPr/>
              <a:tblGrid>
                <a:gridCol w="1944216"/>
                <a:gridCol w="1944216"/>
                <a:gridCol w="1944216"/>
                <a:gridCol w="1944216"/>
              </a:tblGrid>
              <a:tr h="379040">
                <a:tc>
                  <a:txBody>
                    <a:bodyPr/>
                    <a:lstStyle/>
                    <a:p>
                      <a:pPr marL="33655" algn="l">
                        <a:lnSpc>
                          <a:spcPts val="1245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/>
                          <a:ea typeface="Times New Roman"/>
                        </a:rPr>
                        <a:t>Alkohol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75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Kyselina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Bef>
                          <a:spcPts val="70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Ester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845820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Vůně po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353">
                <a:tc>
                  <a:txBody>
                    <a:bodyPr/>
                    <a:lstStyle/>
                    <a:p>
                      <a:pPr marL="39370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ethanol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k. octová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Bef>
                          <a:spcPts val="70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ethylacetát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264795" algn="l">
                        <a:lnSpc>
                          <a:spcPts val="139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ovoci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35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 l-butanol 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k. octová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Bef>
                          <a:spcPts val="70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butylacetát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264795" algn="l">
                        <a:lnSpc>
                          <a:spcPts val="139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po ovoci (ananas)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35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 l-pentanol 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k. octová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Bef>
                          <a:spcPts val="70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pentylacetát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R="264795" algn="l">
                        <a:lnSpc>
                          <a:spcPts val="139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po </a:t>
                      </a:r>
                      <a:r>
                        <a:rPr lang="cs-CZ" sz="900">
                          <a:effectLst/>
                          <a:latin typeface="Times New Roman"/>
                          <a:ea typeface="Times New Roman"/>
                        </a:rPr>
                        <a:t>OVOCI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0101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amylalkohol (pentanol)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k. octová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Bef>
                          <a:spcPts val="70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amylacetát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po ovoci - hruškách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235">
                <a:tc>
                  <a:txBody>
                    <a:bodyPr/>
                    <a:lstStyle/>
                    <a:p>
                      <a:pPr marL="39370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ethanol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k. máselná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Bef>
                          <a:spcPts val="70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ethylbutanoát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po broskvích (ananas)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353">
                <a:tc>
                  <a:txBody>
                    <a:bodyPr/>
                    <a:lstStyle/>
                    <a:p>
                      <a:pPr marL="39370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methanol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k. máselná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Bef>
                          <a:spcPts val="70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methylbutanoát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po ananasu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35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 ethanol 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k. benzoová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Bef>
                          <a:spcPts val="70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ethylbenzoát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marR="39370" algn="l">
                        <a:lnSpc>
                          <a:spcPts val="139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po mátě (karafiátech)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353">
                <a:tc>
                  <a:txBody>
                    <a:bodyPr/>
                    <a:lstStyle/>
                    <a:p>
                      <a:pPr marL="39370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l-pentanol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k.benzoová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Bef>
                          <a:spcPts val="70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pentylbenzoát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marR="39370" algn="l">
                        <a:lnSpc>
                          <a:spcPts val="139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po ambře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979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 l-pentanol 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k. salicylová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Bef>
                          <a:spcPts val="70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pentylsalicylát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8890" marR="566420" algn="l">
                        <a:lnSpc>
                          <a:spcPts val="1415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po orchideji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235">
                <a:tc>
                  <a:txBody>
                    <a:bodyPr/>
                    <a:lstStyle/>
                    <a:p>
                      <a:pPr marL="39370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l-butanol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k. propionová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Bef>
                          <a:spcPts val="70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butylpropionát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8890" marR="566420" algn="l">
                        <a:lnSpc>
                          <a:spcPts val="1415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po rumu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302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 methanol 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k. salicylová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Bef>
                          <a:spcPts val="70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Times New Roman"/>
                        </a:rPr>
                        <a:t>methylsalicylát </a:t>
                      </a:r>
                      <a:endParaRPr lang="cs-CZ" sz="110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5715" algn="l">
                        <a:lnSpc>
                          <a:spcPts val="134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/>
                          <a:ea typeface="Times New Roman"/>
                        </a:rPr>
                        <a:t>po karamelu </a:t>
                      </a:r>
                      <a:endParaRPr lang="cs-CZ" sz="1100" dirty="0">
                        <a:effectLst/>
                        <a:latin typeface="Arial"/>
                        <a:ea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11045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83159"/>
            <a:ext cx="8064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cs.wikipedia.org/wiki/Esterifikace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cs.wikipedia.org/wiki/Estery</a:t>
            </a:r>
            <a:endParaRPr lang="cs-CZ" dirty="0" smtClean="0"/>
          </a:p>
          <a:p>
            <a:r>
              <a:rPr lang="cs-CZ" smtClean="0"/>
              <a:t>Ester: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cs.wikipedia.org/wiki/Soubor:Ester-general.png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0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1214</TotalTime>
  <Words>208</Words>
  <Application>Microsoft Office PowerPoint</Application>
  <PresentationFormat>Předvádění na obrazovce (4:3)</PresentationFormat>
  <Paragraphs>79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Estery</vt:lpstr>
      <vt:lpstr>Esterifikace</vt:lpstr>
      <vt:lpstr>Použití esterů</vt:lpstr>
      <vt:lpstr>Vybrané vůně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Aleš Polívka</cp:lastModifiedBy>
  <cp:revision>78</cp:revision>
  <dcterms:created xsi:type="dcterms:W3CDTF">2012-02-05T17:57:02Z</dcterms:created>
  <dcterms:modified xsi:type="dcterms:W3CDTF">2013-06-19T10:22:14Z</dcterms:modified>
</cp:coreProperties>
</file>