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64" r:id="rId4"/>
    <p:sldId id="270" r:id="rId5"/>
    <p:sldId id="272" r:id="rId6"/>
    <p:sldId id="271" r:id="rId7"/>
    <p:sldId id="273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4" autoAdjust="0"/>
    <p:restoredTop sz="94660"/>
  </p:normalViewPr>
  <p:slideViewPr>
    <p:cSldViewPr>
      <p:cViewPr varScale="1">
        <p:scale>
          <a:sx n="103" d="100"/>
          <a:sy n="103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674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218910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45444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1832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0223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361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4428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3971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430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5221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9355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F0950F-3C51-4FA3-B22B-C45C02D6ABDF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E4FD7A-25C1-49C9-886F-41B0BBA5A97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6099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etinol_mol_3D.png" TargetMode="External"/><Relationship Id="rId2" Type="http://schemas.openxmlformats.org/officeDocument/2006/relationships/hyperlink" Target="http://cs.wikipedia.org/wiki/Vitam%C3%ADn_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Phylloquinone_structure.svg" TargetMode="External"/><Relationship Id="rId4" Type="http://schemas.openxmlformats.org/officeDocument/2006/relationships/hyperlink" Target="http://cs.wikipedia.org/wiki/Soubor:VitaminEstructur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522920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238879509"/>
              </p:ext>
            </p:extLst>
          </p:nvPr>
        </p:nvGraphicFramePr>
        <p:xfrm>
          <a:off x="647564" y="1291848"/>
          <a:ext cx="7848872" cy="184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Jiří Mejda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23. 1.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VY_32_INOVACE_14_CH9_vitamíny </a:t>
                      </a:r>
                      <a:r>
                        <a:rPr lang="cs-CZ" dirty="0" smtClean="0"/>
                        <a:t>rozpustné v tucích</a:t>
                      </a:r>
                      <a:endParaRPr lang="cs-CZ" dirty="0"/>
                    </a:p>
                  </a:txBody>
                  <a:tcPr/>
                </a:tc>
              </a:tr>
              <a:tr h="244832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Vitamíny rozpustné v tucích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92874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cs-CZ" dirty="0" smtClean="0"/>
              <a:t>Vitamíny rozpustné v tucích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9. třída</a:t>
            </a:r>
            <a:endParaRPr lang="cs-CZ" dirty="0"/>
          </a:p>
        </p:txBody>
      </p:sp>
      <p:sp>
        <p:nvSpPr>
          <p:cNvPr id="4" name="TextovéPole 5"/>
          <p:cNvSpPr txBox="1"/>
          <p:nvPr/>
        </p:nvSpPr>
        <p:spPr>
          <a:xfrm>
            <a:off x="1151620" y="5229200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823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Obecná definice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fontScale="62500" lnSpcReduction="20000"/>
          </a:bodyPr>
          <a:lstStyle/>
          <a:p>
            <a:pPr marL="457200" lvl="1" indent="0">
              <a:buNone/>
            </a:pPr>
            <a:r>
              <a:rPr lang="cs-CZ" sz="5800" b="1" dirty="0" smtClean="0"/>
              <a:t>Vitamíny</a:t>
            </a:r>
            <a:endParaRPr lang="cs-CZ" sz="5100" dirty="0"/>
          </a:p>
          <a:p>
            <a:pPr lvl="0"/>
            <a:r>
              <a:rPr lang="cs-CZ" dirty="0"/>
              <a:t>Nezbytné pro život</a:t>
            </a:r>
          </a:p>
          <a:p>
            <a:pPr lvl="0"/>
            <a:r>
              <a:rPr lang="cs-CZ" dirty="0"/>
              <a:t>Nedostatek =&gt; nemoc – avitaminóza → smrt</a:t>
            </a:r>
          </a:p>
          <a:p>
            <a:pPr lvl="0"/>
            <a:r>
              <a:rPr lang="cs-CZ" dirty="0"/>
              <a:t>Nadbytek =&gt; hypervitaminóza</a:t>
            </a:r>
          </a:p>
          <a:p>
            <a:pPr lvl="0"/>
            <a:r>
              <a:rPr lang="cs-CZ" dirty="0"/>
              <a:t>Vitamíny rozpustné v tucích v tucích (A, D, E, K)</a:t>
            </a:r>
          </a:p>
          <a:p>
            <a:pPr lvl="0"/>
            <a:r>
              <a:rPr lang="cs-CZ" dirty="0"/>
              <a:t>Vitamíny rozpustné ve vodě (C, B</a:t>
            </a:r>
            <a:r>
              <a:rPr lang="cs-CZ" dirty="0" smtClean="0"/>
              <a:t>,…)</a:t>
            </a:r>
            <a:endParaRPr lang="cs-CZ" dirty="0"/>
          </a:p>
          <a:p>
            <a:r>
              <a:rPr lang="cs-CZ" dirty="0" smtClean="0"/>
              <a:t>Vitamíny </a:t>
            </a:r>
            <a:r>
              <a:rPr lang="cs-CZ" dirty="0"/>
              <a:t>jsou důležitou součástí naší každodenní stravy. </a:t>
            </a:r>
            <a:endParaRPr lang="cs-CZ" dirty="0" smtClean="0"/>
          </a:p>
          <a:p>
            <a:r>
              <a:rPr lang="cs-CZ" u="sng" dirty="0" smtClean="0"/>
              <a:t>Podporují </a:t>
            </a:r>
            <a:r>
              <a:rPr lang="cs-CZ" u="sng" dirty="0" err="1"/>
              <a:t>fyzioloqické</a:t>
            </a:r>
            <a:r>
              <a:rPr lang="cs-CZ" u="sng" dirty="0"/>
              <a:t> procesy v těle a mají ochrannou funkci. </a:t>
            </a:r>
            <a:endParaRPr lang="cs-CZ" u="sng" dirty="0" smtClean="0"/>
          </a:p>
          <a:p>
            <a:r>
              <a:rPr lang="cs-CZ" dirty="0" smtClean="0"/>
              <a:t>Nedostatek </a:t>
            </a:r>
            <a:r>
              <a:rPr lang="cs-CZ" dirty="0"/>
              <a:t>vitamínů se projevuje funkčními a zdravotními </a:t>
            </a:r>
            <a:r>
              <a:rPr lang="cs-CZ" dirty="0" smtClean="0"/>
              <a:t>příznaky</a:t>
            </a:r>
          </a:p>
          <a:p>
            <a:r>
              <a:rPr lang="cs-CZ" dirty="0" smtClean="0"/>
              <a:t>Skutečná </a:t>
            </a:r>
            <a:r>
              <a:rPr lang="cs-CZ" dirty="0"/>
              <a:t>potřeba jednotlivých vitamínů na den se pohybuje od zlomku miligramu až po několik desítek miligramů. </a:t>
            </a:r>
            <a:endParaRPr lang="cs-CZ" dirty="0" smtClean="0"/>
          </a:p>
          <a:p>
            <a:r>
              <a:rPr lang="cs-CZ" dirty="0" smtClean="0"/>
              <a:t>Přestože </a:t>
            </a:r>
            <a:r>
              <a:rPr lang="cs-CZ" dirty="0"/>
              <a:t>jsou vitamíny obsaženy ve větším počtu potravin, míváme občas některého vitamínu nedostatek. Větší zásoby se mohou utvořit jenom z vitamínů rozpustných v tucích </a:t>
            </a:r>
          </a:p>
          <a:p>
            <a:r>
              <a:rPr lang="cs-CZ" dirty="0" smtClean="0"/>
              <a:t>Lidský </a:t>
            </a:r>
            <a:r>
              <a:rPr lang="cs-CZ" dirty="0"/>
              <a:t>organismus si vitamíny neumí sám vytvořit, proto je musí přijímat ve stravě jako vitamíny nebo provitamíny. </a:t>
            </a:r>
            <a:endParaRPr lang="cs-CZ" dirty="0" smtClean="0"/>
          </a:p>
          <a:p>
            <a:r>
              <a:rPr lang="cs-CZ" dirty="0" smtClean="0"/>
              <a:t>Protože </a:t>
            </a:r>
            <a:r>
              <a:rPr lang="cs-CZ" dirty="0"/>
              <a:t>složení vitamínů je známé, některé lze vyrábět synteticky.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704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62074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/>
              <a:t>Vitamín A – retinol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003232" cy="424847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Má </a:t>
            </a:r>
            <a:r>
              <a:rPr lang="cs-CZ" dirty="0"/>
              <a:t>protirakovinné účinky, působí příznivě na sliznici a kůži, je nutný k tvorbě a funkci očního barviva, umožňuje správné </a:t>
            </a:r>
            <a:r>
              <a:rPr lang="cs-CZ" u="sng" dirty="0"/>
              <a:t>vidění, </a:t>
            </a:r>
            <a:r>
              <a:rPr lang="cs-CZ" dirty="0"/>
              <a:t>a to i za šera, ovlivňuje růst a vývoj dospívajících dětí, je nezbytný k přeměně bílkovin, pomáhá snižovat hladinu cholesterolu</a:t>
            </a:r>
          </a:p>
          <a:p>
            <a:r>
              <a:rPr lang="cs-CZ" b="1" dirty="0"/>
              <a:t>Nedostatek:</a:t>
            </a:r>
            <a:r>
              <a:rPr lang="cs-CZ" dirty="0"/>
              <a:t> choroby oční rohovky, šeroslepost, vysychání kůže, náchylnost k infekcím</a:t>
            </a:r>
          </a:p>
          <a:p>
            <a:r>
              <a:rPr lang="cs-CZ" b="1" dirty="0"/>
              <a:t>Zdroje:</a:t>
            </a:r>
            <a:r>
              <a:rPr lang="cs-CZ" dirty="0"/>
              <a:t> játra, rybí tuk, máslo, smetana, tučné mléčné výrobky, vaječný žloutek</a:t>
            </a:r>
          </a:p>
          <a:p>
            <a:r>
              <a:rPr lang="cs-CZ" dirty="0"/>
              <a:t>Lidský organismus si umí vitamín A vyrábět z provitamínu β – karotenu, který obsahuje petrželová nať, šípek, špenát, hlávkový salát, rajčata, paprika</a:t>
            </a:r>
            <a:r>
              <a:rPr lang="cs-CZ" dirty="0" smtClean="0"/>
              <a:t>, hrášek</a:t>
            </a:r>
            <a:r>
              <a:rPr lang="cs-CZ" dirty="0"/>
              <a:t>, meruňky, broskve, mrkev.</a:t>
            </a:r>
          </a:p>
          <a:p>
            <a:endParaRPr lang="cs-CZ" dirty="0"/>
          </a:p>
        </p:txBody>
      </p:sp>
      <p:pic>
        <p:nvPicPr>
          <p:cNvPr id="1026" name="Picture 2" descr="Soubor:Retinol mol 3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77072"/>
            <a:ext cx="5112568" cy="2460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746590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Vitamín D – kalciferol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Je </a:t>
            </a:r>
            <a:r>
              <a:rPr lang="cs-CZ" dirty="0"/>
              <a:t>pro lidský organismus nenahraditelný, podporuje stavbu kostry, reguluje výměnu fosforu a vápníku v kostech, čímž zabezpečuje </a:t>
            </a:r>
            <a:r>
              <a:rPr lang="cs-CZ" u="sng" dirty="0"/>
              <a:t>správný růst a vývoj dětské kostry a zubů, chrání proti osteoporóze</a:t>
            </a:r>
            <a:endParaRPr lang="cs-CZ" dirty="0"/>
          </a:p>
          <a:p>
            <a:r>
              <a:rPr lang="cs-CZ" b="1" dirty="0"/>
              <a:t>Nedostatek:</a:t>
            </a:r>
            <a:r>
              <a:rPr lang="cs-CZ" b="1" u="sng" dirty="0"/>
              <a:t> </a:t>
            </a:r>
            <a:r>
              <a:rPr lang="cs-CZ" dirty="0"/>
              <a:t>změny o deformace páteře, pánve a končetin </a:t>
            </a:r>
            <a:r>
              <a:rPr lang="cs-CZ" dirty="0" smtClean="0"/>
              <a:t>(křivice </a:t>
            </a:r>
            <a:r>
              <a:rPr lang="cs-CZ" dirty="0"/>
              <a:t>- rachitis)</a:t>
            </a:r>
          </a:p>
          <a:p>
            <a:r>
              <a:rPr lang="cs-CZ" b="1" u="sng" dirty="0"/>
              <a:t>Zdroje:</a:t>
            </a:r>
            <a:r>
              <a:rPr lang="cs-CZ" dirty="0"/>
              <a:t> </a:t>
            </a:r>
            <a:r>
              <a:rPr lang="cs-CZ" u="sng" dirty="0"/>
              <a:t>rybí tuk</a:t>
            </a:r>
            <a:r>
              <a:rPr lang="cs-CZ" dirty="0"/>
              <a:t>, vaječný žloutek, </a:t>
            </a:r>
            <a:r>
              <a:rPr lang="cs-CZ" u="sng" dirty="0"/>
              <a:t>játra, </a:t>
            </a:r>
            <a:r>
              <a:rPr lang="cs-CZ" dirty="0"/>
              <a:t>máslo, mléko, některé houby </a:t>
            </a:r>
            <a:r>
              <a:rPr lang="cs-CZ" dirty="0" smtClean="0"/>
              <a:t>(lišky</a:t>
            </a:r>
            <a:r>
              <a:rPr lang="cs-CZ" dirty="0"/>
              <a:t>, žampiony, křemenáče). kvasnice, rajčata, kokos, datle. Největší část tohoto vitamínu si však naše tělo tvoří samo v </a:t>
            </a:r>
            <a:r>
              <a:rPr lang="cs-CZ" u="sng" dirty="0"/>
              <a:t>kůži ozářené slunečními paprsky.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2672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Vitamín E – tokoferol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635080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Působí </a:t>
            </a:r>
            <a:r>
              <a:rPr lang="cs-CZ" dirty="0"/>
              <a:t>na růst, podporuje hojení ran, reguluje přeměnu tuků a  sacharidů, ochraňuje před neurologickými, srdečními a cévními poruchami, je prevencí nádorů prsů a plic, snižuje tvorbu cholesterolu a  </a:t>
            </a:r>
            <a:r>
              <a:rPr lang="cs-CZ" u="sng" dirty="0"/>
              <a:t>zvyšuje tvorbu pohlavních hormonů</a:t>
            </a:r>
            <a:endParaRPr lang="cs-CZ" dirty="0"/>
          </a:p>
          <a:p>
            <a:r>
              <a:rPr lang="cs-CZ" b="1" dirty="0"/>
              <a:t>Nedostatek:</a:t>
            </a:r>
            <a:r>
              <a:rPr lang="cs-CZ" b="1" u="sng" dirty="0"/>
              <a:t> </a:t>
            </a:r>
            <a:r>
              <a:rPr lang="cs-CZ" dirty="0"/>
              <a:t>snížení </a:t>
            </a:r>
            <a:r>
              <a:rPr lang="cs-CZ" u="sng" dirty="0"/>
              <a:t>plodnosti</a:t>
            </a:r>
            <a:endParaRPr lang="cs-CZ" dirty="0"/>
          </a:p>
          <a:p>
            <a:r>
              <a:rPr lang="cs-CZ" b="1" dirty="0"/>
              <a:t>Zdroje:</a:t>
            </a:r>
            <a:r>
              <a:rPr lang="cs-CZ" dirty="0"/>
              <a:t> rostlinné oleje, obilné klíčky, vaječný žloutek, sádlo, vnitřnosti (játra), maso, mléko, listová zelenina</a:t>
            </a:r>
          </a:p>
          <a:p>
            <a:endParaRPr lang="cs-CZ" dirty="0"/>
          </a:p>
        </p:txBody>
      </p:sp>
      <p:pic>
        <p:nvPicPr>
          <p:cNvPr id="2050" name="Picture 2" descr="Soubor:VitaminEstructur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340768"/>
            <a:ext cx="1926332" cy="4883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11045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cs-CZ" dirty="0"/>
              <a:t>Vitamín 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</a:t>
            </a:r>
            <a:r>
              <a:rPr lang="cs-CZ" dirty="0"/>
              <a:t>nezbytný při mechanismu srážení krve.</a:t>
            </a:r>
          </a:p>
          <a:p>
            <a:r>
              <a:rPr lang="cs-CZ" b="1" dirty="0"/>
              <a:t>Nedostatek: </a:t>
            </a:r>
            <a:r>
              <a:rPr lang="cs-CZ" dirty="0"/>
              <a:t>snížení srážlivosti krve </a:t>
            </a:r>
          </a:p>
          <a:p>
            <a:r>
              <a:rPr lang="cs-CZ" b="1" dirty="0"/>
              <a:t>Zdroje:</a:t>
            </a:r>
            <a:r>
              <a:rPr lang="cs-CZ" dirty="0"/>
              <a:t> špenát, růžičková kapusta, rajčata, brambory, kopřiva, zelí. šípek, mrkev, červená řepa, vepřová játra</a:t>
            </a:r>
          </a:p>
          <a:p>
            <a:endParaRPr lang="cs-CZ" dirty="0"/>
          </a:p>
        </p:txBody>
      </p:sp>
      <p:pic>
        <p:nvPicPr>
          <p:cNvPr id="3074" name="Picture 2" descr="Soubor:Phylloquinone structure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16021" y="4000002"/>
            <a:ext cx="6048672" cy="2857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1986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383159"/>
            <a:ext cx="80648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cs.wikipedia.org/wiki/Vitam%C3%ADn_A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cs.wikipedia.org/wiki/Soubor:Retinol_mol_3D.png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cs.wikipedia.org/wiki/Soubor:VitaminEstructure.png</a:t>
            </a:r>
            <a:endParaRPr lang="cs-CZ" dirty="0" smtClean="0"/>
          </a:p>
          <a:p>
            <a:r>
              <a:rPr lang="cs-CZ">
                <a:hlinkClick r:id="rId5"/>
              </a:rPr>
              <a:t>http://</a:t>
            </a:r>
            <a:r>
              <a:rPr lang="cs-CZ" smtClean="0">
                <a:hlinkClick r:id="rId5"/>
              </a:rPr>
              <a:t>cs.wikipedia.org/wiki/Soubor:Phylloquinone_structure.svg</a:t>
            </a:r>
            <a:endParaRPr lang="cs-CZ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1017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1204</TotalTime>
  <Words>478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Vitamíny rozpustné v tucích</vt:lpstr>
      <vt:lpstr>Obecná definice</vt:lpstr>
      <vt:lpstr>Vitamín A – retinol</vt:lpstr>
      <vt:lpstr>Vitamín D – kalciferol</vt:lpstr>
      <vt:lpstr>Vitamín E – tokoferol</vt:lpstr>
      <vt:lpstr>Vitamín K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vzduchu</dc:title>
  <dc:creator>006</dc:creator>
  <cp:lastModifiedBy>Dum</cp:lastModifiedBy>
  <cp:revision>77</cp:revision>
  <dcterms:created xsi:type="dcterms:W3CDTF">2012-02-05T17:57:02Z</dcterms:created>
  <dcterms:modified xsi:type="dcterms:W3CDTF">2013-10-02T10:17:57Z</dcterms:modified>
</cp:coreProperties>
</file>