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2" r:id="rId6"/>
    <p:sldId id="271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yselina_listov%C3%A1" TargetMode="External"/><Relationship Id="rId2" Type="http://schemas.openxmlformats.org/officeDocument/2006/relationships/hyperlink" Target="http://cs.wikipedia.org/wiki/Soubor:L-Ascorbic_acid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ols%C3%A4ur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821598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VY_32_INOVACE_15_CH9_vitamíny </a:t>
                      </a:r>
                      <a:r>
                        <a:rPr lang="cs-CZ" dirty="0" smtClean="0"/>
                        <a:t>rozpustné ve vodě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Vitamíny rozpustné ve vodě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 smtClean="0"/>
              <a:t>Vitamíny rozpustné ve vodě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268760"/>
            <a:ext cx="8229600" cy="5400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Font typeface="Arial" pitchFamily="34" charset="0"/>
              <a:buNone/>
            </a:pPr>
            <a:r>
              <a:rPr lang="cs-CZ" sz="5800" b="1" smtClean="0"/>
              <a:t>Vitamíny</a:t>
            </a:r>
            <a:endParaRPr lang="cs-CZ" sz="5100" smtClean="0"/>
          </a:p>
          <a:p>
            <a:r>
              <a:rPr lang="cs-CZ" smtClean="0"/>
              <a:t>Nezbytné pro život</a:t>
            </a:r>
          </a:p>
          <a:p>
            <a:r>
              <a:rPr lang="cs-CZ" smtClean="0"/>
              <a:t>Nedostatek =&gt; nemoc – avitaminóza → smrt</a:t>
            </a:r>
          </a:p>
          <a:p>
            <a:r>
              <a:rPr lang="cs-CZ" smtClean="0"/>
              <a:t>Nadbytek =&gt; hypervitaminóza</a:t>
            </a:r>
          </a:p>
          <a:p>
            <a:r>
              <a:rPr lang="cs-CZ" smtClean="0"/>
              <a:t>Vitamíny rozpustné v tucích v tucích (A, D, E, K)</a:t>
            </a:r>
          </a:p>
          <a:p>
            <a:r>
              <a:rPr lang="cs-CZ" smtClean="0"/>
              <a:t>Vitamíny rozpustné ve vodě (C, B,…)</a:t>
            </a:r>
          </a:p>
          <a:p>
            <a:r>
              <a:rPr lang="cs-CZ" smtClean="0"/>
              <a:t>Vitamíny jsou důležitou součástí naší každodenní stravy. </a:t>
            </a:r>
          </a:p>
          <a:p>
            <a:r>
              <a:rPr lang="cs-CZ" u="sng" smtClean="0"/>
              <a:t>Podporují fyzioloqické procesy v těle a mají ochrannou funkci. </a:t>
            </a:r>
          </a:p>
          <a:p>
            <a:r>
              <a:rPr lang="cs-CZ" smtClean="0"/>
              <a:t>Nedostatek vitamínů se projevuje funkčními a zdravotními příznaky</a:t>
            </a:r>
          </a:p>
          <a:p>
            <a:r>
              <a:rPr lang="cs-CZ" smtClean="0"/>
              <a:t>Skutečná potřeba jednotlivých vitamínů na den se pohybuje od zlomku miligramu až po několik desítek miligramů. </a:t>
            </a:r>
          </a:p>
          <a:p>
            <a:r>
              <a:rPr lang="cs-CZ" smtClean="0"/>
              <a:t>Přestože jsou vitamíny obsaženy ve větším počtu potravin, míváme občas některého vitamínu nedostatek. Větší zásoby se mohou utvořit jenom z vitamínů rozpustných v tucích </a:t>
            </a:r>
          </a:p>
          <a:p>
            <a:r>
              <a:rPr lang="cs-CZ" smtClean="0"/>
              <a:t>Lidský organismus si vitamíny neumí sám vytvořit, proto je musí přijímat ve stravě jako vitamíny nebo provitamíny. </a:t>
            </a:r>
          </a:p>
          <a:p>
            <a:r>
              <a:rPr lang="cs-CZ" smtClean="0"/>
              <a:t>Protože složení vitamínů je známé, některé lze vyrábět synteticky.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 skupina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cs-CZ" sz="3800" b="1" u="sng" dirty="0"/>
              <a:t>Vitamín B</a:t>
            </a:r>
            <a:r>
              <a:rPr lang="cs-CZ" sz="3800" b="1" u="sng" baseline="-25000" dirty="0"/>
              <a:t>1</a:t>
            </a:r>
            <a:r>
              <a:rPr lang="cs-CZ" sz="3800" b="1" u="sng" dirty="0"/>
              <a:t> –</a:t>
            </a:r>
            <a:r>
              <a:rPr lang="cs-CZ" sz="3800" b="1" u="sng" dirty="0" err="1"/>
              <a:t>thiamin</a:t>
            </a:r>
            <a:endParaRPr lang="cs-CZ" sz="3800" b="1" dirty="0"/>
          </a:p>
          <a:p>
            <a:r>
              <a:rPr lang="cs-CZ" dirty="0"/>
              <a:t>Účastní se četných metabolických pochodů, např. přeměny sacharidů, odbourávání tuků a aminokyselin, hraje významnou roli při stimulaci činnosti nervového systému, přispívá k duševní čilosti </a:t>
            </a:r>
          </a:p>
          <a:p>
            <a:r>
              <a:rPr lang="cs-CZ" b="1" dirty="0"/>
              <a:t>Nedostatek:</a:t>
            </a:r>
            <a:r>
              <a:rPr lang="cs-CZ" dirty="0"/>
              <a:t> těžké nervové onemocnění. tzv. nemoc </a:t>
            </a:r>
            <a:r>
              <a:rPr lang="cs-CZ" dirty="0" err="1"/>
              <a:t>beri</a:t>
            </a:r>
            <a:r>
              <a:rPr lang="cs-CZ" dirty="0"/>
              <a:t>- </a:t>
            </a:r>
            <a:r>
              <a:rPr lang="cs-CZ" dirty="0" err="1"/>
              <a:t>beri</a:t>
            </a:r>
            <a:r>
              <a:rPr lang="cs-CZ" dirty="0"/>
              <a:t>, pocit únavy, nechutenství. zácpa </a:t>
            </a:r>
          </a:p>
          <a:p>
            <a:r>
              <a:rPr lang="cs-CZ" b="1" dirty="0"/>
              <a:t>Zdroje:</a:t>
            </a:r>
            <a:r>
              <a:rPr lang="cs-CZ" dirty="0"/>
              <a:t> obilniny, kvasnice, vnitřnosti (játra), ryby, otruby, ovesné vločky, pohanka, neloupaná rýže, chřest, černý chléb, brambory, fazole, vepřové maso, vaječný žloutek </a:t>
            </a:r>
          </a:p>
          <a:p>
            <a:pPr lvl="0"/>
            <a:r>
              <a:rPr lang="cs-CZ" sz="3800" b="1" u="sng" dirty="0"/>
              <a:t>Vitamín B</a:t>
            </a:r>
            <a:r>
              <a:rPr lang="cs-CZ" sz="3800" b="1" u="sng" baseline="-25000" dirty="0"/>
              <a:t>2</a:t>
            </a:r>
            <a:r>
              <a:rPr lang="cs-CZ" sz="3800" b="1" u="sng" dirty="0"/>
              <a:t> – riboflavin</a:t>
            </a:r>
            <a:endParaRPr lang="cs-CZ" sz="3800" b="1" dirty="0"/>
          </a:p>
          <a:p>
            <a:r>
              <a:rPr lang="cs-CZ" dirty="0"/>
              <a:t>Podílí se na řadě metabolických procesů, souvisejících s přeměnou sacharidů, tuků a aminokyselin, zlepšuje zrak, podporuje zdravé reprodukční funkce, chrání před chudokrevností (anémií) </a:t>
            </a:r>
          </a:p>
          <a:p>
            <a:r>
              <a:rPr lang="cs-CZ" b="1" dirty="0"/>
              <a:t>Nedostatek: </a:t>
            </a:r>
            <a:r>
              <a:rPr lang="cs-CZ" dirty="0"/>
              <a:t>chorobné změny sliznic hrtanu a hltanu, křehkost nehtů, chudokrevnost, choroby oční sítnice, trhlinky ústních koutků </a:t>
            </a:r>
          </a:p>
          <a:p>
            <a:r>
              <a:rPr lang="cs-CZ" b="1" dirty="0"/>
              <a:t>Zdroje: </a:t>
            </a:r>
            <a:r>
              <a:rPr lang="cs-CZ" dirty="0"/>
              <a:t>játra, mléko, mléčné výrobky, tmavý chléb, droždí, vejce, brambory, luštěniny, zelenina, obilné klíčky, lipový květ</a:t>
            </a:r>
          </a:p>
          <a:p>
            <a:pPr lvl="0"/>
            <a:r>
              <a:rPr lang="cs-CZ" sz="3800" b="1" u="sng" dirty="0"/>
              <a:t>Vitamín B</a:t>
            </a:r>
            <a:r>
              <a:rPr lang="cs-CZ" sz="3800" b="1" u="sng" baseline="-25000" dirty="0"/>
              <a:t>6</a:t>
            </a:r>
            <a:r>
              <a:rPr lang="cs-CZ" sz="3800" b="1" u="sng" dirty="0"/>
              <a:t> – pyridoxin</a:t>
            </a:r>
            <a:endParaRPr lang="cs-CZ" sz="3800" b="1" dirty="0"/>
          </a:p>
          <a:p>
            <a:r>
              <a:rPr lang="cs-CZ" dirty="0"/>
              <a:t>Působí při metabolismu aminokyselin, bílkovin  a tuků, zvyšuje imunitu, je prevencí proti nádorům, tlumí svalové křeče, mírní projevy cukrovky, působí močopudně, potlačuje menstruační potíže, má příznivý vliv na nervovou soustavu, snižuje pocit únavy a dráždivosti. Má vliv na správnou funkci kůže</a:t>
            </a:r>
          </a:p>
          <a:p>
            <a:r>
              <a:rPr lang="cs-CZ" b="1" dirty="0"/>
              <a:t>Zdroje:</a:t>
            </a:r>
            <a:r>
              <a:rPr lang="cs-CZ" dirty="0"/>
              <a:t> maso, ryby, játra, zelenina, tmavá mouka, otruby, banány, brambory, slunečnicová semena, pohanka, drůbež, vnitřnosti, pšeničné </a:t>
            </a:r>
            <a:r>
              <a:rPr lang="cs-CZ" dirty="0" smtClean="0"/>
              <a:t>klíčky</a:t>
            </a:r>
            <a:endParaRPr lang="cs-CZ" dirty="0"/>
          </a:p>
          <a:p>
            <a:pPr lvl="0"/>
            <a:r>
              <a:rPr lang="cs-CZ" sz="3800" b="1" u="sng" dirty="0"/>
              <a:t>Vitamín B</a:t>
            </a:r>
            <a:r>
              <a:rPr lang="cs-CZ" sz="3800" b="1" u="sng" baseline="-25000" dirty="0"/>
              <a:t>12</a:t>
            </a:r>
            <a:endParaRPr lang="cs-CZ" sz="3800" b="1" dirty="0"/>
          </a:p>
          <a:p>
            <a:r>
              <a:rPr lang="cs-CZ" dirty="0"/>
              <a:t>Je nezbytný pro nervový systém, působí preventivně proti chudokrevnosti (je nezbytný pro tvorbu červených krvinek) </a:t>
            </a:r>
          </a:p>
          <a:p>
            <a:r>
              <a:rPr lang="cs-CZ" b="1" dirty="0"/>
              <a:t>Zdroje: </a:t>
            </a:r>
            <a:r>
              <a:rPr lang="cs-CZ" dirty="0"/>
              <a:t>játra, ledviny, vepřové maso, drůbež, ryby, vaječný žloutek, sýry, droždí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659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Kyselina „L – askorbová“ – vitamín 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2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Zvyšuje </a:t>
            </a:r>
            <a:r>
              <a:rPr lang="cs-CZ" dirty="0"/>
              <a:t>odolnost organismu proti infekčním </a:t>
            </a:r>
            <a:r>
              <a:rPr lang="cs-CZ" dirty="0" smtClean="0"/>
              <a:t>chorobám</a:t>
            </a:r>
          </a:p>
          <a:p>
            <a:r>
              <a:rPr lang="cs-CZ" u="sng" dirty="0" smtClean="0"/>
              <a:t>snižuje </a:t>
            </a:r>
            <a:r>
              <a:rPr lang="cs-CZ" u="sng" dirty="0"/>
              <a:t>únavu,</a:t>
            </a:r>
            <a:r>
              <a:rPr lang="cs-CZ" dirty="0"/>
              <a:t> posiluje imunitní systém, pomáhá udržovat optimální hladinu </a:t>
            </a:r>
            <a:r>
              <a:rPr lang="cs-CZ" u="sng" dirty="0"/>
              <a:t>cholesterolu </a:t>
            </a:r>
            <a:r>
              <a:rPr lang="cs-CZ" dirty="0"/>
              <a:t>v </a:t>
            </a:r>
            <a:r>
              <a:rPr lang="cs-CZ" dirty="0" smtClean="0"/>
              <a:t>krvi</a:t>
            </a:r>
          </a:p>
          <a:p>
            <a:r>
              <a:rPr lang="cs-CZ" dirty="0" smtClean="0"/>
              <a:t>zvyšuje </a:t>
            </a:r>
            <a:r>
              <a:rPr lang="cs-CZ" dirty="0"/>
              <a:t>odolnost vůči stresu, podporuje hojení ran a  </a:t>
            </a:r>
            <a:r>
              <a:rPr lang="cs-CZ" dirty="0" smtClean="0"/>
              <a:t>popálenin</a:t>
            </a:r>
          </a:p>
          <a:p>
            <a:r>
              <a:rPr lang="cs-CZ" dirty="0" smtClean="0"/>
              <a:t>má </a:t>
            </a:r>
            <a:r>
              <a:rPr lang="cs-CZ" dirty="0"/>
              <a:t>ochranný vliv na sliznici trávicího </a:t>
            </a:r>
            <a:r>
              <a:rPr lang="cs-CZ" dirty="0" smtClean="0"/>
              <a:t>ústrojí</a:t>
            </a:r>
          </a:p>
          <a:p>
            <a:r>
              <a:rPr lang="cs-CZ" dirty="0" smtClean="0"/>
              <a:t>zlepšuje </a:t>
            </a:r>
            <a:r>
              <a:rPr lang="cs-CZ" dirty="0"/>
              <a:t>vstřebávání železa rostlinného </a:t>
            </a:r>
            <a:r>
              <a:rPr lang="cs-CZ" dirty="0" smtClean="0"/>
              <a:t>původu</a:t>
            </a:r>
          </a:p>
          <a:p>
            <a:r>
              <a:rPr lang="cs-CZ" dirty="0" smtClean="0"/>
              <a:t>pomáhá </a:t>
            </a:r>
            <a:r>
              <a:rPr lang="cs-CZ" dirty="0"/>
              <a:t>chránit před nádorovým </a:t>
            </a:r>
            <a:r>
              <a:rPr lang="cs-CZ" dirty="0" smtClean="0"/>
              <a:t>onemocněním</a:t>
            </a:r>
          </a:p>
          <a:p>
            <a:r>
              <a:rPr lang="cs-CZ" dirty="0" smtClean="0"/>
              <a:t>je </a:t>
            </a:r>
            <a:r>
              <a:rPr lang="cs-CZ" dirty="0"/>
              <a:t>potřebný pro tvorbu některých hormonů, je nezbytný při poranění a zlomeninách </a:t>
            </a:r>
          </a:p>
          <a:p>
            <a:r>
              <a:rPr lang="cs-CZ" b="1" dirty="0"/>
              <a:t>Nedostatek:</a:t>
            </a:r>
            <a:r>
              <a:rPr lang="cs-CZ" dirty="0"/>
              <a:t> z dlouhotrvajícího nedostatku vzniká těžké onemocnění skorbut – kurděje, nedostatek během zimních měsíců vede k nemocem horních cest dýchacích, malátnosti, ospalosti, únavě</a:t>
            </a:r>
          </a:p>
          <a:p>
            <a:r>
              <a:rPr lang="cs-CZ" b="1" dirty="0"/>
              <a:t>Zdroje: </a:t>
            </a:r>
            <a:r>
              <a:rPr lang="cs-CZ" dirty="0"/>
              <a:t>černý rybíz, nať petržele, kopru, jahody, papriko, rajčata, citrusové plody,     křen, kapusta, květák, špenát, kedlubny, zelí, brambory </a:t>
            </a:r>
          </a:p>
          <a:p>
            <a:r>
              <a:rPr lang="cs-CZ" u="sng" dirty="0"/>
              <a:t>Vitamín C se při tepelných úpravách, konzervováním, v</a:t>
            </a:r>
            <a:r>
              <a:rPr lang="cs-CZ" dirty="0"/>
              <a:t>y</a:t>
            </a:r>
            <a:r>
              <a:rPr lang="cs-CZ" u="sng" dirty="0"/>
              <a:t>luhováním, stykem s kovy, působením světla do určité míry znehodnocuje.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Soubor:L-Ascorbic acid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152536"/>
            <a:ext cx="2881164" cy="170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672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u="sng" dirty="0"/>
              <a:t>Vitamín PP – kyselina nikotinová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Chrání před kožní nemocí zvanou </a:t>
            </a:r>
            <a:r>
              <a:rPr lang="cs-CZ" dirty="0" smtClean="0"/>
              <a:t>pelagra</a:t>
            </a:r>
          </a:p>
          <a:p>
            <a:r>
              <a:rPr lang="cs-CZ" dirty="0" smtClean="0"/>
              <a:t>Vznikají </a:t>
            </a:r>
            <a:r>
              <a:rPr lang="cs-CZ" dirty="0"/>
              <a:t>při ní změny kůže, na zažívacím ústrojí i na nervovém systému. </a:t>
            </a:r>
          </a:p>
          <a:p>
            <a:r>
              <a:rPr lang="cs-CZ" b="1" dirty="0"/>
              <a:t>Zdroje: </a:t>
            </a:r>
            <a:r>
              <a:rPr lang="cs-CZ" dirty="0"/>
              <a:t>maso, vnitřnosti, ryby, mléko, vaječný žloutek, kvasnice, houby (ryzce), špenát, rajčata, zelí, ovesné vločky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104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u="sng" dirty="0"/>
              <a:t>Folacin – kyselina listová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8092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</a:t>
            </a:r>
            <a:r>
              <a:rPr lang="cs-CZ" dirty="0"/>
              <a:t>nezbytná pro dělení </a:t>
            </a:r>
            <a:r>
              <a:rPr lang="cs-CZ" dirty="0" smtClean="0"/>
              <a:t>buněk</a:t>
            </a:r>
          </a:p>
          <a:p>
            <a:r>
              <a:rPr lang="cs-CZ" dirty="0" smtClean="0"/>
              <a:t>zasahuje </a:t>
            </a:r>
            <a:r>
              <a:rPr lang="cs-CZ" dirty="0"/>
              <a:t>do metabolismu </a:t>
            </a:r>
            <a:r>
              <a:rPr lang="cs-CZ" dirty="0" smtClean="0"/>
              <a:t>aminokyselin</a:t>
            </a:r>
            <a:endParaRPr lang="cs-CZ" dirty="0"/>
          </a:p>
          <a:p>
            <a:r>
              <a:rPr lang="cs-CZ" dirty="0"/>
              <a:t>podporuje imunitní systém </a:t>
            </a:r>
            <a:r>
              <a:rPr lang="cs-CZ" dirty="0" smtClean="0"/>
              <a:t>člověka</a:t>
            </a:r>
          </a:p>
          <a:p>
            <a:r>
              <a:rPr lang="cs-CZ" dirty="0" smtClean="0"/>
              <a:t>katalyzuje </a:t>
            </a:r>
            <a:r>
              <a:rPr lang="cs-CZ" dirty="0"/>
              <a:t>důležité metabolické pochody. </a:t>
            </a:r>
            <a:endParaRPr lang="cs-CZ" dirty="0" smtClean="0"/>
          </a:p>
          <a:p>
            <a:r>
              <a:rPr lang="cs-CZ" b="1" dirty="0" smtClean="0"/>
              <a:t>Zdroje</a:t>
            </a:r>
            <a:r>
              <a:rPr lang="cs-CZ" b="1" dirty="0"/>
              <a:t>: </a:t>
            </a:r>
            <a:r>
              <a:rPr lang="cs-CZ" dirty="0"/>
              <a:t>chřest, špenát, květák, rané brambory, kapusta, pšeničná mouka, játra, ledviny</a:t>
            </a:r>
          </a:p>
          <a:p>
            <a:endParaRPr lang="cs-CZ" dirty="0"/>
          </a:p>
        </p:txBody>
      </p:sp>
      <p:pic>
        <p:nvPicPr>
          <p:cNvPr id="2050" name="Picture 2" descr="Soubor:Folsäure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306342"/>
            <a:ext cx="4248472" cy="217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98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>
                <a:hlinkClick r:id="rId2"/>
              </a:rPr>
              <a:t>http://cs.wikipedia.org/wiki/Vitam%C3%ADny#Vitam.C3.ADny_rozpustn.C3.A9_ve_vod.C4.9B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cs.wikipedia.org/wiki/Soubor:L-Ascorbic_acid.svg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cs.wikipedia.org/wiki/Kyselina_listov%C3%A1</a:t>
            </a:r>
            <a:endParaRPr lang="cs-CZ" dirty="0" smtClean="0"/>
          </a:p>
          <a:p>
            <a:r>
              <a:rPr lang="cs-CZ">
                <a:hlinkClick r:id="rId4"/>
              </a:rPr>
              <a:t>http://</a:t>
            </a:r>
            <a:r>
              <a:rPr lang="cs-CZ" smtClean="0">
                <a:hlinkClick r:id="rId4"/>
              </a:rPr>
              <a:t>cs.wikipedia.org/wiki/Soubor:Fols%C3%A4ure.svg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1189</TotalTime>
  <Words>748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Vitamíny rozpustné ve vodě</vt:lpstr>
      <vt:lpstr>Obecná definice</vt:lpstr>
      <vt:lpstr>B skupina</vt:lpstr>
      <vt:lpstr>Kyselina „L – askorbová“ – vitamín C</vt:lpstr>
      <vt:lpstr>Vitamín PP – kyselina nikotinová</vt:lpstr>
      <vt:lpstr>Folacin – kyselina listová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76</cp:revision>
  <dcterms:created xsi:type="dcterms:W3CDTF">2012-02-05T17:57:02Z</dcterms:created>
  <dcterms:modified xsi:type="dcterms:W3CDTF">2013-06-19T10:16:18Z</dcterms:modified>
</cp:coreProperties>
</file>