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64" r:id="rId4"/>
    <p:sldId id="270" r:id="rId5"/>
    <p:sldId id="271" r:id="rId6"/>
    <p:sldId id="273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54" autoAdjust="0"/>
    <p:restoredTop sz="94660"/>
  </p:normalViewPr>
  <p:slideViewPr>
    <p:cSldViewPr>
      <p:cViewPr varScale="1">
        <p:scale>
          <a:sx n="103" d="100"/>
          <a:sy n="103" d="100"/>
        </p:scale>
        <p:origin x="-2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47674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21891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4544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1832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022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2361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84428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93971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430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85221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59355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0950F-3C51-4FA3-B22B-C45C02D6ABD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4FD7A-25C1-49C9-886F-41B0BBA5A9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46099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yselina_palmitov%C3%A1" TargetMode="External"/><Relationship Id="rId2" Type="http://schemas.openxmlformats.org/officeDocument/2006/relationships/hyperlink" Target="http://cs.wikipedia.org/wiki/Kyselina_stearov%C3%A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Kyselina_mraven%C4%8D%C3%AD" TargetMode="External"/><Relationship Id="rId5" Type="http://schemas.openxmlformats.org/officeDocument/2006/relationships/hyperlink" Target="http://cs.wikipedia.org/wiki/Kyselina_m%C3%A1seln%C3%A1" TargetMode="External"/><Relationship Id="rId4" Type="http://schemas.openxmlformats.org/officeDocument/2006/relationships/hyperlink" Target="http://cs.wikipedia.org/wiki/Mastn%C3%A1_kyselin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1720" y="5229200"/>
            <a:ext cx="5407152" cy="1045464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51744610"/>
              </p:ext>
            </p:extLst>
          </p:nvPr>
        </p:nvGraphicFramePr>
        <p:xfrm>
          <a:off x="647564" y="1412776"/>
          <a:ext cx="7848872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5125"/>
                <a:gridCol w="562374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Kolín V., Mnichovická 62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</a:t>
                      </a:r>
                      <a:r>
                        <a:rPr lang="cs-CZ" baseline="0" dirty="0" smtClean="0"/>
                        <a:t> Jiří Mejda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23. 1.</a:t>
                      </a:r>
                      <a:r>
                        <a:rPr lang="cs-CZ" baseline="0" dirty="0" smtClean="0"/>
                        <a:t> 2012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VY_32_INOVACE_16_CH9_jednoduché</a:t>
                      </a:r>
                      <a:r>
                        <a:rPr lang="cs-CZ" baseline="0" smtClean="0"/>
                        <a:t> </a:t>
                      </a:r>
                      <a:r>
                        <a:rPr lang="cs-CZ" baseline="0" dirty="0" smtClean="0"/>
                        <a:t>organické kyseliny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Jednoduché organické kyseliny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92874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cs-CZ" dirty="0" smtClean="0"/>
              <a:t>Jednoduché organické kyseliny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9. třída</a:t>
            </a:r>
            <a:endParaRPr lang="cs-CZ" dirty="0"/>
          </a:p>
        </p:txBody>
      </p:sp>
      <p:sp>
        <p:nvSpPr>
          <p:cNvPr id="4" name="TextovéPole 5"/>
          <p:cNvSpPr txBox="1"/>
          <p:nvPr/>
        </p:nvSpPr>
        <p:spPr>
          <a:xfrm>
            <a:off x="1151620" y="5229200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Anotace: Materiál je připraven jako materiál pro sdílení ve školní síti pro samostudium nebo pro prezentaci na projektoru.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482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Obecná definice</a:t>
            </a:r>
            <a:endParaRPr lang="cs-CZ" dirty="0"/>
          </a:p>
        </p:txBody>
      </p:sp>
      <p:pic>
        <p:nvPicPr>
          <p:cNvPr id="28" name="Obrázek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1700808"/>
            <a:ext cx="7838662" cy="2088232"/>
          </a:xfrm>
          <a:prstGeom prst="rect">
            <a:avLst/>
          </a:prstGeom>
        </p:spPr>
      </p:pic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3645024"/>
            <a:ext cx="8229600" cy="2481139"/>
          </a:xfrm>
        </p:spPr>
        <p:txBody>
          <a:bodyPr/>
          <a:lstStyle/>
          <a:p>
            <a:r>
              <a:rPr lang="cs-CZ" dirty="0" smtClean="0"/>
              <a:t>Názvosloví odvozeno od alkanového analogu (tedy podle počtu uhlíků v řetězci) a koncovkou </a:t>
            </a:r>
            <a:r>
              <a:rPr lang="cs-CZ" i="1" dirty="0" smtClean="0"/>
              <a:t>–</a:t>
            </a:r>
            <a:r>
              <a:rPr lang="cs-CZ" i="1" dirty="0" err="1" smtClean="0"/>
              <a:t>ová</a:t>
            </a:r>
            <a:r>
              <a:rPr lang="cs-CZ" i="1" dirty="0" smtClean="0"/>
              <a:t> kyselina</a:t>
            </a:r>
          </a:p>
          <a:p>
            <a:pPr lvl="1"/>
            <a:r>
              <a:rPr lang="cs-CZ" i="1" dirty="0" smtClean="0"/>
              <a:t>Propan</a:t>
            </a:r>
            <a:r>
              <a:rPr lang="cs-CZ" b="1" i="1" dirty="0" smtClean="0"/>
              <a:t>ová kyselina</a:t>
            </a: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xmlns="" val="428704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Mravenčí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88632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cs-CZ" dirty="0"/>
              <a:t>Součást mravenčího </a:t>
            </a:r>
            <a:r>
              <a:rPr lang="cs-CZ" dirty="0" smtClean="0"/>
              <a:t>jedu, ale také v kopřivách</a:t>
            </a:r>
            <a:endParaRPr lang="cs-CZ" dirty="0"/>
          </a:p>
          <a:p>
            <a:pPr lvl="0"/>
            <a:r>
              <a:rPr lang="cs-CZ" dirty="0"/>
              <a:t>Bezbarvá kapalina</a:t>
            </a:r>
          </a:p>
          <a:p>
            <a:pPr lvl="0"/>
            <a:r>
              <a:rPr lang="cs-CZ" dirty="0"/>
              <a:t>Leptá pokožku</a:t>
            </a:r>
          </a:p>
          <a:p>
            <a:pPr lvl="0"/>
            <a:r>
              <a:rPr lang="cs-CZ" dirty="0"/>
              <a:t>Štiplavý zápach</a:t>
            </a:r>
          </a:p>
          <a:p>
            <a:pPr lvl="0"/>
            <a:r>
              <a:rPr lang="cs-CZ" dirty="0"/>
              <a:t>Užití: </a:t>
            </a:r>
            <a:endParaRPr lang="cs-CZ" dirty="0" smtClean="0"/>
          </a:p>
          <a:p>
            <a:pPr lvl="1"/>
            <a:r>
              <a:rPr lang="cs-CZ" dirty="0" smtClean="0"/>
              <a:t>Konzervace potravin</a:t>
            </a:r>
          </a:p>
          <a:p>
            <a:pPr lvl="1"/>
            <a:r>
              <a:rPr lang="cs-CZ" dirty="0" smtClean="0"/>
              <a:t>Syntetická </a:t>
            </a:r>
            <a:r>
              <a:rPr lang="cs-CZ" dirty="0"/>
              <a:t>kyselina mravenčí se užívá k výrobě </a:t>
            </a:r>
            <a:r>
              <a:rPr lang="cs-CZ" dirty="0" smtClean="0"/>
              <a:t>barviv</a:t>
            </a:r>
          </a:p>
          <a:p>
            <a:pPr lvl="1"/>
            <a:r>
              <a:rPr lang="cs-CZ" dirty="0" smtClean="0"/>
              <a:t>v </a:t>
            </a:r>
            <a:r>
              <a:rPr lang="cs-CZ" dirty="0"/>
              <a:t>gumárenském průmyslu a v koželužství k odvápnění </a:t>
            </a:r>
            <a:r>
              <a:rPr lang="cs-CZ" dirty="0" smtClean="0"/>
              <a:t>kůže</a:t>
            </a:r>
          </a:p>
          <a:p>
            <a:pPr lvl="1"/>
            <a:r>
              <a:rPr lang="cs-CZ" dirty="0" smtClean="0"/>
              <a:t>též </a:t>
            </a:r>
            <a:r>
              <a:rPr lang="cs-CZ" dirty="0"/>
              <a:t>jako přídatná látka do potravin pod označením </a:t>
            </a:r>
            <a:r>
              <a:rPr lang="cs-CZ" b="1" dirty="0"/>
              <a:t>E </a:t>
            </a:r>
            <a:r>
              <a:rPr lang="cs-CZ" b="1" dirty="0" smtClean="0"/>
              <a:t>236</a:t>
            </a:r>
            <a:r>
              <a:rPr lang="cs-CZ" dirty="0" smtClean="0"/>
              <a:t> </a:t>
            </a:r>
          </a:p>
          <a:p>
            <a:pPr lvl="1"/>
            <a:r>
              <a:rPr lang="cs-CZ" dirty="0" smtClean="0"/>
              <a:t>Ve </a:t>
            </a:r>
            <a:r>
              <a:rPr lang="cs-CZ" dirty="0"/>
              <a:t>včelařské chovatelské praxi se páry kyseliny mravenčí používají jako účinný prostředek k tlumení </a:t>
            </a:r>
            <a:r>
              <a:rPr lang="cs-CZ" dirty="0" err="1" smtClean="0"/>
              <a:t>varroázy</a:t>
            </a:r>
            <a:endParaRPr lang="cs-CZ" dirty="0" smtClean="0"/>
          </a:p>
          <a:p>
            <a:pPr lvl="1"/>
            <a:r>
              <a:rPr lang="cs-CZ" dirty="0" smtClean="0"/>
              <a:t>Používá </a:t>
            </a:r>
            <a:r>
              <a:rPr lang="cs-CZ" dirty="0"/>
              <a:t>se také do přípravků na čištění vodního a močového kamene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746590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Máselná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Kyselina máselná, též známá pod systematickým názvem kyselina </a:t>
            </a:r>
            <a:r>
              <a:rPr lang="cs-CZ" dirty="0" smtClean="0"/>
              <a:t>butanová</a:t>
            </a:r>
          </a:p>
          <a:p>
            <a:r>
              <a:rPr lang="cs-CZ" dirty="0" smtClean="0"/>
              <a:t>karboxylová </a:t>
            </a:r>
            <a:r>
              <a:rPr lang="cs-CZ" dirty="0"/>
              <a:t>kyselina se vzorcem </a:t>
            </a:r>
            <a:r>
              <a:rPr lang="cs-CZ" dirty="0" smtClean="0"/>
              <a:t>CH3CH2CH2-COOH</a:t>
            </a:r>
          </a:p>
          <a:p>
            <a:r>
              <a:rPr lang="cs-CZ" dirty="0" smtClean="0"/>
              <a:t>Soli </a:t>
            </a:r>
            <a:r>
              <a:rPr lang="cs-CZ" dirty="0"/>
              <a:t>a estery se nazývají butyráty nebo </a:t>
            </a:r>
            <a:r>
              <a:rPr lang="cs-CZ" dirty="0" err="1"/>
              <a:t>butanoáty</a:t>
            </a:r>
            <a:r>
              <a:rPr lang="cs-CZ" dirty="0"/>
              <a:t> triviálně </a:t>
            </a:r>
            <a:r>
              <a:rPr lang="cs-CZ" dirty="0" smtClean="0"/>
              <a:t>máselnany</a:t>
            </a:r>
          </a:p>
          <a:p>
            <a:r>
              <a:rPr lang="cs-CZ" dirty="0" smtClean="0"/>
              <a:t>Kyselina </a:t>
            </a:r>
            <a:r>
              <a:rPr lang="cs-CZ" dirty="0"/>
              <a:t>máselná je obsažena ve žluklém másle, parmezánu, zvratcích a </a:t>
            </a:r>
            <a:r>
              <a:rPr lang="cs-CZ" dirty="0" smtClean="0"/>
              <a:t>potu</a:t>
            </a:r>
          </a:p>
          <a:p>
            <a:r>
              <a:rPr lang="cs-CZ" dirty="0" smtClean="0"/>
              <a:t>má </a:t>
            </a:r>
            <a:r>
              <a:rPr lang="cs-CZ" dirty="0"/>
              <a:t>nepříjemný zápach a ostrou chuť se sladkým „ocasem“ </a:t>
            </a:r>
            <a:endParaRPr lang="cs-CZ" dirty="0" smtClean="0"/>
          </a:p>
          <a:p>
            <a:r>
              <a:rPr lang="cs-CZ" dirty="0" smtClean="0"/>
              <a:t>Savci </a:t>
            </a:r>
            <a:r>
              <a:rPr lang="cs-CZ" dirty="0"/>
              <a:t>s dobrým čichem (např. psi) jsou schopni ji zjistit již při koncentraci 10 </a:t>
            </a:r>
            <a:r>
              <a:rPr lang="cs-CZ" dirty="0" err="1"/>
              <a:t>ppb</a:t>
            </a:r>
            <a:r>
              <a:rPr lang="cs-CZ" dirty="0"/>
              <a:t>, člověk při koncentraci </a:t>
            </a:r>
            <a:r>
              <a:rPr lang="cs-CZ" dirty="0" smtClean="0"/>
              <a:t>                    nad </a:t>
            </a:r>
            <a:r>
              <a:rPr lang="cs-CZ" dirty="0"/>
              <a:t>10 </a:t>
            </a:r>
            <a:r>
              <a:rPr lang="cs-CZ" dirty="0" err="1" smtClean="0"/>
              <a:t>ppm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11104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Palmitová, stearová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507288" cy="4525963"/>
          </a:xfrm>
        </p:spPr>
        <p:txBody>
          <a:bodyPr>
            <a:normAutofit fontScale="47500" lnSpcReduction="20000"/>
          </a:bodyPr>
          <a:lstStyle/>
          <a:p>
            <a:r>
              <a:rPr lang="cs-CZ" b="1" dirty="0"/>
              <a:t>Kyselina palmitová</a:t>
            </a:r>
            <a:r>
              <a:rPr lang="cs-CZ" dirty="0"/>
              <a:t> </a:t>
            </a:r>
            <a:endParaRPr lang="cs-CZ" dirty="0" smtClean="0"/>
          </a:p>
          <a:p>
            <a:r>
              <a:rPr lang="cs-CZ" dirty="0" smtClean="0"/>
              <a:t>molekulární </a:t>
            </a:r>
            <a:r>
              <a:rPr lang="cs-CZ" dirty="0"/>
              <a:t>(sumární) vzorec je </a:t>
            </a:r>
            <a:r>
              <a:rPr lang="cs-CZ" b="1" dirty="0" smtClean="0"/>
              <a:t>C</a:t>
            </a:r>
            <a:r>
              <a:rPr lang="cs-CZ" b="1" baseline="-25000" dirty="0" smtClean="0"/>
              <a:t>15</a:t>
            </a:r>
            <a:r>
              <a:rPr lang="cs-CZ" b="1" dirty="0" smtClean="0"/>
              <a:t>H</a:t>
            </a:r>
            <a:r>
              <a:rPr lang="cs-CZ" b="1" baseline="-25000" dirty="0" smtClean="0"/>
              <a:t>31</a:t>
            </a:r>
            <a:r>
              <a:rPr lang="cs-CZ" b="1" dirty="0" smtClean="0"/>
              <a:t>COOH</a:t>
            </a:r>
          </a:p>
          <a:p>
            <a:r>
              <a:rPr lang="cs-CZ" dirty="0" smtClean="0"/>
              <a:t>Je </a:t>
            </a:r>
            <a:r>
              <a:rPr lang="cs-CZ" dirty="0"/>
              <a:t>to vyšší mastná kyselina, je tudíž obsažena v </a:t>
            </a:r>
            <a:r>
              <a:rPr lang="cs-CZ" dirty="0" smtClean="0"/>
              <a:t>tucích</a:t>
            </a:r>
          </a:p>
          <a:p>
            <a:r>
              <a:rPr lang="cs-CZ" dirty="0" smtClean="0"/>
              <a:t>vyskytuje </a:t>
            </a:r>
            <a:r>
              <a:rPr lang="cs-CZ" dirty="0"/>
              <a:t>se v palmovém </a:t>
            </a:r>
            <a:r>
              <a:rPr lang="cs-CZ" dirty="0" smtClean="0"/>
              <a:t>oleji</a:t>
            </a:r>
          </a:p>
          <a:p>
            <a:r>
              <a:rPr lang="cs-CZ" dirty="0" smtClean="0"/>
              <a:t>Je </a:t>
            </a:r>
            <a:r>
              <a:rPr lang="cs-CZ" dirty="0"/>
              <a:t>obsažena také v másle, sýrech, mléku a </a:t>
            </a:r>
            <a:r>
              <a:rPr lang="cs-CZ" dirty="0" smtClean="0"/>
              <a:t>mase</a:t>
            </a:r>
            <a:endParaRPr lang="cs-CZ" dirty="0"/>
          </a:p>
          <a:p>
            <a:r>
              <a:rPr lang="cs-CZ" dirty="0"/>
              <a:t>Za druhé světové války se její deriváty začaly používat k výrobě </a:t>
            </a:r>
            <a:r>
              <a:rPr lang="cs-CZ" dirty="0" smtClean="0"/>
              <a:t>napalmu</a:t>
            </a:r>
          </a:p>
          <a:p>
            <a:r>
              <a:rPr lang="cs-CZ" dirty="0" smtClean="0"/>
              <a:t>Velký </a:t>
            </a:r>
            <a:r>
              <a:rPr lang="cs-CZ" dirty="0"/>
              <a:t>význam má její směs s kyselinou stearovou, která se nazývá stearín. Používá se k výrobě svíček, kosmetických krémů a leštících </a:t>
            </a:r>
            <a:r>
              <a:rPr lang="cs-CZ" dirty="0" smtClean="0"/>
              <a:t>past</a:t>
            </a:r>
            <a:endParaRPr lang="cs-CZ" dirty="0"/>
          </a:p>
          <a:p>
            <a:r>
              <a:rPr lang="cs-CZ" dirty="0" smtClean="0"/>
              <a:t>Používá se na </a:t>
            </a:r>
            <a:r>
              <a:rPr lang="cs-CZ" dirty="0"/>
              <a:t>výrobu </a:t>
            </a:r>
            <a:r>
              <a:rPr lang="cs-CZ" dirty="0" smtClean="0"/>
              <a:t>mýdel</a:t>
            </a:r>
          </a:p>
          <a:p>
            <a:r>
              <a:rPr lang="cs-CZ" b="1" dirty="0" smtClean="0"/>
              <a:t>Kyselina </a:t>
            </a:r>
            <a:r>
              <a:rPr lang="cs-CZ" b="1" dirty="0"/>
              <a:t>stearová</a:t>
            </a:r>
            <a:r>
              <a:rPr lang="cs-CZ" dirty="0"/>
              <a:t> </a:t>
            </a:r>
            <a:endParaRPr lang="cs-CZ" dirty="0" smtClean="0"/>
          </a:p>
          <a:p>
            <a:r>
              <a:rPr lang="cs-CZ" dirty="0" smtClean="0"/>
              <a:t>vzorec </a:t>
            </a:r>
            <a:r>
              <a:rPr lang="cs-CZ" dirty="0"/>
              <a:t>je </a:t>
            </a:r>
            <a:r>
              <a:rPr lang="cs-CZ" b="1" dirty="0" smtClean="0"/>
              <a:t>C</a:t>
            </a:r>
            <a:r>
              <a:rPr lang="cs-CZ" b="1" baseline="-25000" dirty="0" smtClean="0"/>
              <a:t>17</a:t>
            </a:r>
            <a:r>
              <a:rPr lang="cs-CZ" b="1" dirty="0" smtClean="0"/>
              <a:t>H</a:t>
            </a:r>
            <a:r>
              <a:rPr lang="cs-CZ" b="1" baseline="-25000" dirty="0" smtClean="0"/>
              <a:t>35</a:t>
            </a:r>
            <a:r>
              <a:rPr lang="cs-CZ" b="1" dirty="0" smtClean="0"/>
              <a:t>COOH</a:t>
            </a:r>
            <a:endParaRPr lang="cs-CZ" dirty="0" smtClean="0"/>
          </a:p>
          <a:p>
            <a:r>
              <a:rPr lang="cs-CZ" dirty="0" smtClean="0"/>
              <a:t>Je </a:t>
            </a:r>
            <a:r>
              <a:rPr lang="cs-CZ" dirty="0"/>
              <a:t>to vyšší mastná </a:t>
            </a:r>
            <a:r>
              <a:rPr lang="cs-CZ" dirty="0" smtClean="0"/>
              <a:t>kyselina</a:t>
            </a:r>
          </a:p>
          <a:p>
            <a:r>
              <a:rPr lang="cs-CZ" dirty="0" smtClean="0"/>
              <a:t>Kyselina </a:t>
            </a:r>
            <a:r>
              <a:rPr lang="cs-CZ" dirty="0"/>
              <a:t>stearová je obsažena v přirozených tucích. </a:t>
            </a:r>
            <a:endParaRPr lang="cs-CZ" dirty="0" smtClean="0"/>
          </a:p>
          <a:p>
            <a:r>
              <a:rPr lang="cs-CZ" dirty="0" smtClean="0"/>
              <a:t>Její </a:t>
            </a:r>
            <a:r>
              <a:rPr lang="cs-CZ" dirty="0"/>
              <a:t>soli se nazývají stearany, používají se k výrobě mýdel a pracích </a:t>
            </a:r>
            <a:r>
              <a:rPr lang="cs-CZ" dirty="0" smtClean="0"/>
              <a:t>prostředků</a:t>
            </a:r>
          </a:p>
          <a:p>
            <a:r>
              <a:rPr lang="cs-CZ" dirty="0" err="1" smtClean="0"/>
              <a:t>Stearát</a:t>
            </a:r>
            <a:r>
              <a:rPr lang="cs-CZ" dirty="0" smtClean="0"/>
              <a:t> </a:t>
            </a:r>
            <a:r>
              <a:rPr lang="cs-CZ" dirty="0"/>
              <a:t>draselný (draselná sůl/mýdlo stearinu) je používán jako účinný emulgátor při výrobě syntetického, zejména </a:t>
            </a:r>
            <a:r>
              <a:rPr lang="cs-CZ" dirty="0" err="1"/>
              <a:t>butadienstyrenového</a:t>
            </a:r>
            <a:r>
              <a:rPr lang="cs-CZ" dirty="0"/>
              <a:t> kaučuku </a:t>
            </a:r>
            <a:r>
              <a:rPr lang="cs-CZ" dirty="0" smtClean="0"/>
              <a:t>zpravidla </a:t>
            </a:r>
            <a:r>
              <a:rPr lang="cs-CZ" dirty="0"/>
              <a:t>ve směsi s </a:t>
            </a:r>
            <a:r>
              <a:rPr lang="cs-CZ" dirty="0" smtClean="0"/>
              <a:t>mýdly</a:t>
            </a:r>
            <a:r>
              <a:rPr lang="cs-CZ" dirty="0"/>
              <a:t> pryskyřičné kyseliny </a:t>
            </a:r>
            <a:r>
              <a:rPr lang="cs-CZ" dirty="0" err="1"/>
              <a:t>abietové</a:t>
            </a:r>
            <a:r>
              <a:rPr lang="cs-CZ" dirty="0"/>
              <a:t> (</a:t>
            </a:r>
            <a:r>
              <a:rPr lang="cs-CZ" dirty="0" err="1"/>
              <a:t>kalafunátů</a:t>
            </a:r>
            <a:r>
              <a:rPr lang="cs-CZ" dirty="0"/>
              <a:t>).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1986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383159"/>
            <a:ext cx="80648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  <a:p>
            <a:r>
              <a:rPr lang="cs-CZ" dirty="0" smtClean="0">
                <a:hlinkClick r:id="rId2"/>
              </a:rPr>
              <a:t>http://cs.wikipedia.org/wiki/Kyselina_stearov%C3%A1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http://cs.wikipedia.org/wiki/Kyselina_palmitov%C3%A1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http://cs.wikipedia.org/wiki/Mastn%C3%A1_kyselina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http://cs.wikipedia.org/wiki/Kyselina_m%C3%A1seln%C3%A1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cs.wikipedia.org/wiki/Kyselina_mraven%C4%8D%C3%AD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1017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1196</TotalTime>
  <Words>244</Words>
  <Application>Microsoft Office PowerPoint</Application>
  <PresentationFormat>Předvádění na obrazovce (4:3)</PresentationFormat>
  <Paragraphs>57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Jednoduché organické kyseliny</vt:lpstr>
      <vt:lpstr>Obecná definice</vt:lpstr>
      <vt:lpstr>Mravenčí</vt:lpstr>
      <vt:lpstr>Máselná</vt:lpstr>
      <vt:lpstr>Palmitová, stearová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Využití vzduchu</dc:title>
  <dc:creator>006</dc:creator>
  <cp:lastModifiedBy>Dum</cp:lastModifiedBy>
  <cp:revision>77</cp:revision>
  <dcterms:created xsi:type="dcterms:W3CDTF">2012-02-05T17:57:02Z</dcterms:created>
  <dcterms:modified xsi:type="dcterms:W3CDTF">2013-10-02T10:16:50Z</dcterms:modified>
</cp:coreProperties>
</file>