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4" r:id="rId4"/>
    <p:sldId id="272" r:id="rId5"/>
    <p:sldId id="270" r:id="rId6"/>
    <p:sldId id="273" r:id="rId7"/>
    <p:sldId id="27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92" d="100"/>
          <a:sy n="92" d="100"/>
        </p:scale>
        <p:origin x="-10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9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54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832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2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36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71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221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3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09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ssig-1.jpg" TargetMode="External"/><Relationship Id="rId2" Type="http://schemas.openxmlformats.org/officeDocument/2006/relationships/hyperlink" Target="http://cs.wikipedia.org/wiki/Kyselina_octov%C3%A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224522"/>
              </p:ext>
            </p:extLst>
          </p:nvPr>
        </p:nvGraphicFramePr>
        <p:xfrm>
          <a:off x="647564" y="1412776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VY_32_INOVACE_17_CH9_kyselina</a:t>
                      </a:r>
                      <a:r>
                        <a:rPr lang="cs-CZ" baseline="0" smtClean="0"/>
                        <a:t> </a:t>
                      </a:r>
                      <a:r>
                        <a:rPr lang="cs-CZ" baseline="0" dirty="0" smtClean="0"/>
                        <a:t>octová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Kyselina octová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8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dirty="0" smtClean="0"/>
              <a:t>Kyselina octová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151620" y="522920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Obecná 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/>
              <a:t>ethanová </a:t>
            </a:r>
            <a:r>
              <a:rPr lang="cs-CZ" b="1" dirty="0" smtClean="0"/>
              <a:t>kyselina</a:t>
            </a:r>
          </a:p>
          <a:p>
            <a:r>
              <a:rPr lang="cs-CZ" dirty="0" smtClean="0"/>
              <a:t>druhá </a:t>
            </a:r>
            <a:r>
              <a:rPr lang="cs-CZ" dirty="0"/>
              <a:t>nejjednodušší jednosytná organická (karboxylová) </a:t>
            </a:r>
            <a:r>
              <a:rPr lang="cs-CZ" dirty="0" smtClean="0"/>
              <a:t>kyselina</a:t>
            </a:r>
          </a:p>
          <a:p>
            <a:r>
              <a:rPr lang="cs-CZ" dirty="0" smtClean="0"/>
              <a:t>Je </a:t>
            </a:r>
            <a:r>
              <a:rPr lang="cs-CZ" dirty="0"/>
              <a:t>to za normálních podmínek bezbarvá kapalina ostrého zápachu, dokonale mísitelná s </a:t>
            </a:r>
            <a:r>
              <a:rPr lang="cs-CZ" dirty="0" smtClean="0"/>
              <a:t>vodou</a:t>
            </a:r>
          </a:p>
          <a:p>
            <a:r>
              <a:rPr lang="cs-CZ" dirty="0" smtClean="0"/>
              <a:t>Čistá </a:t>
            </a:r>
            <a:r>
              <a:rPr lang="cs-CZ" dirty="0"/>
              <a:t>bezvodá kyselina tuhne za nižších teplot na bezbarvou až bílou krystalickou látku, připomínající led, které byl proto dán název </a:t>
            </a:r>
            <a:r>
              <a:rPr lang="cs-CZ" i="1" dirty="0"/>
              <a:t>ledová kyselina </a:t>
            </a:r>
            <a:r>
              <a:rPr lang="cs-CZ" i="1" dirty="0" smtClean="0"/>
              <a:t>octová</a:t>
            </a:r>
          </a:p>
          <a:p>
            <a:r>
              <a:rPr lang="cs-CZ" dirty="0" smtClean="0"/>
              <a:t>Je </a:t>
            </a:r>
            <a:r>
              <a:rPr lang="cs-CZ" dirty="0"/>
              <a:t>hygroskopická, takže pohlcuje vzdušnou </a:t>
            </a:r>
            <a:r>
              <a:rPr lang="cs-CZ" dirty="0" smtClean="0"/>
              <a:t>vlhkost</a:t>
            </a:r>
          </a:p>
          <a:p>
            <a:r>
              <a:rPr lang="cs-CZ" dirty="0" smtClean="0"/>
              <a:t>Její </a:t>
            </a:r>
            <a:r>
              <a:rPr lang="cs-CZ" dirty="0"/>
              <a:t>vodný roztok o koncentraci přibližně od 5 % do 8 </a:t>
            </a:r>
            <a:r>
              <a:rPr lang="cs-CZ" dirty="0" smtClean="0"/>
              <a:t>% </a:t>
            </a:r>
            <a:r>
              <a:rPr lang="cs-CZ" dirty="0"/>
              <a:t>(většinou 8 </a:t>
            </a:r>
            <a:r>
              <a:rPr lang="cs-CZ" dirty="0" smtClean="0"/>
              <a:t>%) </a:t>
            </a:r>
            <a:r>
              <a:rPr lang="cs-CZ" dirty="0"/>
              <a:t>se nazývá ocet.</a:t>
            </a:r>
          </a:p>
        </p:txBody>
      </p:sp>
    </p:spTree>
    <p:extLst>
      <p:ext uri="{BB962C8B-B14F-4D97-AF65-F5344CB8AC3E}">
        <p14:creationId xmlns:p14="http://schemas.microsoft.com/office/powerpoint/2010/main" val="428704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08104" y="10276"/>
            <a:ext cx="3538736" cy="826435"/>
          </a:xfrm>
        </p:spPr>
        <p:txBody>
          <a:bodyPr>
            <a:normAutofit/>
          </a:bodyPr>
          <a:lstStyle/>
          <a:p>
            <a:r>
              <a:rPr lang="cs-CZ" dirty="0" smtClean="0"/>
              <a:t>Použití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80728"/>
            <a:ext cx="8892480" cy="5760640"/>
          </a:xfrm>
        </p:spPr>
        <p:txBody>
          <a:bodyPr>
            <a:noAutofit/>
          </a:bodyPr>
          <a:lstStyle/>
          <a:p>
            <a:r>
              <a:rPr lang="cs-CZ" sz="2000" dirty="0"/>
              <a:t>Kyselina octová je jednou z nejvýznamnějších průmyslových organických </a:t>
            </a:r>
            <a:r>
              <a:rPr lang="cs-CZ" sz="2000" dirty="0" smtClean="0"/>
              <a:t>surovin</a:t>
            </a:r>
          </a:p>
          <a:p>
            <a:r>
              <a:rPr lang="cs-CZ" sz="2000" dirty="0" smtClean="0"/>
              <a:t>Ročně </a:t>
            </a:r>
            <a:r>
              <a:rPr lang="cs-CZ" sz="2000" dirty="0"/>
              <a:t>se jí na světě vyrobí přes 5 mil. </a:t>
            </a:r>
            <a:r>
              <a:rPr lang="cs-CZ" sz="2000" dirty="0" smtClean="0"/>
              <a:t>Tun</a:t>
            </a:r>
          </a:p>
          <a:p>
            <a:r>
              <a:rPr lang="cs-CZ" sz="2000" dirty="0" smtClean="0"/>
              <a:t>Používá </a:t>
            </a:r>
            <a:r>
              <a:rPr lang="cs-CZ" sz="2000" dirty="0"/>
              <a:t>se v laboratoři i v chemickém průmyslu jako významné rozpouštědlo při přípravě čistých chemických </a:t>
            </a:r>
            <a:r>
              <a:rPr lang="cs-CZ" sz="2000" dirty="0" smtClean="0"/>
              <a:t>sloučenin</a:t>
            </a:r>
          </a:p>
          <a:p>
            <a:r>
              <a:rPr lang="cs-CZ" sz="2000" dirty="0" smtClean="0"/>
              <a:t>Přímo </a:t>
            </a:r>
            <a:r>
              <a:rPr lang="cs-CZ" sz="2000" dirty="0"/>
              <a:t>jako chemická surovina slouží k výrobě řady dalších organických </a:t>
            </a:r>
            <a:r>
              <a:rPr lang="cs-CZ" sz="2000" dirty="0" smtClean="0"/>
              <a:t>sloučenin</a:t>
            </a:r>
          </a:p>
          <a:p>
            <a:r>
              <a:rPr lang="cs-CZ" sz="2000" dirty="0" smtClean="0"/>
              <a:t>Nejvýznamnějším </a:t>
            </a:r>
            <a:r>
              <a:rPr lang="cs-CZ" sz="2000" dirty="0"/>
              <a:t>produktem je vinylacetát, který následně slouží jako surovina (monomer) pro přípravu </a:t>
            </a:r>
            <a:r>
              <a:rPr lang="cs-CZ" sz="2000" dirty="0" smtClean="0"/>
              <a:t>polyvinylacetátu</a:t>
            </a:r>
            <a:endParaRPr lang="cs-CZ" sz="2000" dirty="0"/>
          </a:p>
          <a:p>
            <a:r>
              <a:rPr lang="cs-CZ" sz="2000" dirty="0" smtClean="0"/>
              <a:t>Je </a:t>
            </a:r>
            <a:r>
              <a:rPr lang="cs-CZ" sz="2000" dirty="0"/>
              <a:t>také jednou ze surovin pro výrobu kyseliny acetylsalicylové, která je hlavní složkou nejrozšířenějších léků proti horečkám a zánětům (Acylpyrin, Aspirin, Anopyrin aj.).</a:t>
            </a:r>
          </a:p>
          <a:p>
            <a:r>
              <a:rPr lang="cs-CZ" sz="2000" dirty="0" smtClean="0"/>
              <a:t>Ve </a:t>
            </a:r>
            <a:r>
              <a:rPr lang="cs-CZ" sz="2000" dirty="0"/>
              <a:t>srovnání s průmyslovými aplikacemi, spotřeba kyseliny octové ve formě octa v kulinářských aplikacích </a:t>
            </a:r>
            <a:r>
              <a:rPr lang="cs-CZ" sz="2000" dirty="0" smtClean="0"/>
              <a:t> je </a:t>
            </a:r>
            <a:r>
              <a:rPr lang="cs-CZ" sz="2000" dirty="0"/>
              <a:t>zcela </a:t>
            </a:r>
            <a:r>
              <a:rPr lang="cs-CZ" sz="2000" dirty="0" smtClean="0"/>
              <a:t>zanedbatelná</a:t>
            </a:r>
          </a:p>
          <a:p>
            <a:r>
              <a:rPr lang="cs-CZ" sz="2000" dirty="0" smtClean="0"/>
              <a:t>Další </a:t>
            </a:r>
            <a:r>
              <a:rPr lang="cs-CZ" sz="2000" dirty="0"/>
              <a:t>použití v domácnosti nachází díky své kyselosti a schopnosti rozpouštět uhličitany jako součást čisticích přípravků, zejména pro odstraňování vodního </a:t>
            </a:r>
            <a:r>
              <a:rPr lang="cs-CZ" sz="2000" dirty="0" smtClean="0"/>
              <a:t>kamene</a:t>
            </a:r>
            <a:endParaRPr lang="cs-CZ" sz="2000" dirty="0"/>
          </a:p>
          <a:p>
            <a:r>
              <a:rPr lang="cs-CZ" sz="2000" dirty="0" smtClean="0"/>
              <a:t>V </a:t>
            </a:r>
            <a:r>
              <a:rPr lang="cs-CZ" sz="2000" dirty="0"/>
              <a:t>zemědělství je vedle kyseliny mravenčí používána jako přísada ke konzervaci </a:t>
            </a:r>
            <a:r>
              <a:rPr lang="cs-CZ" sz="2000" dirty="0" smtClean="0"/>
              <a:t>siláže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92672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Ocet v potravinářství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/>
              <a:t>Ocet</a:t>
            </a:r>
            <a:r>
              <a:rPr lang="cs-CZ" dirty="0"/>
              <a:t> je potravinářská přísada a konzervační </a:t>
            </a:r>
            <a:r>
              <a:rPr lang="cs-CZ" dirty="0" smtClean="0"/>
              <a:t>činidlo</a:t>
            </a:r>
          </a:p>
          <a:p>
            <a:r>
              <a:rPr lang="cs-CZ" dirty="0" smtClean="0"/>
              <a:t>Jeho hlavní </a:t>
            </a:r>
            <a:r>
              <a:rPr lang="cs-CZ" dirty="0"/>
              <a:t>složkou je kyselina octová v koncentraci podle druhu octa od asi 4 do 18 % (nejčastější koncentrace je 8</a:t>
            </a:r>
            <a:r>
              <a:rPr lang="cs-CZ" dirty="0" smtClean="0"/>
              <a:t>%)</a:t>
            </a:r>
          </a:p>
          <a:p>
            <a:r>
              <a:rPr lang="cs-CZ" dirty="0" smtClean="0"/>
              <a:t>Potravinářský </a:t>
            </a:r>
            <a:r>
              <a:rPr lang="cs-CZ" dirty="0"/>
              <a:t>ocet se vyrábí fermentací tekutin obsahujících etylalkohol, například vinný ocet z </a:t>
            </a:r>
            <a:r>
              <a:rPr lang="cs-CZ" dirty="0" smtClean="0"/>
              <a:t>vína</a:t>
            </a:r>
          </a:p>
          <a:p>
            <a:r>
              <a:rPr lang="cs-CZ" dirty="0" smtClean="0"/>
              <a:t>Během </a:t>
            </a:r>
            <a:r>
              <a:rPr lang="cs-CZ" dirty="0"/>
              <a:t>fermentace bakterie rodu </a:t>
            </a:r>
            <a:r>
              <a:rPr lang="cs-CZ" i="1" dirty="0" err="1"/>
              <a:t>Acetobacter</a:t>
            </a:r>
            <a:r>
              <a:rPr lang="cs-CZ" dirty="0"/>
              <a:t> oxidují za přítomnosti kyslíku etylalkohol na kyselinu </a:t>
            </a:r>
            <a:r>
              <a:rPr lang="cs-CZ" dirty="0" smtClean="0"/>
              <a:t>octovou</a:t>
            </a:r>
          </a:p>
          <a:p>
            <a:r>
              <a:rPr lang="cs-CZ" dirty="0" smtClean="0"/>
              <a:t>Ocet </a:t>
            </a:r>
            <a:r>
              <a:rPr lang="cs-CZ" dirty="0"/>
              <a:t>se v potravinářství užívá jednak ke konzervaci zeleniny, jednak jako okyselující součást pokrmů v řadě kuchyní světa</a:t>
            </a:r>
            <a:r>
              <a:rPr lang="cs-CZ" dirty="0" smtClean="0"/>
              <a:t>.</a:t>
            </a:r>
          </a:p>
          <a:p>
            <a:r>
              <a:rPr lang="cs-CZ" dirty="0" smtClean="0"/>
              <a:t>Byl </a:t>
            </a:r>
            <a:r>
              <a:rPr lang="cs-CZ" dirty="0"/>
              <a:t>takto používán již v </a:t>
            </a:r>
            <a:r>
              <a:rPr lang="cs-CZ" dirty="0" smtClean="0"/>
              <a:t>antice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4659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67944" y="274638"/>
            <a:ext cx="4618856" cy="1138138"/>
          </a:xfrm>
        </p:spPr>
        <p:txBody>
          <a:bodyPr>
            <a:normAutofit/>
          </a:bodyPr>
          <a:lstStyle/>
          <a:p>
            <a:r>
              <a:rPr lang="cs-CZ" b="1" dirty="0"/>
              <a:t>Druhy </a:t>
            </a:r>
            <a:r>
              <a:rPr lang="cs-CZ" b="1" dirty="0" smtClean="0"/>
              <a:t>octa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6131024" cy="532859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Vinný </a:t>
            </a:r>
            <a:r>
              <a:rPr lang="cs-CZ" b="1" dirty="0"/>
              <a:t>ocet</a:t>
            </a:r>
          </a:p>
          <a:p>
            <a:r>
              <a:rPr lang="cs-CZ" dirty="0"/>
              <a:t>Vyrábí se z červeného nebo bílého vína a je to nejobvyklejší druh octa ve Střední Evropě a </a:t>
            </a:r>
            <a:r>
              <a:rPr lang="cs-CZ" dirty="0" smtClean="0"/>
              <a:t>Středozemí</a:t>
            </a:r>
          </a:p>
          <a:p>
            <a:pPr marL="0" indent="0">
              <a:buNone/>
            </a:pPr>
            <a:r>
              <a:rPr lang="cs-CZ" b="1" dirty="0" smtClean="0"/>
              <a:t>Jablečný ocet</a:t>
            </a:r>
          </a:p>
          <a:p>
            <a:r>
              <a:rPr lang="cs-CZ" dirty="0" smtClean="0"/>
              <a:t>Vyrábí se z jablečného moštu a má žlutohnědou barvu</a:t>
            </a:r>
          </a:p>
          <a:p>
            <a:pPr marL="0" indent="0">
              <a:buNone/>
            </a:pPr>
            <a:r>
              <a:rPr lang="cs-CZ" b="1" dirty="0" err="1" smtClean="0"/>
              <a:t>Balzamikový</a:t>
            </a:r>
            <a:r>
              <a:rPr lang="cs-CZ" b="1" dirty="0" smtClean="0"/>
              <a:t> </a:t>
            </a:r>
            <a:r>
              <a:rPr lang="cs-CZ" b="1" dirty="0"/>
              <a:t>ocet</a:t>
            </a:r>
          </a:p>
          <a:p>
            <a:r>
              <a:rPr lang="cs-CZ" dirty="0" err="1"/>
              <a:t>Balzamikový</a:t>
            </a:r>
            <a:r>
              <a:rPr lang="cs-CZ" dirty="0"/>
              <a:t> ocet </a:t>
            </a:r>
            <a:r>
              <a:rPr lang="cs-CZ" i="1" dirty="0"/>
              <a:t>(</a:t>
            </a:r>
            <a:r>
              <a:rPr lang="cs-CZ" i="1" dirty="0" err="1"/>
              <a:t>aceto</a:t>
            </a:r>
            <a:r>
              <a:rPr lang="cs-CZ" i="1" dirty="0"/>
              <a:t> </a:t>
            </a:r>
            <a:r>
              <a:rPr lang="cs-CZ" i="1" dirty="0" err="1"/>
              <a:t>balsamico</a:t>
            </a:r>
            <a:r>
              <a:rPr lang="cs-CZ" i="1" dirty="0"/>
              <a:t>)</a:t>
            </a:r>
            <a:r>
              <a:rPr lang="cs-CZ" dirty="0"/>
              <a:t> je zvláštní druh octa vyráběný tradičně v italské </a:t>
            </a:r>
            <a:r>
              <a:rPr lang="cs-CZ" dirty="0" err="1"/>
              <a:t>Modeně</a:t>
            </a:r>
            <a:r>
              <a:rPr lang="cs-CZ" dirty="0"/>
              <a:t>, který se připravuje přímo z vylisovaných hroznů odrůdy </a:t>
            </a:r>
            <a:r>
              <a:rPr lang="cs-CZ" dirty="0" err="1"/>
              <a:t>trebbiano</a:t>
            </a:r>
            <a:r>
              <a:rPr lang="cs-CZ" dirty="0"/>
              <a:t>. Tradiční </a:t>
            </a:r>
            <a:r>
              <a:rPr lang="cs-CZ" dirty="0" err="1"/>
              <a:t>balzamikový</a:t>
            </a:r>
            <a:r>
              <a:rPr lang="cs-CZ" dirty="0"/>
              <a:t> ocet pak zraje nejméně dvanáct let v dřevěných sudech a dosahuje cen srovnatelných s nejlepšími </a:t>
            </a:r>
            <a:r>
              <a:rPr lang="cs-CZ" dirty="0" smtClean="0"/>
              <a:t>víny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Rýžový ocet</a:t>
            </a:r>
          </a:p>
          <a:p>
            <a:r>
              <a:rPr lang="cs-CZ" dirty="0"/>
              <a:t>Je oblíbený v kuchyních východní a jihovýchodní Asie. Existuje světlý, červený a tmavý. V Japonsku je nejoblíbenější světlý rýžový ocet, který se používá na </a:t>
            </a:r>
            <a:r>
              <a:rPr lang="cs-CZ" dirty="0" err="1"/>
              <a:t>sushi</a:t>
            </a:r>
            <a:r>
              <a:rPr lang="cs-CZ" dirty="0"/>
              <a:t> rýži a do salátových zálivek. Tmavý rýžový ocet je nejpopulárnější v Číně a běžně se používá v dalších jihoasijských </a:t>
            </a:r>
            <a:r>
              <a:rPr lang="cs-CZ" dirty="0" smtClean="0"/>
              <a:t>kuchyních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Sladový </a:t>
            </a:r>
            <a:r>
              <a:rPr lang="cs-CZ" b="1" dirty="0" smtClean="0"/>
              <a:t>(pivní) ocet</a:t>
            </a:r>
            <a:endParaRPr lang="cs-CZ" b="1" dirty="0"/>
          </a:p>
          <a:p>
            <a:r>
              <a:rPr lang="cs-CZ" dirty="0"/>
              <a:t>Vyrábí se sladováním ječmene, díky čemuž se škrob v zrnu přemění na maltózu. Z ní se pak uvaří </a:t>
            </a:r>
            <a:r>
              <a:rPr lang="cs-CZ" dirty="0" smtClean="0"/>
              <a:t>ale (druh piva), </a:t>
            </a:r>
            <a:r>
              <a:rPr lang="cs-CZ" dirty="0"/>
              <a:t>které se nechá zoctovatět. Výsledný ocet posléze zraje. Obvykle má světle hnědou barvu. Je oblíbený zejména ve Velké </a:t>
            </a:r>
            <a:r>
              <a:rPr lang="cs-CZ" dirty="0" smtClean="0"/>
              <a:t>Británii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Lihový(kvasný)ocet</a:t>
            </a:r>
          </a:p>
          <a:p>
            <a:r>
              <a:rPr lang="cs-CZ" dirty="0"/>
              <a:t>Kvašením ředěného </a:t>
            </a:r>
            <a:r>
              <a:rPr lang="cs-CZ" dirty="0" smtClean="0"/>
              <a:t>etanolu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Soubor:Essig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303" y="2276872"/>
            <a:ext cx="2455317" cy="320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23587" y="5646439"/>
            <a:ext cx="3024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err="1"/>
              <a:t>Balsamický</a:t>
            </a:r>
            <a:r>
              <a:rPr lang="cs-CZ" sz="1200" dirty="0"/>
              <a:t> ocet (vlevo) a vinný ocet z červeného (uprostřed) a bílého (vpravo) vína</a:t>
            </a:r>
          </a:p>
        </p:txBody>
      </p:sp>
    </p:spTree>
    <p:extLst>
      <p:ext uri="{BB962C8B-B14F-4D97-AF65-F5344CB8AC3E}">
        <p14:creationId xmlns:p14="http://schemas.microsoft.com/office/powerpoint/2010/main" val="3003080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Historické zajímavosti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196752"/>
            <a:ext cx="8219256" cy="5256584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Zředěný vodný roztok kyseliny octové, ocet, znalo lidstvo již v prehistorických dobách, díky jeho tvorbě při kvašení ovoce</a:t>
            </a:r>
          </a:p>
          <a:p>
            <a:r>
              <a:rPr lang="cs-CZ" dirty="0" smtClean="0"/>
              <a:t>První zmínky  3. stol. př. n. l., </a:t>
            </a:r>
          </a:p>
          <a:p>
            <a:r>
              <a:rPr lang="cs-CZ" dirty="0" err="1" smtClean="0"/>
              <a:t>Theophrastos</a:t>
            </a:r>
            <a:r>
              <a:rPr lang="cs-CZ" dirty="0" smtClean="0"/>
              <a:t> popsal její použití při přípravě pigmentů používaných v malířství rozpouštěním některých kovů (např. olova nebo mědi)</a:t>
            </a:r>
          </a:p>
          <a:p>
            <a:r>
              <a:rPr lang="cs-CZ" dirty="0" smtClean="0"/>
              <a:t>Staří Římané připravoval varem zkysaného vína v olověných nádobách sladký sirup, obsahující octan olovnatý, tzv. olověný cukr, známý v té době jako </a:t>
            </a:r>
            <a:r>
              <a:rPr lang="cs-CZ" i="1" dirty="0" smtClean="0"/>
              <a:t>Saturnův cukr</a:t>
            </a:r>
            <a:r>
              <a:rPr lang="cs-CZ" dirty="0" smtClean="0"/>
              <a:t> (</a:t>
            </a:r>
            <a:r>
              <a:rPr lang="cs-CZ" i="1" dirty="0" err="1" smtClean="0"/>
              <a:t>Saccharum</a:t>
            </a:r>
            <a:r>
              <a:rPr lang="cs-CZ" i="1" dirty="0" smtClean="0"/>
              <a:t> Saturni</a:t>
            </a:r>
            <a:r>
              <a:rPr lang="cs-CZ" dirty="0" smtClean="0"/>
              <a:t>), který zřejmě značnou měrou přispíval k chronickým otravám vyšších vrstev římské aristokracie olovem.</a:t>
            </a:r>
          </a:p>
          <a:p>
            <a:r>
              <a:rPr lang="cs-CZ" dirty="0" smtClean="0"/>
              <a:t>V 8. stol. n. l. perský alchymista </a:t>
            </a:r>
            <a:r>
              <a:rPr lang="cs-CZ" dirty="0" err="1" smtClean="0"/>
              <a:t>Džabir</a:t>
            </a:r>
            <a:r>
              <a:rPr lang="cs-CZ" dirty="0" smtClean="0"/>
              <a:t> </a:t>
            </a:r>
            <a:r>
              <a:rPr lang="cs-CZ" dirty="0" err="1" smtClean="0"/>
              <a:t>ibn</a:t>
            </a:r>
            <a:r>
              <a:rPr lang="cs-CZ" dirty="0" smtClean="0"/>
              <a:t> </a:t>
            </a:r>
            <a:r>
              <a:rPr lang="cs-CZ" dirty="0" err="1" smtClean="0"/>
              <a:t>Hajján</a:t>
            </a:r>
            <a:r>
              <a:rPr lang="cs-CZ" dirty="0" smtClean="0"/>
              <a:t> (asi 721–815), zvaný též </a:t>
            </a:r>
            <a:r>
              <a:rPr lang="cs-CZ" dirty="0" err="1" smtClean="0"/>
              <a:t>Geber</a:t>
            </a:r>
            <a:r>
              <a:rPr lang="cs-CZ" dirty="0" smtClean="0"/>
              <a:t>, připravil destilací octa poprvé koncentrovanější kyselinu octovou</a:t>
            </a:r>
          </a:p>
          <a:p>
            <a:r>
              <a:rPr lang="cs-CZ" dirty="0" smtClean="0"/>
              <a:t>Jan Jesenius ji používal jako desinfekci</a:t>
            </a:r>
          </a:p>
          <a:p>
            <a:r>
              <a:rPr lang="cs-CZ" dirty="0" smtClean="0"/>
              <a:t>V roce 1847 německý chemik Hermann </a:t>
            </a:r>
            <a:r>
              <a:rPr lang="cs-CZ" dirty="0" err="1" smtClean="0"/>
              <a:t>Kolbe</a:t>
            </a:r>
            <a:r>
              <a:rPr lang="cs-CZ" dirty="0" smtClean="0"/>
              <a:t> jako první připravil v laboratoři kyselinu octovou syntézou z anorganických látek</a:t>
            </a:r>
          </a:p>
          <a:p>
            <a:r>
              <a:rPr lang="cs-CZ" dirty="0" smtClean="0"/>
              <a:t>Vyšel přitom ze sirouhlíku, který působením chloru převedl na </a:t>
            </a:r>
            <a:r>
              <a:rPr lang="cs-CZ" dirty="0" err="1" smtClean="0"/>
              <a:t>tetrachlormethan</a:t>
            </a:r>
            <a:r>
              <a:rPr lang="cs-CZ" dirty="0" smtClean="0"/>
              <a:t>. Ten následnou pyrolýzou přeměnil v </a:t>
            </a:r>
            <a:r>
              <a:rPr lang="cs-CZ" dirty="0" err="1" smtClean="0"/>
              <a:t>tetrachloethen</a:t>
            </a:r>
            <a:r>
              <a:rPr lang="cs-CZ" dirty="0" smtClean="0"/>
              <a:t>, z něhož adicí vody vznikla kyselina trichloroctová. Z ní pak elektrolytickou redukcí připravil kyselinu octovou.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11045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383159"/>
            <a:ext cx="80648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cs.wikipedia.org/wiki/Kyselina_octov%C3%A1</a:t>
            </a:r>
            <a:endParaRPr lang="cs-CZ" dirty="0" smtClean="0"/>
          </a:p>
          <a:p>
            <a:r>
              <a:rPr lang="cs-CZ" dirty="0" err="1"/>
              <a:t>Balsamický</a:t>
            </a:r>
            <a:r>
              <a:rPr lang="cs-CZ" dirty="0"/>
              <a:t> ocet (vlevo) a vinný ocet z červeného (uprostřed) a bílého (vpravo) </a:t>
            </a:r>
            <a:r>
              <a:rPr lang="cs-CZ" dirty="0" smtClean="0"/>
              <a:t>vína: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cs.wikipedia.org/wiki/Soubor:Essig-1.jpg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10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1200</TotalTime>
  <Words>584</Words>
  <Application>Microsoft Office PowerPoint</Application>
  <PresentationFormat>Předvádění na obrazovce (4:3)</PresentationFormat>
  <Paragraphs>63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Kyselina octová</vt:lpstr>
      <vt:lpstr>Obecná definice</vt:lpstr>
      <vt:lpstr>Použití</vt:lpstr>
      <vt:lpstr>Ocet v potravinářství</vt:lpstr>
      <vt:lpstr>Druhy octa</vt:lpstr>
      <vt:lpstr>Historické zajímavosti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vzduchu</dc:title>
  <dc:creator>006</dc:creator>
  <cp:lastModifiedBy>Aleš Polívka</cp:lastModifiedBy>
  <cp:revision>77</cp:revision>
  <dcterms:created xsi:type="dcterms:W3CDTF">2012-02-05T17:57:02Z</dcterms:created>
  <dcterms:modified xsi:type="dcterms:W3CDTF">2013-06-19T10:15:47Z</dcterms:modified>
</cp:coreProperties>
</file>