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4" r:id="rId4"/>
    <p:sldId id="270" r:id="rId5"/>
    <p:sldId id="271" r:id="rId6"/>
    <p:sldId id="273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7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189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454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1832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02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236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442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3971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5221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93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950F-3C51-4FA3-B22B-C45C02D6ABD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4FD7A-25C1-49C9-886F-41B0BBA5A9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609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n_oil_rig_offshore_Vungtau.jpg" TargetMode="External"/><Relationship Id="rId2" Type="http://schemas.openxmlformats.org/officeDocument/2006/relationships/hyperlink" Target="http://cs.wikipedia.org/wiki/Rop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olonne_distillazione.jpg" TargetMode="External"/><Relationship Id="rId5" Type="http://schemas.openxmlformats.org/officeDocument/2006/relationships/hyperlink" Target="http://cs.wikipedia.org/wiki/Soubor:Oil_well_scheme.svg" TargetMode="External"/><Relationship Id="rId4" Type="http://schemas.openxmlformats.org/officeDocument/2006/relationships/hyperlink" Target="http://cs.wikipedia.org/wiki/Soubor:Petroleum_cm0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62627012"/>
              </p:ext>
            </p:extLst>
          </p:nvPr>
        </p:nvGraphicFramePr>
        <p:xfrm>
          <a:off x="647564" y="1412776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VY_32_INOVACE_18_CH9_ropa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Ropa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9287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dirty="0" smtClean="0"/>
              <a:t>Ropa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151620" y="522920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8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 ropě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cs-CZ" dirty="0"/>
              <a:t>Hnědočerná kapalina</a:t>
            </a:r>
            <a:endParaRPr lang="cs-CZ" b="1" u="sng" dirty="0"/>
          </a:p>
          <a:p>
            <a:pPr lvl="0"/>
            <a:r>
              <a:rPr lang="cs-CZ" dirty="0"/>
              <a:t>Směs uhlíků a jiných látek</a:t>
            </a:r>
            <a:endParaRPr lang="cs-CZ" b="1" u="sng" dirty="0"/>
          </a:p>
          <a:p>
            <a:pPr lvl="0"/>
            <a:r>
              <a:rPr lang="cs-CZ" dirty="0"/>
              <a:t>Má menší hustotu než voda</a:t>
            </a:r>
            <a:endParaRPr lang="cs-CZ" b="1" u="sng" dirty="0"/>
          </a:p>
          <a:p>
            <a:pPr lvl="0"/>
            <a:r>
              <a:rPr lang="cs-CZ" dirty="0"/>
              <a:t>Vznik: ze zbytků drobných mořských živočichů</a:t>
            </a:r>
            <a:endParaRPr lang="cs-CZ" b="1" u="sng" dirty="0"/>
          </a:p>
          <a:p>
            <a:pPr lvl="0"/>
            <a:r>
              <a:rPr lang="cs-CZ" dirty="0"/>
              <a:t>Charakteristický zápach</a:t>
            </a:r>
            <a:endParaRPr lang="cs-CZ" b="1" u="sng" dirty="0"/>
          </a:p>
          <a:p>
            <a:pPr lvl="0"/>
            <a:r>
              <a:rPr lang="cs-CZ" dirty="0"/>
              <a:t>Vyskytuje se </a:t>
            </a:r>
            <a:r>
              <a:rPr lang="cs-CZ" dirty="0" smtClean="0"/>
              <a:t>se </a:t>
            </a:r>
            <a:r>
              <a:rPr lang="cs-CZ" dirty="0"/>
              <a:t>zemním plynem</a:t>
            </a:r>
            <a:endParaRPr lang="cs-CZ" b="1" u="sng" dirty="0"/>
          </a:p>
          <a:p>
            <a:pPr lvl="0"/>
            <a:r>
              <a:rPr lang="cs-CZ" dirty="0"/>
              <a:t>Těžba: vrty (vytéká sama, odčerpává se)</a:t>
            </a:r>
            <a:endParaRPr lang="cs-CZ" b="1" u="sng" dirty="0"/>
          </a:p>
          <a:p>
            <a:pPr lvl="0"/>
            <a:r>
              <a:rPr lang="cs-CZ" dirty="0"/>
              <a:t>Doprava:      potrubí – ropovod</a:t>
            </a:r>
            <a:endParaRPr lang="cs-CZ" b="1" u="sng" dirty="0"/>
          </a:p>
          <a:p>
            <a:r>
              <a:rPr lang="cs-CZ" dirty="0"/>
              <a:t>		  Lodě – tankery</a:t>
            </a:r>
            <a:endParaRPr lang="cs-CZ" b="1" u="sng" dirty="0"/>
          </a:p>
          <a:p>
            <a:pPr lvl="0"/>
            <a:r>
              <a:rPr lang="cs-CZ" dirty="0"/>
              <a:t>únik ropy při přepravě = ekologická katastrofa</a:t>
            </a:r>
            <a:endParaRPr lang="cs-CZ" b="1" u="sng" dirty="0"/>
          </a:p>
          <a:p>
            <a:pPr lvl="0"/>
            <a:r>
              <a:rPr lang="cs-CZ" dirty="0"/>
              <a:t>Česká republika – malá naleziště - jižní Morava – Hodonín</a:t>
            </a:r>
            <a:endParaRPr lang="cs-CZ" b="1" u="sng" dirty="0"/>
          </a:p>
          <a:p>
            <a:pPr lvl="0"/>
            <a:r>
              <a:rPr lang="cs-CZ" dirty="0"/>
              <a:t>Většinu ropy dovážíme</a:t>
            </a:r>
            <a:endParaRPr lang="cs-CZ" b="1" u="sng" dirty="0"/>
          </a:p>
          <a:p>
            <a:pPr lvl="0"/>
            <a:r>
              <a:rPr lang="cs-CZ" dirty="0" smtClean="0"/>
              <a:t>Vznik</a:t>
            </a:r>
            <a:r>
              <a:rPr lang="cs-CZ" dirty="0"/>
              <a:t>: ze zbytků organismů, které se rozložily bez přístupu vzduch (kyslík)</a:t>
            </a:r>
            <a:endParaRPr lang="cs-CZ" b="1" u="sng" dirty="0"/>
          </a:p>
          <a:p>
            <a:pPr lvl="0"/>
            <a:r>
              <a:rPr lang="cs-CZ" dirty="0"/>
              <a:t>Neobnovitelné (vyčerpatelné)</a:t>
            </a:r>
            <a:endParaRPr lang="cs-CZ" b="1" u="sng" dirty="0"/>
          </a:p>
          <a:p>
            <a:pPr lvl="0"/>
            <a:endParaRPr lang="cs-CZ" b="1" u="sng" dirty="0"/>
          </a:p>
          <a:p>
            <a:endParaRPr lang="cs-CZ" dirty="0"/>
          </a:p>
        </p:txBody>
      </p:sp>
      <p:pic>
        <p:nvPicPr>
          <p:cNvPr id="2050" name="Picture 2" descr="Soubor:Petroleum cm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268760"/>
            <a:ext cx="2734841" cy="3339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8704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Těžba</a:t>
            </a:r>
            <a:endParaRPr lang="cs-CZ" dirty="0"/>
          </a:p>
        </p:txBody>
      </p:sp>
      <p:pic>
        <p:nvPicPr>
          <p:cNvPr id="1026" name="Picture 2" descr="Soubor:An oil rig offshore Vungta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88466" y="980728"/>
            <a:ext cx="421510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Oil well scheme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370522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74659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– frakce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cs-CZ" dirty="0"/>
              <a:t>Ropa se při vyšší teplotě rozděluje na podíly (frakce)</a:t>
            </a:r>
            <a:endParaRPr lang="cs-CZ" sz="4400" b="1" u="sng" dirty="0"/>
          </a:p>
          <a:p>
            <a:pPr lvl="0"/>
            <a:r>
              <a:rPr lang="cs-CZ" dirty="0"/>
              <a:t>V destilačních kolonách (patrová věž)</a:t>
            </a:r>
            <a:endParaRPr lang="cs-CZ" sz="4400" b="1" u="sng" dirty="0"/>
          </a:p>
          <a:p>
            <a:pPr marL="0" lvl="0" indent="0">
              <a:buNone/>
            </a:pPr>
            <a:r>
              <a:rPr lang="cs-CZ" dirty="0"/>
              <a:t>Frakce z ropy:</a:t>
            </a:r>
            <a:endParaRPr lang="cs-CZ" sz="4400" b="1" u="sng" dirty="0"/>
          </a:p>
          <a:p>
            <a:pPr lvl="0"/>
            <a:r>
              <a:rPr lang="cs-CZ" b="1" dirty="0" smtClean="0"/>
              <a:t>Uhlovodíkové </a:t>
            </a:r>
            <a:r>
              <a:rPr lang="cs-CZ" b="1" dirty="0"/>
              <a:t>plyny	</a:t>
            </a:r>
            <a:endParaRPr lang="cs-CZ" sz="4400" b="1" u="sng" dirty="0"/>
          </a:p>
          <a:p>
            <a:pPr lvl="1"/>
            <a:r>
              <a:rPr lang="cs-CZ" dirty="0"/>
              <a:t>směs propanu a butanu</a:t>
            </a:r>
            <a:endParaRPr lang="cs-CZ" sz="4000" b="1" u="sng" dirty="0"/>
          </a:p>
          <a:p>
            <a:pPr lvl="0"/>
            <a:r>
              <a:rPr lang="cs-CZ" b="1" dirty="0" smtClean="0"/>
              <a:t>Benzín</a:t>
            </a:r>
          </a:p>
          <a:p>
            <a:pPr lvl="1"/>
            <a:r>
              <a:rPr lang="cs-CZ" dirty="0" smtClean="0"/>
              <a:t>palivo</a:t>
            </a:r>
            <a:r>
              <a:rPr lang="cs-CZ" dirty="0"/>
              <a:t>, rozpouštědlo</a:t>
            </a:r>
            <a:endParaRPr lang="cs-CZ" sz="3600" b="1" u="sng" dirty="0"/>
          </a:p>
          <a:p>
            <a:pPr lvl="0"/>
            <a:r>
              <a:rPr lang="cs-CZ" b="1" dirty="0" smtClean="0"/>
              <a:t>Petrolej</a:t>
            </a:r>
          </a:p>
          <a:p>
            <a:pPr lvl="1"/>
            <a:r>
              <a:rPr lang="cs-CZ" dirty="0" smtClean="0"/>
              <a:t>palivo</a:t>
            </a:r>
            <a:r>
              <a:rPr lang="cs-CZ" dirty="0"/>
              <a:t>, další zpracování</a:t>
            </a:r>
            <a:endParaRPr lang="cs-CZ" sz="3600" b="1" u="sng" dirty="0"/>
          </a:p>
          <a:p>
            <a:pPr lvl="0"/>
            <a:r>
              <a:rPr lang="cs-CZ" b="1" dirty="0" smtClean="0"/>
              <a:t>Plynové </a:t>
            </a:r>
            <a:r>
              <a:rPr lang="cs-CZ" b="1" dirty="0"/>
              <a:t>oleje</a:t>
            </a:r>
            <a:r>
              <a:rPr lang="cs-CZ" dirty="0"/>
              <a:t> (motorová nafta)	</a:t>
            </a:r>
            <a:endParaRPr lang="cs-CZ" sz="4400" b="1" u="sng" dirty="0"/>
          </a:p>
          <a:p>
            <a:pPr lvl="1"/>
            <a:r>
              <a:rPr lang="cs-CZ" dirty="0"/>
              <a:t>palivo</a:t>
            </a:r>
            <a:endParaRPr lang="cs-CZ" sz="4000" b="1" u="sng" dirty="0"/>
          </a:p>
          <a:p>
            <a:pPr lvl="0"/>
            <a:r>
              <a:rPr lang="cs-CZ" b="1" dirty="0" smtClean="0"/>
              <a:t>Mazut</a:t>
            </a:r>
            <a:endParaRPr lang="cs-CZ" sz="4400" b="1" u="sng" dirty="0"/>
          </a:p>
          <a:p>
            <a:pPr lvl="1"/>
            <a:r>
              <a:rPr lang="cs-CZ" dirty="0"/>
              <a:t>palivo – lodě, teplárny, továrny, kotelny</a:t>
            </a:r>
            <a:endParaRPr lang="cs-CZ" sz="4000" b="1" u="sng" dirty="0"/>
          </a:p>
          <a:p>
            <a:pPr lvl="0"/>
            <a:r>
              <a:rPr lang="cs-CZ" b="1" dirty="0" smtClean="0"/>
              <a:t>Oleje</a:t>
            </a:r>
            <a:endParaRPr lang="cs-CZ" sz="4400" b="1" u="sng" dirty="0"/>
          </a:p>
          <a:p>
            <a:pPr lvl="1"/>
            <a:r>
              <a:rPr lang="cs-CZ" dirty="0"/>
              <a:t>mazání součástek, strojů</a:t>
            </a:r>
            <a:endParaRPr lang="cs-CZ" sz="4000" b="1" u="sng" dirty="0"/>
          </a:p>
          <a:p>
            <a:pPr lvl="1"/>
            <a:r>
              <a:rPr lang="cs-CZ" dirty="0"/>
              <a:t>parafín, vazelína</a:t>
            </a:r>
            <a:endParaRPr lang="cs-CZ" sz="4000" b="1" u="sng" dirty="0"/>
          </a:p>
          <a:p>
            <a:pPr lvl="0"/>
            <a:r>
              <a:rPr lang="cs-CZ" b="1" dirty="0" smtClean="0"/>
              <a:t>Asfalt</a:t>
            </a:r>
            <a:endParaRPr lang="cs-CZ" sz="4400" b="1" u="sng" dirty="0"/>
          </a:p>
          <a:p>
            <a:pPr lvl="1"/>
            <a:r>
              <a:rPr lang="cs-CZ" dirty="0"/>
              <a:t>povrch vozovek, izolační materiál</a:t>
            </a:r>
            <a:endParaRPr lang="cs-CZ" sz="4000" b="1" u="sng" dirty="0"/>
          </a:p>
          <a:p>
            <a:pPr lvl="1"/>
            <a:r>
              <a:rPr lang="cs-CZ" dirty="0"/>
              <a:t>ochrana potrubí proti </a:t>
            </a:r>
            <a:r>
              <a:rPr lang="cs-CZ" dirty="0" smtClean="0"/>
              <a:t>korozi</a:t>
            </a:r>
            <a:endParaRPr lang="cs-CZ" sz="4000" b="1" u="sng" dirty="0"/>
          </a:p>
        </p:txBody>
      </p:sp>
      <p:pic>
        <p:nvPicPr>
          <p:cNvPr id="3074" name="Picture 2" descr="Soubor:Colonne distillazio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3" y="1700808"/>
            <a:ext cx="3663631" cy="4831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1104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ropy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95% veškerých potravin je pěstováno za přispění ropy</a:t>
            </a:r>
          </a:p>
          <a:p>
            <a:r>
              <a:rPr lang="cs-CZ" dirty="0"/>
              <a:t>95% dopravy zprostředkovávají ropné deriváty</a:t>
            </a:r>
          </a:p>
          <a:p>
            <a:r>
              <a:rPr lang="cs-CZ" dirty="0"/>
              <a:t>95% veškerého vyráběného zboží potřebuje pro svou výrobu ropu</a:t>
            </a:r>
          </a:p>
          <a:p>
            <a:r>
              <a:rPr lang="cs-CZ" dirty="0"/>
              <a:t>za každou kalorii běžně vyráběných potravin se skrývá 10 kalorií z ropy</a:t>
            </a:r>
          </a:p>
          <a:p>
            <a:r>
              <a:rPr lang="cs-CZ" dirty="0"/>
              <a:t>na výrobu jednoho typického počítače se spotřebuje ropa o množství desetinásobku jeho hmotnosti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198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383159"/>
            <a:ext cx="80648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cs.wikipedia.org/wiki/Ropa</a:t>
            </a:r>
            <a:endParaRPr lang="cs-CZ" dirty="0" smtClean="0"/>
          </a:p>
          <a:p>
            <a:r>
              <a:rPr lang="cs-CZ" dirty="0" smtClean="0"/>
              <a:t>Těžba </a:t>
            </a:r>
            <a:r>
              <a:rPr lang="cs-CZ" dirty="0"/>
              <a:t>ropy: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cs.wikipedia.org/wiki/Soubor:An_oil_rig_offshore_Vungtau.jpg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cs.wikipedia.org/wiki/Soubor:Petroleum_cm05.jpg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cs.wikipedia.org/wiki/Soubor:Oil_well_scheme.svg</a:t>
            </a:r>
            <a:endParaRPr lang="cs-CZ" dirty="0" smtClean="0"/>
          </a:p>
          <a:p>
            <a:r>
              <a:rPr lang="cs-CZ" dirty="0" smtClean="0"/>
              <a:t>Věž pro frakční destilaci ropy: </a:t>
            </a:r>
            <a:r>
              <a:rPr lang="cs-CZ" dirty="0" smtClean="0">
                <a:hlinkClick r:id="rId6"/>
              </a:rPr>
              <a:t>http</a:t>
            </a:r>
            <a:r>
              <a:rPr lang="cs-CZ" dirty="0">
                <a:hlinkClick r:id="rId6"/>
              </a:rPr>
              <a:t>://</a:t>
            </a:r>
            <a:r>
              <a:rPr lang="cs-CZ" dirty="0" smtClean="0">
                <a:hlinkClick r:id="rId6"/>
              </a:rPr>
              <a:t>cs.wikipedia.org/wiki/Soubor:Colonne_distillazione.jpg</a:t>
            </a: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7510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1194</TotalTime>
  <Words>184</Words>
  <Application>Microsoft Office PowerPoint</Application>
  <PresentationFormat>Předvádění na obrazovce (4:3)</PresentationFormat>
  <Paragraphs>61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Ropa</vt:lpstr>
      <vt:lpstr>O ropě</vt:lpstr>
      <vt:lpstr>Těžba</vt:lpstr>
      <vt:lpstr>Využití – frakce </vt:lpstr>
      <vt:lpstr>Význam ropy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vzduchu</dc:title>
  <dc:creator>006</dc:creator>
  <cp:lastModifiedBy>Dum</cp:lastModifiedBy>
  <cp:revision>77</cp:revision>
  <dcterms:created xsi:type="dcterms:W3CDTF">2012-02-05T17:57:02Z</dcterms:created>
  <dcterms:modified xsi:type="dcterms:W3CDTF">2013-10-02T10:15:30Z</dcterms:modified>
</cp:coreProperties>
</file>