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ocul_viu2.jpg" TargetMode="External"/><Relationship Id="rId2" Type="http://schemas.openxmlformats.org/officeDocument/2006/relationships/hyperlink" Target="http://cs.wikipedia.org/wiki/Zemn%C3%AD_ply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2466832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VY_32_INOVACE_20_CH9_zemní </a:t>
                      </a:r>
                      <a:r>
                        <a:rPr lang="cs-CZ" dirty="0" smtClean="0"/>
                        <a:t>plyn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Zemní plyn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Zemní plyn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/>
              <a:t>Zemní plyn</a:t>
            </a:r>
            <a:r>
              <a:rPr lang="cs-CZ" dirty="0"/>
              <a:t> je přírodní hořlavý plyn využívaný jako významné plynné fosilní palivo. Jeho hlavní složkou jsou </a:t>
            </a:r>
            <a:r>
              <a:rPr lang="cs-CZ" dirty="0" err="1"/>
              <a:t>methan</a:t>
            </a:r>
            <a:r>
              <a:rPr lang="cs-CZ" dirty="0"/>
              <a:t> a </a:t>
            </a:r>
            <a:r>
              <a:rPr lang="cs-CZ" dirty="0" err="1"/>
              <a:t>ethan</a:t>
            </a:r>
            <a:r>
              <a:rPr lang="cs-CZ" dirty="0"/>
              <a:t>. </a:t>
            </a:r>
            <a:r>
              <a:rPr lang="cs-CZ" dirty="0" smtClean="0"/>
              <a:t>Používá </a:t>
            </a:r>
            <a:r>
              <a:rPr lang="cs-CZ" dirty="0"/>
              <a:t>se také jako zdroj vodíku při výrobě dusíkatých hnojiv</a:t>
            </a:r>
            <a:r>
              <a:rPr lang="cs-CZ" dirty="0" smtClean="0"/>
              <a:t>.</a:t>
            </a:r>
          </a:p>
          <a:p>
            <a:pPr lvl="0"/>
            <a:r>
              <a:rPr lang="cs-CZ" dirty="0"/>
              <a:t>naleziště </a:t>
            </a:r>
            <a:r>
              <a:rPr lang="cs-CZ" dirty="0" smtClean="0"/>
              <a:t>– těží se </a:t>
            </a:r>
            <a:r>
              <a:rPr lang="cs-CZ" dirty="0"/>
              <a:t>z porézních sedimentárních hornin uzavřených ve strukturních pastech podobně jako </a:t>
            </a:r>
            <a:r>
              <a:rPr lang="cs-CZ" dirty="0" smtClean="0"/>
              <a:t>ropa</a:t>
            </a:r>
          </a:p>
          <a:p>
            <a:pPr lvl="0"/>
            <a:r>
              <a:rPr lang="cs-CZ" dirty="0" smtClean="0"/>
              <a:t>Nachází </a:t>
            </a:r>
            <a:r>
              <a:rPr lang="cs-CZ" dirty="0"/>
              <a:t>se buď samostatně, společně s ropou nebo černým uhlím. </a:t>
            </a:r>
            <a:endParaRPr lang="cs-CZ" dirty="0" smtClean="0"/>
          </a:p>
          <a:p>
            <a:pPr lvl="0"/>
            <a:r>
              <a:rPr lang="cs-CZ" dirty="0" smtClean="0"/>
              <a:t>směs </a:t>
            </a:r>
            <a:r>
              <a:rPr lang="cs-CZ" dirty="0"/>
              <a:t>plynných uhlovodíků: 90% </a:t>
            </a:r>
            <a:r>
              <a:rPr lang="cs-CZ" dirty="0" err="1"/>
              <a:t>methan</a:t>
            </a:r>
            <a:r>
              <a:rPr lang="cs-CZ" dirty="0"/>
              <a:t>, propan, butan, sulfan, oxid uhličitý, dusík, helium</a:t>
            </a:r>
            <a:endParaRPr lang="cs-CZ" sz="4400" b="1" u="sng" dirty="0"/>
          </a:p>
          <a:p>
            <a:pPr lvl="0"/>
            <a:r>
              <a:rPr lang="cs-CZ" dirty="0"/>
              <a:t>těží se vrty</a:t>
            </a:r>
            <a:endParaRPr lang="cs-CZ" sz="4400" b="1" u="sng" dirty="0"/>
          </a:p>
          <a:p>
            <a:pPr lvl="0"/>
            <a:r>
              <a:rPr lang="cs-CZ" dirty="0" smtClean="0"/>
              <a:t>přeprava </a:t>
            </a:r>
            <a:r>
              <a:rPr lang="cs-CZ" dirty="0"/>
              <a:t>– plynovody</a:t>
            </a:r>
            <a:endParaRPr lang="cs-CZ" sz="4400" b="1" u="sng" dirty="0"/>
          </a:p>
          <a:p>
            <a:pPr lvl="0"/>
            <a:r>
              <a:rPr lang="cs-CZ" dirty="0"/>
              <a:t> užití: palivo pro domácnosti – topení</a:t>
            </a:r>
            <a:endParaRPr lang="cs-CZ" sz="4400" b="1" u="sng" dirty="0"/>
          </a:p>
          <a:p>
            <a:pPr lvl="1"/>
            <a:r>
              <a:rPr lang="cs-CZ" dirty="0"/>
              <a:t>výhody</a:t>
            </a:r>
            <a:endParaRPr lang="cs-CZ" sz="4000" b="1" u="sng" dirty="0"/>
          </a:p>
          <a:p>
            <a:pPr lvl="0"/>
            <a:r>
              <a:rPr lang="cs-CZ" dirty="0"/>
              <a:t>ekologické palivo (žádný popel, saze, plynné škodlivé látky)</a:t>
            </a:r>
            <a:endParaRPr lang="cs-CZ" sz="4400" b="1" u="sng" dirty="0"/>
          </a:p>
          <a:p>
            <a:pPr lvl="1"/>
            <a:r>
              <a:rPr lang="cs-CZ" dirty="0"/>
              <a:t>nevýhody</a:t>
            </a:r>
            <a:endParaRPr lang="cs-CZ" sz="4000" b="1" u="sng" dirty="0"/>
          </a:p>
          <a:p>
            <a:pPr lvl="0"/>
            <a:r>
              <a:rPr lang="cs-CZ" dirty="0"/>
              <a:t>  cena, výbuch (udušení)</a:t>
            </a:r>
            <a:endParaRPr lang="cs-CZ" sz="4400" b="1" u="sng" dirty="0"/>
          </a:p>
          <a:p>
            <a:pPr lvl="1"/>
            <a:r>
              <a:rPr lang="cs-CZ" dirty="0"/>
              <a:t>manipulace – opatrnost (výbuch, udušení)</a:t>
            </a:r>
            <a:endParaRPr lang="cs-CZ" sz="4000" b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Díky </a:t>
            </a:r>
            <a:r>
              <a:rPr lang="cs-CZ" dirty="0"/>
              <a:t>tomu, že obsahuje především </a:t>
            </a:r>
            <a:r>
              <a:rPr lang="cs-CZ" dirty="0" err="1"/>
              <a:t>methan</a:t>
            </a:r>
            <a:r>
              <a:rPr lang="cs-CZ" dirty="0"/>
              <a:t>, má v porovnání s ostatními fosilními palivy při spalování nejmenší podíl CO</a:t>
            </a:r>
            <a:r>
              <a:rPr lang="cs-CZ" baseline="-25000" dirty="0"/>
              <a:t>2</a:t>
            </a:r>
            <a:r>
              <a:rPr lang="cs-CZ" dirty="0"/>
              <a:t> na jednotku uvolněné </a:t>
            </a:r>
            <a:r>
              <a:rPr lang="cs-CZ" dirty="0" smtClean="0"/>
              <a:t>energie</a:t>
            </a:r>
          </a:p>
          <a:p>
            <a:r>
              <a:rPr lang="cs-CZ" dirty="0" smtClean="0"/>
              <a:t>Je </a:t>
            </a:r>
            <a:r>
              <a:rPr lang="cs-CZ" dirty="0"/>
              <a:t>proto považován za ekologické </a:t>
            </a:r>
            <a:r>
              <a:rPr lang="cs-CZ" dirty="0" smtClean="0"/>
              <a:t>palivo</a:t>
            </a:r>
          </a:p>
          <a:p>
            <a:r>
              <a:rPr lang="cs-CZ" dirty="0" smtClean="0"/>
              <a:t>Ve </a:t>
            </a:r>
            <a:r>
              <a:rPr lang="cs-CZ" dirty="0"/>
              <a:t>vozidlech se využívá ve stlačené (CNG) nebo zkapalněné podobě (LNG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err="1"/>
              <a:t>Methan</a:t>
            </a:r>
            <a:r>
              <a:rPr lang="cs-CZ" dirty="0"/>
              <a:t> a </a:t>
            </a:r>
            <a:r>
              <a:rPr lang="cs-CZ" dirty="0" err="1"/>
              <a:t>ethan</a:t>
            </a:r>
            <a:r>
              <a:rPr lang="cs-CZ" dirty="0"/>
              <a:t> jsou bez zápachu; proto se při jeho distribuci provádí tzv. odorizace, tj. přidávají se do něj zapáchající plyny (např. </a:t>
            </a:r>
            <a:r>
              <a:rPr lang="cs-CZ" dirty="0" err="1"/>
              <a:t>ethylmerkaptan</a:t>
            </a:r>
            <a:r>
              <a:rPr lang="cs-CZ" dirty="0"/>
              <a:t>) tak, aby čichem bylo možno pocítit zemní plyn ve vzduchu v koncentraci větší než 1 procento.</a:t>
            </a:r>
          </a:p>
          <a:p>
            <a:r>
              <a:rPr lang="cs-CZ" dirty="0"/>
              <a:t>Zemní plyn je využíván jako zdroj energie a také jako surovina pro chemický a palivový </a:t>
            </a:r>
            <a:r>
              <a:rPr lang="cs-CZ" dirty="0" smtClean="0"/>
              <a:t>průmysl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574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Vývěr zemního plynu</a:t>
            </a:r>
            <a:endParaRPr lang="cs-CZ" dirty="0"/>
          </a:p>
        </p:txBody>
      </p:sp>
      <p:pic>
        <p:nvPicPr>
          <p:cNvPr id="1026" name="Picture 2" descr="Soubor:Focul viu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7620000" cy="537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807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cs.wikipedia.org/wiki/Zemn%C3%AD_plyn</a:t>
            </a:r>
            <a:endParaRPr lang="cs-CZ" dirty="0" smtClean="0"/>
          </a:p>
          <a:p>
            <a:r>
              <a:rPr lang="cs-CZ" dirty="0" smtClean="0"/>
              <a:t>Vývěr </a:t>
            </a:r>
            <a:r>
              <a:rPr lang="cs-CZ" dirty="0"/>
              <a:t>zemního plynu: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cs.wikipedia.org/wiki/Soubor:Focul_viu2.jpg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1182</TotalTime>
  <Words>299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Zemní plyn</vt:lpstr>
      <vt:lpstr>Obecná definice</vt:lpstr>
      <vt:lpstr>Fakta</vt:lpstr>
      <vt:lpstr>Vývěr zemního plynu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73</cp:revision>
  <dcterms:created xsi:type="dcterms:W3CDTF">2012-02-05T17:57:02Z</dcterms:created>
  <dcterms:modified xsi:type="dcterms:W3CDTF">2013-06-19T10:14:31Z</dcterms:modified>
</cp:coreProperties>
</file>