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38043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323529" y="1556792"/>
            <a:ext cx="8798700" cy="28803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400" dirty="0" smtClean="0"/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 ŠKOLY: ZŠ  KOLÍN V., MNICHOVICKÁ 62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AUTOR:  Gábina Průšová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NÁZEV: VY_32_INOVACE_02_FY7_SKLADANI_ROVN_SIL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TÉMA: Skládání rovnoběžných </a:t>
            </a:r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sil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Datum: říjen 2012</a:t>
            </a:r>
            <a:endParaRPr lang="cs-CZ" sz="2200" dirty="0"/>
          </a:p>
        </p:txBody>
      </p:sp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1043608" y="404664"/>
            <a:ext cx="6624736" cy="1296144"/>
          </a:xfrm>
        </p:spPr>
        <p:txBody>
          <a:bodyPr/>
          <a:lstStyle/>
          <a:p>
            <a:r>
              <a:rPr lang="cs-CZ" sz="4000" dirty="0" smtClean="0">
                <a:solidFill>
                  <a:srgbClr val="002060"/>
                </a:solidFill>
              </a:rPr>
              <a:t>Skládání rovnoběžných sil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833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35496"/>
          </a:xfrm>
        </p:spPr>
        <p:txBody>
          <a:bodyPr/>
          <a:lstStyle/>
          <a:p>
            <a:r>
              <a:rPr lang="cs-CZ" sz="3600" dirty="0" smtClean="0"/>
              <a:t>Skládání rovnoběžných sil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Skládání rovnoběžných sil:</a:t>
            </a:r>
          </a:p>
          <a:p>
            <a:pPr lvl="1"/>
            <a:r>
              <a:rPr lang="cs-CZ" sz="2400" b="1" dirty="0" smtClean="0">
                <a:solidFill>
                  <a:srgbClr val="002060"/>
                </a:solidFill>
              </a:rPr>
              <a:t>působících ve stejném směru </a:t>
            </a:r>
            <a:r>
              <a:rPr lang="cs-CZ" sz="2400" dirty="0" smtClean="0">
                <a:solidFill>
                  <a:srgbClr val="002060"/>
                </a:solidFill>
              </a:rPr>
              <a:t>– např. pokud táhne více lidí za lano na jedné straně provazu – síly působí ve stejném směru – </a:t>
            </a:r>
            <a:r>
              <a:rPr lang="cs-CZ" sz="2400" b="1" dirty="0" smtClean="0">
                <a:solidFill>
                  <a:srgbClr val="002060"/>
                </a:solidFill>
              </a:rPr>
              <a:t>výslednicí sil je jejich součet a má směr skládaných sil</a:t>
            </a:r>
          </a:p>
          <a:p>
            <a:pPr lvl="1"/>
            <a:endParaRPr lang="cs-CZ" sz="2400" dirty="0">
              <a:solidFill>
                <a:srgbClr val="002060"/>
              </a:solidFill>
            </a:endParaRPr>
          </a:p>
          <a:p>
            <a:pPr lvl="1"/>
            <a:r>
              <a:rPr lang="cs-CZ" sz="2400" b="1" dirty="0" smtClean="0">
                <a:solidFill>
                  <a:srgbClr val="002060"/>
                </a:solidFill>
              </a:rPr>
              <a:t>působících v opačném směru </a:t>
            </a:r>
            <a:r>
              <a:rPr lang="cs-CZ" sz="2400" dirty="0" smtClean="0">
                <a:solidFill>
                  <a:srgbClr val="002060"/>
                </a:solidFill>
              </a:rPr>
              <a:t>– např. při přetahování lanem – na každé straně lana působí síly opačného směru – </a:t>
            </a:r>
            <a:r>
              <a:rPr lang="cs-CZ" sz="2400" b="1" dirty="0" smtClean="0">
                <a:solidFill>
                  <a:srgbClr val="002060"/>
                </a:solidFill>
              </a:rPr>
              <a:t>výslednicí sil je jejich rozdíl a má směr větší síly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5978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Přímá spojnice 33"/>
          <p:cNvCxnSpPr/>
          <p:nvPr/>
        </p:nvCxnSpPr>
        <p:spPr>
          <a:xfrm rot="5400000" flipV="1">
            <a:off x="4646663" y="1012602"/>
            <a:ext cx="0" cy="540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60648"/>
            <a:ext cx="8229600" cy="1384176"/>
          </a:xfrm>
        </p:spPr>
        <p:txBody>
          <a:bodyPr/>
          <a:lstStyle/>
          <a:p>
            <a:r>
              <a:rPr lang="cs-CZ" sz="3600" smtClean="0"/>
              <a:t>Skládání rovnoběžných sil působících ve stejném směru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5445224"/>
            <a:ext cx="8229600" cy="1080120"/>
          </a:xfrm>
        </p:spPr>
        <p:txBody>
          <a:bodyPr/>
          <a:lstStyle/>
          <a:p>
            <a:r>
              <a:rPr lang="cs-CZ" sz="2800" b="1" smtClean="0">
                <a:solidFill>
                  <a:srgbClr val="002060"/>
                </a:solidFill>
              </a:rPr>
              <a:t>Výslednice sil je jejich součtem a má stejný směr skládaných sil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42484" y="2420888"/>
            <a:ext cx="2499434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Síla:	F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</a:t>
            </a:r>
            <a:r>
              <a:rPr lang="cs-CZ" sz="2400" dirty="0"/>
              <a:t>7</a:t>
            </a:r>
            <a:r>
              <a:rPr lang="cs-CZ" sz="2400" dirty="0" smtClean="0"/>
              <a:t> N</a:t>
            </a:r>
          </a:p>
          <a:p>
            <a:r>
              <a:rPr lang="cs-CZ" sz="2400" dirty="0" smtClean="0"/>
              <a:t>	F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5 N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436096" y="4911551"/>
                <a:ext cx="3240360" cy="461665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Měřítko: 1 N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2400" dirty="0" smtClean="0"/>
                  <a:t> 1 </a:t>
                </a:r>
                <a:r>
                  <a:rPr lang="cs-CZ" sz="2400" dirty="0"/>
                  <a:t>c</a:t>
                </a:r>
                <a:r>
                  <a:rPr lang="cs-CZ" sz="2400" dirty="0" smtClean="0"/>
                  <a:t>m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4911551"/>
                <a:ext cx="3240360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3013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ásobení 7"/>
          <p:cNvSpPr/>
          <p:nvPr/>
        </p:nvSpPr>
        <p:spPr>
          <a:xfrm rot="5400000">
            <a:off x="4504422" y="2405889"/>
            <a:ext cx="423187" cy="405595"/>
          </a:xfrm>
          <a:prstGeom prst="mathMultiply">
            <a:avLst>
              <a:gd name="adj1" fmla="val 15517"/>
            </a:avLst>
          </a:prstGeom>
          <a:solidFill>
            <a:schemeClr val="accent5">
              <a:lumMod val="75000"/>
            </a:schemeClr>
          </a:solidFill>
          <a:ln w="3175">
            <a:solidFill>
              <a:schemeClr val="accent5">
                <a:lumMod val="75000"/>
              </a:schemeClr>
            </a:solidFill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rot="5400000" flipV="1">
            <a:off x="5976016" y="1348687"/>
            <a:ext cx="0" cy="2520000"/>
          </a:xfrm>
          <a:prstGeom prst="straightConnector1">
            <a:avLst/>
          </a:prstGeom>
          <a:ln w="53975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ásobení 9"/>
          <p:cNvSpPr/>
          <p:nvPr/>
        </p:nvSpPr>
        <p:spPr>
          <a:xfrm rot="5400000">
            <a:off x="4504422" y="2825192"/>
            <a:ext cx="423187" cy="405595"/>
          </a:xfrm>
          <a:prstGeom prst="mathMultiply">
            <a:avLst>
              <a:gd name="adj1" fmla="val 15517"/>
            </a:avLst>
          </a:prstGeom>
          <a:solidFill>
            <a:schemeClr val="tx2">
              <a:lumMod val="75000"/>
            </a:schemeClr>
          </a:solidFill>
          <a:ln w="3175">
            <a:noFill/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rot="5400000" flipV="1">
            <a:off x="5616216" y="2127990"/>
            <a:ext cx="0" cy="1800000"/>
          </a:xfrm>
          <a:prstGeom prst="straightConnector1">
            <a:avLst/>
          </a:prstGeom>
          <a:ln w="539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308304" y="2354731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0355" y="2844719"/>
            <a:ext cx="511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06084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3968" y="292494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r>
              <a:rPr lang="cs-CZ" sz="2400" baseline="-25000" dirty="0"/>
              <a:t>2</a:t>
            </a:r>
            <a:endParaRPr lang="cs-CZ" sz="2400" dirty="0"/>
          </a:p>
        </p:txBody>
      </p:sp>
      <p:sp>
        <p:nvSpPr>
          <p:cNvPr id="16" name="Násobení 15"/>
          <p:cNvSpPr/>
          <p:nvPr/>
        </p:nvSpPr>
        <p:spPr>
          <a:xfrm rot="5400000">
            <a:off x="2280607" y="3509804"/>
            <a:ext cx="423187" cy="405595"/>
          </a:xfrm>
          <a:prstGeom prst="mathMultiply">
            <a:avLst>
              <a:gd name="adj1" fmla="val 15517"/>
            </a:avLst>
          </a:prstGeom>
          <a:solidFill>
            <a:schemeClr val="accent5">
              <a:lumMod val="75000"/>
            </a:schemeClr>
          </a:solidFill>
          <a:ln w="3175">
            <a:solidFill>
              <a:schemeClr val="accent5">
                <a:lumMod val="75000"/>
              </a:schemeClr>
            </a:solidFill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rot="5400000" flipV="1">
            <a:off x="3752201" y="2457032"/>
            <a:ext cx="0" cy="2520000"/>
          </a:xfrm>
          <a:prstGeom prst="straightConnector1">
            <a:avLst/>
          </a:prstGeom>
          <a:ln w="53975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Násobení 19"/>
          <p:cNvSpPr/>
          <p:nvPr/>
        </p:nvSpPr>
        <p:spPr>
          <a:xfrm rot="5400000">
            <a:off x="2270123" y="3437796"/>
            <a:ext cx="423187" cy="405595"/>
          </a:xfrm>
          <a:prstGeom prst="mathMultiply">
            <a:avLst>
              <a:gd name="adj1" fmla="val 15517"/>
            </a:avLst>
          </a:prstGeom>
          <a:solidFill>
            <a:schemeClr val="tx2">
              <a:lumMod val="75000"/>
            </a:schemeClr>
          </a:solidFill>
          <a:ln w="3175">
            <a:noFill/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 rot="5400000" flipV="1">
            <a:off x="3392201" y="2725926"/>
            <a:ext cx="0" cy="1800000"/>
          </a:xfrm>
          <a:prstGeom prst="straightConnector1">
            <a:avLst/>
          </a:prstGeom>
          <a:ln w="539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527905" y="3678123"/>
            <a:ext cx="13240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r>
              <a:rPr lang="cs-CZ" sz="2400" baseline="-25000" dirty="0"/>
              <a:t>1</a:t>
            </a:r>
            <a:r>
              <a:rPr lang="cs-CZ" sz="2400" baseline="-25000" dirty="0" smtClean="0"/>
              <a:t> = 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2</a:t>
            </a:r>
            <a:endParaRPr lang="cs-CZ" sz="2400" dirty="0" smtClean="0"/>
          </a:p>
          <a:p>
            <a:endParaRPr lang="cs-CZ" sz="2400" dirty="0"/>
          </a:p>
        </p:txBody>
      </p:sp>
      <p:cxnSp>
        <p:nvCxnSpPr>
          <p:cNvPr id="26" name="Přímá spojnice 25"/>
          <p:cNvCxnSpPr/>
          <p:nvPr/>
        </p:nvCxnSpPr>
        <p:spPr>
          <a:xfrm rot="5400000" flipV="1">
            <a:off x="4397590" y="1812531"/>
            <a:ext cx="0" cy="540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Násobení 26"/>
          <p:cNvSpPr/>
          <p:nvPr/>
        </p:nvSpPr>
        <p:spPr>
          <a:xfrm rot="5400000">
            <a:off x="1718333" y="4309733"/>
            <a:ext cx="423187" cy="405595"/>
          </a:xfrm>
          <a:prstGeom prst="mathMultiply">
            <a:avLst>
              <a:gd name="adj1" fmla="val 15517"/>
            </a:avLst>
          </a:prstGeom>
          <a:solidFill>
            <a:srgbClr val="FF0000"/>
          </a:solidFill>
          <a:ln w="3175">
            <a:noFill/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se šipkou 27"/>
          <p:cNvCxnSpPr/>
          <p:nvPr/>
        </p:nvCxnSpPr>
        <p:spPr>
          <a:xfrm rot="5400000" flipV="1">
            <a:off x="4089926" y="2352531"/>
            <a:ext cx="0" cy="4320000"/>
          </a:xfrm>
          <a:prstGeom prst="straightConnector1">
            <a:avLst/>
          </a:prstGeom>
          <a:ln w="539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769598" y="4661521"/>
            <a:ext cx="3541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</a:t>
            </a:r>
          </a:p>
          <a:p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12846" y="4642185"/>
            <a:ext cx="16311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 = 12 N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68085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Přímá spojnice 33"/>
          <p:cNvCxnSpPr/>
          <p:nvPr/>
        </p:nvCxnSpPr>
        <p:spPr>
          <a:xfrm rot="5400000" flipV="1">
            <a:off x="4646663" y="1012602"/>
            <a:ext cx="0" cy="540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60648"/>
            <a:ext cx="8147248" cy="1384176"/>
          </a:xfrm>
        </p:spPr>
        <p:txBody>
          <a:bodyPr/>
          <a:lstStyle/>
          <a:p>
            <a:r>
              <a:rPr lang="cs-CZ" sz="3600" dirty="0" smtClean="0"/>
              <a:t>Skládání rovnoběžných sil působících v opačném směru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5445224"/>
            <a:ext cx="8229600" cy="1080120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Výslednice sil je jejich rozdílem a má směr větší síly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42484" y="2420888"/>
            <a:ext cx="2499434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Síla:	F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</a:t>
            </a:r>
            <a:r>
              <a:rPr lang="cs-CZ" sz="2400" dirty="0"/>
              <a:t>7</a:t>
            </a:r>
            <a:r>
              <a:rPr lang="cs-CZ" sz="2400" dirty="0" smtClean="0"/>
              <a:t> N</a:t>
            </a:r>
          </a:p>
          <a:p>
            <a:r>
              <a:rPr lang="cs-CZ" sz="2400" dirty="0" smtClean="0"/>
              <a:t>	F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5 N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436096" y="4911551"/>
                <a:ext cx="3240360" cy="461665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Měřítko: 1 N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2400" dirty="0" smtClean="0"/>
                  <a:t> 1 </a:t>
                </a:r>
                <a:r>
                  <a:rPr lang="cs-CZ" sz="2400" dirty="0"/>
                  <a:t>c</a:t>
                </a:r>
                <a:r>
                  <a:rPr lang="cs-CZ" sz="2400" dirty="0" smtClean="0"/>
                  <a:t>m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4911551"/>
                <a:ext cx="3240360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3013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ásobení 7"/>
          <p:cNvSpPr/>
          <p:nvPr/>
        </p:nvSpPr>
        <p:spPr>
          <a:xfrm rot="5400000">
            <a:off x="4504422" y="2405889"/>
            <a:ext cx="423187" cy="405595"/>
          </a:xfrm>
          <a:prstGeom prst="mathMultiply">
            <a:avLst>
              <a:gd name="adj1" fmla="val 15517"/>
            </a:avLst>
          </a:prstGeom>
          <a:solidFill>
            <a:schemeClr val="accent5">
              <a:lumMod val="75000"/>
            </a:schemeClr>
          </a:solidFill>
          <a:ln w="3175">
            <a:solidFill>
              <a:schemeClr val="accent5">
                <a:lumMod val="75000"/>
              </a:schemeClr>
            </a:solidFill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rot="5400000" flipV="1">
            <a:off x="5976016" y="1348687"/>
            <a:ext cx="0" cy="2520000"/>
          </a:xfrm>
          <a:prstGeom prst="straightConnector1">
            <a:avLst/>
          </a:prstGeom>
          <a:ln w="53975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ásobení 9"/>
          <p:cNvSpPr/>
          <p:nvPr/>
        </p:nvSpPr>
        <p:spPr>
          <a:xfrm rot="5400000">
            <a:off x="6795452" y="2825191"/>
            <a:ext cx="423187" cy="405595"/>
          </a:xfrm>
          <a:prstGeom prst="mathMultiply">
            <a:avLst>
              <a:gd name="adj1" fmla="val 15517"/>
            </a:avLst>
          </a:prstGeom>
          <a:solidFill>
            <a:schemeClr val="tx2">
              <a:lumMod val="75000"/>
            </a:schemeClr>
          </a:solidFill>
          <a:ln w="3175">
            <a:noFill/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rot="16200000" flipV="1">
            <a:off x="6120072" y="2127990"/>
            <a:ext cx="0" cy="1800000"/>
          </a:xfrm>
          <a:prstGeom prst="straightConnector1">
            <a:avLst/>
          </a:prstGeom>
          <a:ln w="539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308304" y="2354731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52162" y="2844719"/>
            <a:ext cx="511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06084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56276" y="2941099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r>
              <a:rPr lang="cs-CZ" sz="2400" baseline="-25000" dirty="0"/>
              <a:t>2</a:t>
            </a:r>
            <a:endParaRPr lang="cs-CZ" sz="2400" dirty="0"/>
          </a:p>
        </p:txBody>
      </p:sp>
      <p:sp>
        <p:nvSpPr>
          <p:cNvPr id="16" name="Násobení 15"/>
          <p:cNvSpPr/>
          <p:nvPr/>
        </p:nvSpPr>
        <p:spPr>
          <a:xfrm rot="5400000">
            <a:off x="2280607" y="3509804"/>
            <a:ext cx="423187" cy="405595"/>
          </a:xfrm>
          <a:prstGeom prst="mathMultiply">
            <a:avLst>
              <a:gd name="adj1" fmla="val 15517"/>
            </a:avLst>
          </a:prstGeom>
          <a:solidFill>
            <a:schemeClr val="accent5">
              <a:lumMod val="75000"/>
            </a:schemeClr>
          </a:solidFill>
          <a:ln w="3175">
            <a:solidFill>
              <a:schemeClr val="accent5">
                <a:lumMod val="75000"/>
              </a:schemeClr>
            </a:solidFill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rot="5400000" flipV="1">
            <a:off x="3752201" y="2457032"/>
            <a:ext cx="0" cy="2520000"/>
          </a:xfrm>
          <a:prstGeom prst="straightConnector1">
            <a:avLst/>
          </a:prstGeom>
          <a:ln w="53975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rot="5400000" flipV="1">
            <a:off x="4397590" y="1812531"/>
            <a:ext cx="0" cy="540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Násobení 26"/>
          <p:cNvSpPr/>
          <p:nvPr/>
        </p:nvSpPr>
        <p:spPr>
          <a:xfrm rot="5400000">
            <a:off x="1718333" y="4309733"/>
            <a:ext cx="423187" cy="405595"/>
          </a:xfrm>
          <a:prstGeom prst="mathMultiply">
            <a:avLst>
              <a:gd name="adj1" fmla="val 15517"/>
            </a:avLst>
          </a:prstGeom>
          <a:solidFill>
            <a:srgbClr val="FF0000"/>
          </a:solidFill>
          <a:ln w="3175">
            <a:noFill/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se šipkou 27"/>
          <p:cNvCxnSpPr/>
          <p:nvPr/>
        </p:nvCxnSpPr>
        <p:spPr>
          <a:xfrm rot="5400000" flipV="1">
            <a:off x="2339712" y="4152531"/>
            <a:ext cx="0" cy="720000"/>
          </a:xfrm>
          <a:prstGeom prst="straightConnector1">
            <a:avLst/>
          </a:prstGeom>
          <a:ln w="539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769598" y="4661521"/>
            <a:ext cx="3541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</a:t>
            </a:r>
          </a:p>
          <a:p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12846" y="4642185"/>
            <a:ext cx="16311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 = 2 N</a:t>
            </a:r>
          </a:p>
          <a:p>
            <a:endParaRPr lang="cs-CZ" sz="2400" dirty="0"/>
          </a:p>
        </p:txBody>
      </p:sp>
      <p:sp>
        <p:nvSpPr>
          <p:cNvPr id="25" name="Násobení 24"/>
          <p:cNvSpPr/>
          <p:nvPr/>
        </p:nvSpPr>
        <p:spPr>
          <a:xfrm rot="5400000">
            <a:off x="6782425" y="3514234"/>
            <a:ext cx="423187" cy="405595"/>
          </a:xfrm>
          <a:prstGeom prst="mathMultiply">
            <a:avLst>
              <a:gd name="adj1" fmla="val 15517"/>
            </a:avLst>
          </a:prstGeom>
          <a:solidFill>
            <a:schemeClr val="tx2">
              <a:lumMod val="75000"/>
            </a:schemeClr>
          </a:solidFill>
          <a:ln w="3175">
            <a:noFill/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se šipkou 28"/>
          <p:cNvCxnSpPr/>
          <p:nvPr/>
        </p:nvCxnSpPr>
        <p:spPr>
          <a:xfrm rot="16200000" flipV="1">
            <a:off x="6107045" y="2817033"/>
            <a:ext cx="0" cy="1800000"/>
          </a:xfrm>
          <a:prstGeom prst="straightConnector1">
            <a:avLst/>
          </a:prstGeom>
          <a:ln w="539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051720" y="364502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092280" y="364502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r>
              <a:rPr lang="cs-CZ" sz="2400" baseline="-25000" dirty="0"/>
              <a:t>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9674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620688"/>
            <a:ext cx="8147248" cy="1008112"/>
          </a:xfrm>
        </p:spPr>
        <p:txBody>
          <a:bodyPr/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1584176"/>
          </a:xfrm>
        </p:spPr>
        <p:txBody>
          <a:bodyPr>
            <a:noAutofit/>
          </a:bodyPr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V prezentaci je graficky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znázorněno skládání rovnoběžných sil stejného i opačného směru.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Materiál slouží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žákům k porozumění daného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tématu. Určeno pro 7. ročník.</a:t>
            </a:r>
          </a:p>
        </p:txBody>
      </p:sp>
    </p:spTree>
    <p:extLst>
      <p:ext uri="{BB962C8B-B14F-4D97-AF65-F5344CB8AC3E}">
        <p14:creationId xmlns:p14="http://schemas.microsoft.com/office/powerpoint/2010/main" val="2624765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60</TotalTime>
  <Words>203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Skládání rovnoběžných sil</vt:lpstr>
      <vt:lpstr>Skládání rovnoběžných sil</vt:lpstr>
      <vt:lpstr>Skládání rovnoběžných sil působících ve stejném směru</vt:lpstr>
      <vt:lpstr>Skládání rovnoběžných sil působících v opačném směru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rovnoběžných sil</dc:title>
  <dc:creator>Bílková Gabriela</dc:creator>
  <cp:lastModifiedBy>Gábina</cp:lastModifiedBy>
  <cp:revision>9</cp:revision>
  <dcterms:created xsi:type="dcterms:W3CDTF">2013-02-23T20:25:39Z</dcterms:created>
  <dcterms:modified xsi:type="dcterms:W3CDTF">2013-02-28T06:38:11Z</dcterms:modified>
</cp:coreProperties>
</file>